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4"/>
  </p:notesMasterIdLst>
  <p:handoutMasterIdLst>
    <p:handoutMasterId r:id="rId15"/>
  </p:handoutMasterIdLst>
  <p:sldIdLst>
    <p:sldId id="1058" r:id="rId2"/>
    <p:sldId id="1043" r:id="rId3"/>
    <p:sldId id="1052" r:id="rId4"/>
    <p:sldId id="1068" r:id="rId5"/>
    <p:sldId id="1060" r:id="rId6"/>
    <p:sldId id="1061" r:id="rId7"/>
    <p:sldId id="1071" r:id="rId8"/>
    <p:sldId id="1072" r:id="rId9"/>
    <p:sldId id="1066" r:id="rId10"/>
    <p:sldId id="1070" r:id="rId11"/>
    <p:sldId id="256" r:id="rId12"/>
    <p:sldId id="965" r:id="rId1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14" d="100"/>
          <a:sy n="114" d="100"/>
        </p:scale>
        <p:origin x="138" y="37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doc.:IEEE802.15-24-0644r1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4/15-24-0561-00-016t-tg16t-initial-sa-ballot-comments-and-resolution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4/15-24-0561-04-016t-tg16t-initial-sa-ballot-comments-and-resolution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4/15-24-0519-02-016t-draft-revision-par-for-802-16-2017.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 2024</a:t>
            </a:r>
            <a:r>
              <a:rPr lang="en-US" altLang="en-US" dirty="0">
                <a:solidFill>
                  <a:schemeClr val="tx2"/>
                </a:solidFill>
              </a:rPr>
              <a:t>	Closing Report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2024-11-13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DB832-15A5-948D-1AA8-D471258A54FB}"/>
              </a:ext>
            </a:extLst>
          </p:cNvPr>
          <p:cNvSpPr>
            <a:spLocks noGrp="1"/>
          </p:cNvSpPr>
          <p:nvPr>
            <p:ph type="title"/>
          </p:nvPr>
        </p:nvSpPr>
        <p:spPr/>
        <p:txBody>
          <a:bodyPr>
            <a:normAutofit/>
          </a:bodyPr>
          <a:lstStyle/>
          <a:p>
            <a:r>
              <a:rPr lang="en-US" dirty="0"/>
              <a:t>WG Motion for Revision PAR</a:t>
            </a:r>
          </a:p>
        </p:txBody>
      </p:sp>
      <p:sp>
        <p:nvSpPr>
          <p:cNvPr id="3" name="Content Placeholder 2">
            <a:extLst>
              <a:ext uri="{FF2B5EF4-FFF2-40B4-BE49-F238E27FC236}">
                <a16:creationId xmlns:a16="http://schemas.microsoft.com/office/drawing/2014/main" id="{A50E04D2-7754-2F33-A970-4CFBA2381567}"/>
              </a:ext>
            </a:extLst>
          </p:cNvPr>
          <p:cNvSpPr>
            <a:spLocks noGrp="1"/>
          </p:cNvSpPr>
          <p:nvPr>
            <p:ph idx="1"/>
          </p:nvPr>
        </p:nvSpPr>
        <p:spPr>
          <a:xfrm>
            <a:off x="1143000" y="1825625"/>
            <a:ext cx="9559636" cy="4351338"/>
          </a:xfrm>
        </p:spPr>
        <p:txBody>
          <a:bodyPr/>
          <a:lstStyle/>
          <a:p>
            <a:r>
              <a:rPr lang="en-US" b="0" i="1" dirty="0">
                <a:effectLst/>
                <a:latin typeface="Segoe UI" panose="020B0502040204020203" pitchFamily="34" charset="0"/>
              </a:rPr>
              <a:t>Move that the Revision PAR contained in document 802.15-24-0519-02, be approved by the IEEE 802.15 WG and that the LMSC be requested to forward the PAR to NesCom. The 802.15 working group chair and technical editor are authorized to make additional modifications to the PAR as needed to reflect LMSC discussion at its closing meeting.</a:t>
            </a:r>
            <a:r>
              <a:rPr lang="en-US" b="0" i="0" dirty="0">
                <a:effectLst/>
                <a:latin typeface="Segoe UI" panose="020B0502040204020203" pitchFamily="34" charset="0"/>
              </a:rPr>
              <a:t> </a:t>
            </a:r>
            <a:br>
              <a:rPr lang="en-US" b="0" i="0" dirty="0">
                <a:effectLst/>
                <a:latin typeface="Segoe UI" panose="020B0502040204020203" pitchFamily="34" charset="0"/>
              </a:rPr>
            </a:br>
            <a:endParaRPr lang="en-US" b="0" i="0" dirty="0">
              <a:effectLst/>
              <a:latin typeface="Segoe UI" panose="020B0502040204020203" pitchFamily="34" charset="0"/>
            </a:endParaRPr>
          </a:p>
          <a:p>
            <a:r>
              <a:rPr lang="en-US" b="0" i="0" dirty="0">
                <a:effectLst/>
                <a:latin typeface="Segoe UI" panose="020B0502040204020203" pitchFamily="34" charset="0"/>
              </a:rPr>
              <a:t>Moved by:  Tim Godfrey</a:t>
            </a:r>
          </a:p>
          <a:p>
            <a:r>
              <a:rPr lang="en-US" dirty="0">
                <a:latin typeface="Segoe UI" panose="020B0502040204020203" pitchFamily="34" charset="0"/>
              </a:rPr>
              <a:t>Second by: Phil Beecher</a:t>
            </a:r>
          </a:p>
          <a:p>
            <a:endParaRPr lang="en-US" b="0" i="0" dirty="0">
              <a:effectLst/>
              <a:latin typeface="Segoe UI" panose="020B0502040204020203" pitchFamily="34" charset="0"/>
            </a:endParaRPr>
          </a:p>
          <a:p>
            <a:endParaRPr lang="en-US" dirty="0"/>
          </a:p>
        </p:txBody>
      </p:sp>
      <p:sp>
        <p:nvSpPr>
          <p:cNvPr id="4" name="Date Placeholder 3">
            <a:extLst>
              <a:ext uri="{FF2B5EF4-FFF2-40B4-BE49-F238E27FC236}">
                <a16:creationId xmlns:a16="http://schemas.microsoft.com/office/drawing/2014/main" id="{0714C10A-D97E-2208-3AC6-1F45B77EFFCB}"/>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3005D116-9C85-9AE9-CCD2-DB197E0193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AFC9007-E4EB-72EF-C993-1F783F1175EC}"/>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Tree>
    <p:extLst>
      <p:ext uri="{BB962C8B-B14F-4D97-AF65-F5344CB8AC3E}">
        <p14:creationId xmlns:p14="http://schemas.microsoft.com/office/powerpoint/2010/main" val="909754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043979353"/>
              </p:ext>
            </p:extLst>
          </p:nvPr>
        </p:nvGraphicFramePr>
        <p:xfrm>
          <a:off x="1828800" y="1190819"/>
          <a:ext cx="8382000" cy="4607658"/>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marL="83127" marR="83127"/>
                </a:tc>
                <a:tc>
                  <a:txBody>
                    <a:bodyPr/>
                    <a:lstStyle/>
                    <a:p>
                      <a:r>
                        <a:rPr lang="en-US" sz="1800" dirty="0">
                          <a:solidFill>
                            <a:schemeClr val="bg1">
                              <a:lumMod val="65000"/>
                            </a:schemeClr>
                          </a:solidFill>
                        </a:rPr>
                        <a:t>Jan 2020</a:t>
                      </a:r>
                    </a:p>
                  </a:txBody>
                  <a:tcPr marL="83127" marR="83127"/>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marL="83127" marR="83127"/>
                </a:tc>
                <a:tc>
                  <a:txBody>
                    <a:bodyPr/>
                    <a:lstStyle/>
                    <a:p>
                      <a:r>
                        <a:rPr lang="en-US" sz="1800" dirty="0">
                          <a:solidFill>
                            <a:schemeClr val="bg1">
                              <a:lumMod val="75000"/>
                            </a:schemeClr>
                          </a:solidFill>
                        </a:rPr>
                        <a:t>April 2021</a:t>
                      </a:r>
                    </a:p>
                  </a:txBody>
                  <a:tcPr marL="83127" marR="83127"/>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marL="83127" marR="83127"/>
                </a:tc>
                <a:tc>
                  <a:txBody>
                    <a:bodyPr/>
                    <a:lstStyle/>
                    <a:p>
                      <a:r>
                        <a:rPr lang="en-US" sz="1800" dirty="0">
                          <a:solidFill>
                            <a:schemeClr val="bg1">
                              <a:lumMod val="65000"/>
                            </a:schemeClr>
                          </a:solidFill>
                        </a:rPr>
                        <a:t>Jan 2022</a:t>
                      </a:r>
                    </a:p>
                  </a:txBody>
                  <a:tcPr marL="83127" marR="83127"/>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marL="83127" marR="83127"/>
                </a:tc>
                <a:tc>
                  <a:txBody>
                    <a:bodyPr/>
                    <a:lstStyle/>
                    <a:p>
                      <a:endParaRPr lang="en-US" sz="1800" dirty="0">
                        <a:solidFill>
                          <a:schemeClr val="bg1">
                            <a:lumMod val="65000"/>
                          </a:schemeClr>
                        </a:solidFill>
                      </a:endParaRP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marL="83127" marR="83127"/>
                </a:tc>
                <a:tc>
                  <a:txBody>
                    <a:bodyPr/>
                    <a:lstStyle/>
                    <a:p>
                      <a:r>
                        <a:rPr lang="en-US" sz="1800" dirty="0">
                          <a:solidFill>
                            <a:schemeClr val="bg1">
                              <a:lumMod val="65000"/>
                            </a:schemeClr>
                          </a:solidFill>
                        </a:rPr>
                        <a:t>Mar 2023</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marL="83127" marR="83127"/>
                </a:tc>
                <a:tc>
                  <a:txBody>
                    <a:bodyPr/>
                    <a:lstStyle/>
                    <a:p>
                      <a:r>
                        <a:rPr lang="en-US" sz="1800" dirty="0">
                          <a:solidFill>
                            <a:schemeClr val="bg1">
                              <a:lumMod val="75000"/>
                            </a:schemeClr>
                          </a:solidFill>
                        </a:rPr>
                        <a:t>Nov 2023</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Working Group Recirculation Letter Ballot</a:t>
                      </a:r>
                    </a:p>
                  </a:txBody>
                  <a:tcPr marL="83127" marR="83127"/>
                </a:tc>
                <a:tc>
                  <a:txBody>
                    <a:bodyPr/>
                    <a:lstStyle/>
                    <a:p>
                      <a:r>
                        <a:rPr lang="en-US" sz="1800" dirty="0">
                          <a:solidFill>
                            <a:schemeClr val="bg1">
                              <a:lumMod val="75000"/>
                            </a:schemeClr>
                          </a:solidFill>
                        </a:rPr>
                        <a:t>March 2024</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SA Ballot</a:t>
                      </a:r>
                    </a:p>
                  </a:txBody>
                  <a:tcPr marL="83127" marR="83127"/>
                </a:tc>
                <a:tc>
                  <a:txBody>
                    <a:bodyPr/>
                    <a:lstStyle/>
                    <a:p>
                      <a:r>
                        <a:rPr lang="en-US" sz="1800" dirty="0">
                          <a:solidFill>
                            <a:schemeClr val="bg1">
                              <a:lumMod val="75000"/>
                            </a:schemeClr>
                          </a:solidFill>
                        </a:rPr>
                        <a:t>Sept 2024</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Recirc</a:t>
                      </a:r>
                    </a:p>
                  </a:txBody>
                  <a:tcPr marL="83127" marR="83127"/>
                </a:tc>
                <a:tc>
                  <a:txBody>
                    <a:bodyPr/>
                    <a:lstStyle/>
                    <a:p>
                      <a:r>
                        <a:rPr lang="en-US" sz="1800" dirty="0"/>
                        <a:t>Nov 2024</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Feb 2025</a:t>
                      </a:r>
                    </a:p>
                  </a:txBody>
                  <a:tcPr marL="83127" marR="83127"/>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43599"/>
            <a:ext cx="4800600" cy="412751"/>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NesCom </a:t>
            </a:r>
            <a:r>
              <a:rPr lang="fr-FR" sz="1400" b="1" dirty="0" err="1"/>
              <a:t>Approved</a:t>
            </a:r>
            <a:r>
              <a:rPr lang="fr-FR" sz="1400" b="1" dirty="0"/>
              <a:t> Sept 25 2024 </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Nov_2024</a:t>
            </a:r>
          </a:p>
        </p:txBody>
      </p:sp>
      <p:sp>
        <p:nvSpPr>
          <p:cNvPr id="3" name="Arrow: Right 2">
            <a:extLst>
              <a:ext uri="{FF2B5EF4-FFF2-40B4-BE49-F238E27FC236}">
                <a16:creationId xmlns:a16="http://schemas.microsoft.com/office/drawing/2014/main" id="{40D38A25-D564-4828-863A-D3B332BDEDFD}"/>
              </a:ext>
            </a:extLst>
          </p:cNvPr>
          <p:cNvSpPr/>
          <p:nvPr/>
        </p:nvSpPr>
        <p:spPr>
          <a:xfrm>
            <a:off x="152400" y="49530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457200" lvl="1">
              <a:spcBef>
                <a:spcPts val="0"/>
              </a:spcBef>
              <a:spcAft>
                <a:spcPts val="1200"/>
              </a:spcAft>
            </a:pPr>
            <a:endParaRPr lang="en-US" dirty="0"/>
          </a:p>
          <a:p>
            <a:pPr marL="0">
              <a:spcBef>
                <a:spcPts val="0"/>
              </a:spcBef>
              <a:spcAft>
                <a:spcPts val="1200"/>
              </a:spcAft>
            </a:pPr>
            <a:r>
              <a:rPr lang="en-US" dirty="0"/>
              <a:t>January 2025 Interim   (TG16t Not Meeting In Person in January)</a:t>
            </a:r>
          </a:p>
          <a:p>
            <a:pPr marL="457200" lvl="1">
              <a:spcBef>
                <a:spcPts val="0"/>
              </a:spcBef>
              <a:spcAft>
                <a:spcPts val="1200"/>
              </a:spcAft>
            </a:pPr>
            <a:endParaRPr lang="en-US" dirty="0"/>
          </a:p>
          <a:p>
            <a:pPr marL="0">
              <a:spcBef>
                <a:spcPts val="0"/>
              </a:spcBef>
              <a:spcAft>
                <a:spcPts val="1200"/>
              </a:spcAft>
            </a:pPr>
            <a:r>
              <a:rPr lang="en-US" dirty="0"/>
              <a:t>March 2025 Plenary</a:t>
            </a:r>
          </a:p>
          <a:p>
            <a:pPr marL="457200" lvl="1">
              <a:spcBef>
                <a:spcPts val="0"/>
              </a:spcBef>
              <a:spcAft>
                <a:spcPts val="1200"/>
              </a:spcAft>
            </a:pPr>
            <a:r>
              <a:rPr lang="en-US" dirty="0"/>
              <a:t>Atlanta, GA, USA</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91923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PM1 1:30pm PST</a:t>
            </a:r>
          </a:p>
          <a:p>
            <a:r>
              <a:rPr lang="en-US" dirty="0"/>
              <a:t>Tuesday PM1 1:30pm PST</a:t>
            </a:r>
          </a:p>
          <a:p>
            <a:r>
              <a:rPr lang="en-US" dirty="0"/>
              <a:t>Wednesday PM1 1:30pm PST</a:t>
            </a:r>
          </a:p>
          <a:p>
            <a:r>
              <a:rPr lang="en-US" dirty="0"/>
              <a:t>Thursday PM1 1:30pm PST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November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SA Ballot on P802.16t D4.0 closed October 19</a:t>
            </a:r>
            <a:r>
              <a:rPr lang="en-US" baseline="30000" dirty="0"/>
              <a:t>th</a:t>
            </a:r>
            <a:endParaRPr lang="en-US" dirty="0"/>
          </a:p>
          <a:p>
            <a:r>
              <a:rPr lang="en-US" dirty="0"/>
              <a:t>Comment Resolution Spreadsheet in </a:t>
            </a:r>
            <a:r>
              <a:rPr lang="en-US" dirty="0">
                <a:hlinkClick r:id="rId2"/>
              </a:rPr>
              <a:t>802.15-24-0561r0</a:t>
            </a:r>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SA Recirculation</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fontScale="92500" lnSpcReduction="10000"/>
          </a:bodyPr>
          <a:lstStyle/>
          <a:p>
            <a:r>
              <a:rPr lang="en-US" dirty="0"/>
              <a:t>Start with D4.1 that has MEC comments resolved.</a:t>
            </a:r>
          </a:p>
          <a:p>
            <a:r>
              <a:rPr lang="en-US" dirty="0"/>
              <a:t>All comments resolved during meeting – resolutions in </a:t>
            </a:r>
            <a:r>
              <a:rPr lang="en-US" dirty="0">
                <a:hlinkClick r:id="rId2"/>
              </a:rPr>
              <a:t>802.15-24-0561r4</a:t>
            </a:r>
            <a:endParaRPr lang="en-US" dirty="0"/>
          </a:p>
          <a:p>
            <a:r>
              <a:rPr lang="en-US" dirty="0"/>
              <a:t>Draft D5.0 developed during week of November Plenary</a:t>
            </a:r>
          </a:p>
          <a:p>
            <a:r>
              <a:rPr lang="en-US" dirty="0"/>
              <a:t>Next Steps</a:t>
            </a:r>
          </a:p>
          <a:p>
            <a:pPr lvl="1"/>
            <a:r>
              <a:rPr lang="en-US" dirty="0"/>
              <a:t>Complete 1</a:t>
            </a:r>
            <a:r>
              <a:rPr lang="en-US" baseline="30000" dirty="0"/>
              <a:t>st</a:t>
            </a:r>
            <a:r>
              <a:rPr lang="en-US" dirty="0"/>
              <a:t> 10 day SA recirculation on D5.0  (close in early December )</a:t>
            </a:r>
          </a:p>
          <a:p>
            <a:pPr lvl="1"/>
            <a:r>
              <a:rPr lang="en-US" dirty="0"/>
              <a:t>Complete 2</a:t>
            </a:r>
            <a:r>
              <a:rPr lang="en-US" baseline="30000" dirty="0"/>
              <a:t>nd</a:t>
            </a:r>
            <a:r>
              <a:rPr lang="en-US" dirty="0"/>
              <a:t> 10 day SA recirculation  on D6.0 </a:t>
            </a:r>
          </a:p>
          <a:p>
            <a:pPr lvl="1"/>
            <a:r>
              <a:rPr lang="en-US" dirty="0"/>
              <a:t>WG Motion (WG Motion in January or could be LB on Monday right after meeting) to forward 16t to RevCom</a:t>
            </a:r>
          </a:p>
          <a:p>
            <a:pPr lvl="2"/>
            <a:r>
              <a:rPr lang="en-US" dirty="0"/>
              <a:t>Needs to be approved 10 days before EC meeting. </a:t>
            </a:r>
          </a:p>
          <a:p>
            <a:pPr lvl="2"/>
            <a:r>
              <a:rPr lang="en-US" dirty="0"/>
              <a:t>Re-charter CRG in January </a:t>
            </a:r>
          </a:p>
          <a:p>
            <a:pPr lvl="1"/>
            <a:r>
              <a:rPr lang="en-US" dirty="0"/>
              <a:t>LMSC EC Approval    Feb 5</a:t>
            </a:r>
            <a:r>
              <a:rPr lang="en-US" baseline="30000" dirty="0"/>
              <a:t>th</a:t>
            </a:r>
            <a:r>
              <a:rPr lang="en-US" dirty="0"/>
              <a:t> or 12</a:t>
            </a:r>
            <a:r>
              <a:rPr lang="en-US" baseline="30000" dirty="0"/>
              <a:t>th</a:t>
            </a:r>
            <a:r>
              <a:rPr lang="en-US" dirty="0"/>
              <a:t>. EC Call</a:t>
            </a:r>
          </a:p>
          <a:p>
            <a:pPr lvl="1"/>
            <a:r>
              <a:rPr lang="en-US" dirty="0"/>
              <a:t>RevCom Approval    14</a:t>
            </a:r>
            <a:r>
              <a:rPr lang="en-US" baseline="30000" dirty="0"/>
              <a:t>th</a:t>
            </a:r>
            <a:r>
              <a:rPr lang="en-US" dirty="0"/>
              <a:t> February deadline for March SASB</a:t>
            </a:r>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SA balloting of the P802.15.16t_D05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Unanimous Approval</a:t>
            </a:r>
          </a:p>
          <a:p>
            <a:pPr lvl="1"/>
            <a:endParaRPr lang="en-US" dirty="0"/>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November 26</a:t>
            </a:r>
            <a:r>
              <a:rPr lang="en-US" baseline="30000" dirty="0"/>
              <a:t>th  --</a:t>
            </a:r>
            <a:r>
              <a:rPr lang="en-US" dirty="0"/>
              <a:t>  7am Pacific, 10am Eastern, 8:30pm India</a:t>
            </a:r>
          </a:p>
          <a:p>
            <a:r>
              <a:rPr lang="en-US" dirty="0"/>
              <a:t>Tuesday December 17</a:t>
            </a:r>
            <a:r>
              <a:rPr lang="en-US" baseline="30000" dirty="0"/>
              <a:t>th  --</a:t>
            </a:r>
            <a:r>
              <a:rPr lang="en-US" dirty="0"/>
              <a:t>  7am Pacific, 10am Eastern, 8:30pm India</a:t>
            </a:r>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3680551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1598-EEA0-CE87-C69F-F6ED2D47FFFC}"/>
              </a:ext>
            </a:extLst>
          </p:cNvPr>
          <p:cNvSpPr>
            <a:spLocks noGrp="1"/>
          </p:cNvSpPr>
          <p:nvPr>
            <p:ph type="title"/>
          </p:nvPr>
        </p:nvSpPr>
        <p:spPr/>
        <p:txBody>
          <a:bodyPr/>
          <a:lstStyle/>
          <a:p>
            <a:r>
              <a:rPr lang="en-US" dirty="0"/>
              <a:t>TG Motion for SA Recirculation</a:t>
            </a:r>
          </a:p>
        </p:txBody>
      </p:sp>
      <p:sp>
        <p:nvSpPr>
          <p:cNvPr id="3" name="Content Placeholder 2">
            <a:extLst>
              <a:ext uri="{FF2B5EF4-FFF2-40B4-BE49-F238E27FC236}">
                <a16:creationId xmlns:a16="http://schemas.microsoft.com/office/drawing/2014/main" id="{24058243-609C-CDE4-2367-7C36E4297A24}"/>
              </a:ext>
            </a:extLst>
          </p:cNvPr>
          <p:cNvSpPr>
            <a:spLocks noGrp="1"/>
          </p:cNvSpPr>
          <p:nvPr>
            <p:ph idx="1"/>
          </p:nvPr>
        </p:nvSpPr>
        <p:spPr/>
        <p:txBody>
          <a:bodyPr/>
          <a:lstStyle/>
          <a:p>
            <a:pPr>
              <a:lnSpc>
                <a:spcPct val="100000"/>
              </a:lnSpc>
            </a:pPr>
            <a:r>
              <a:rPr lang="en-US" sz="2800" b="0" i="1" strike="noStrike" spc="-1" dirty="0">
                <a:solidFill>
                  <a:srgbClr val="000000"/>
                </a:solidFill>
                <a:latin typeface="Arial"/>
                <a:ea typeface="DejaVu Sans"/>
              </a:rPr>
              <a:t>Move that TG16t formally requests that 802.15 WG start a Standards Association Recirculation Ballot of document P802.15.16t-D5.0.</a:t>
            </a:r>
            <a:endParaRPr lang="en-US" sz="2800" b="0" strike="noStrike" spc="-1" dirty="0">
              <a:solidFill>
                <a:srgbClr val="000000"/>
              </a:solidFill>
              <a:latin typeface="Arial"/>
            </a:endParaRPr>
          </a:p>
          <a:p>
            <a:pPr>
              <a:lnSpc>
                <a:spcPct val="100000"/>
              </a:lnSpc>
            </a:pP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Moved by: Tim Godfrey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Seconded by: Vishal</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Result:  Unanimous Consent</a:t>
            </a:r>
            <a:endParaRPr lang="en-US" sz="2800" b="0" strike="noStrike" spc="-1" dirty="0">
              <a:solidFill>
                <a:srgbClr val="000000"/>
              </a:solidFill>
              <a:latin typeface="Arial"/>
            </a:endParaRPr>
          </a:p>
          <a:p>
            <a:endParaRPr lang="en-US" dirty="0"/>
          </a:p>
        </p:txBody>
      </p:sp>
      <p:sp>
        <p:nvSpPr>
          <p:cNvPr id="4" name="Date Placeholder 3">
            <a:extLst>
              <a:ext uri="{FF2B5EF4-FFF2-40B4-BE49-F238E27FC236}">
                <a16:creationId xmlns:a16="http://schemas.microsoft.com/office/drawing/2014/main" id="{7CDAFC7C-D09C-B7A7-51AE-5B39DDC78FDD}"/>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06AB502B-4A67-CE8D-3758-EE503A0A10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1A6FDE-0884-138E-9E36-AB3C609393E9}"/>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Tree>
    <p:extLst>
      <p:ext uri="{BB962C8B-B14F-4D97-AF65-F5344CB8AC3E}">
        <p14:creationId xmlns:p14="http://schemas.microsoft.com/office/powerpoint/2010/main" val="2061092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1598-EEA0-CE87-C69F-F6ED2D47FFFC}"/>
              </a:ext>
            </a:extLst>
          </p:cNvPr>
          <p:cNvSpPr>
            <a:spLocks noGrp="1"/>
          </p:cNvSpPr>
          <p:nvPr>
            <p:ph type="title"/>
          </p:nvPr>
        </p:nvSpPr>
        <p:spPr/>
        <p:txBody>
          <a:bodyPr/>
          <a:lstStyle/>
          <a:p>
            <a:r>
              <a:rPr lang="en-US" dirty="0"/>
              <a:t>WG Motion for SA Recirculation</a:t>
            </a:r>
          </a:p>
        </p:txBody>
      </p:sp>
      <p:sp>
        <p:nvSpPr>
          <p:cNvPr id="3" name="Content Placeholder 2">
            <a:extLst>
              <a:ext uri="{FF2B5EF4-FFF2-40B4-BE49-F238E27FC236}">
                <a16:creationId xmlns:a16="http://schemas.microsoft.com/office/drawing/2014/main" id="{24058243-609C-CDE4-2367-7C36E4297A24}"/>
              </a:ext>
            </a:extLst>
          </p:cNvPr>
          <p:cNvSpPr>
            <a:spLocks noGrp="1"/>
          </p:cNvSpPr>
          <p:nvPr>
            <p:ph idx="1"/>
          </p:nvPr>
        </p:nvSpPr>
        <p:spPr/>
        <p:txBody>
          <a:bodyPr/>
          <a:lstStyle/>
          <a:p>
            <a:pPr>
              <a:lnSpc>
                <a:spcPct val="100000"/>
              </a:lnSpc>
            </a:pPr>
            <a:r>
              <a:rPr lang="en-US" sz="2800" b="0" i="1" strike="noStrike" spc="-1" dirty="0">
                <a:solidFill>
                  <a:srgbClr val="000000"/>
                </a:solidFill>
                <a:latin typeface="Arial"/>
                <a:ea typeface="DejaVu Sans"/>
              </a:rPr>
              <a:t>Move that TG16t formally requests that 802.15 WG start a Standards Association Recirculation Ballot of document P802.15.16t-D5.0.</a:t>
            </a:r>
            <a:endParaRPr lang="en-US" sz="2800" b="0" strike="noStrike" spc="-1" dirty="0">
              <a:solidFill>
                <a:srgbClr val="000000"/>
              </a:solidFill>
              <a:latin typeface="Arial"/>
            </a:endParaRPr>
          </a:p>
          <a:p>
            <a:pPr>
              <a:lnSpc>
                <a:spcPct val="100000"/>
              </a:lnSpc>
            </a:pP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Moved by: Tim Godfrey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Seconded by: </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Result: </a:t>
            </a:r>
            <a:endParaRPr lang="en-US" sz="2800" b="0" strike="noStrike" spc="-1" dirty="0">
              <a:solidFill>
                <a:srgbClr val="000000"/>
              </a:solidFill>
              <a:latin typeface="Arial"/>
            </a:endParaRPr>
          </a:p>
          <a:p>
            <a:endParaRPr lang="en-US" dirty="0"/>
          </a:p>
        </p:txBody>
      </p:sp>
      <p:sp>
        <p:nvSpPr>
          <p:cNvPr id="4" name="Date Placeholder 3">
            <a:extLst>
              <a:ext uri="{FF2B5EF4-FFF2-40B4-BE49-F238E27FC236}">
                <a16:creationId xmlns:a16="http://schemas.microsoft.com/office/drawing/2014/main" id="{7CDAFC7C-D09C-B7A7-51AE-5B39DDC78FDD}"/>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06AB502B-4A67-CE8D-3758-EE503A0A10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1A6FDE-0884-138E-9E36-AB3C609393E9}"/>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Tree>
    <p:extLst>
      <p:ext uri="{BB962C8B-B14F-4D97-AF65-F5344CB8AC3E}">
        <p14:creationId xmlns:p14="http://schemas.microsoft.com/office/powerpoint/2010/main" val="2560082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a:xfrm>
            <a:off x="838200" y="1828800"/>
            <a:ext cx="10515600" cy="4351338"/>
          </a:xfrm>
        </p:spPr>
        <p:txBody>
          <a:bodyPr>
            <a:normAutofit fontScale="92500" lnSpcReduction="10000"/>
          </a:bodyPr>
          <a:lstStyle/>
          <a:p>
            <a:r>
              <a:rPr lang="en-US" dirty="0"/>
              <a:t>Revision PAR to be submitted in November.  On LMSC Consent Agenda, no Coexistence Assessment Document. </a:t>
            </a:r>
          </a:p>
          <a:p>
            <a:r>
              <a:rPr lang="en-US" dirty="0"/>
              <a:t>Harmonization – contact AAR, AREMA with a liaison letter and see if they are interested in harmonization once revision PAR starts.</a:t>
            </a:r>
          </a:p>
          <a:p>
            <a:endParaRPr lang="en-US" dirty="0"/>
          </a:p>
          <a:p>
            <a:r>
              <a:rPr lang="en-US" dirty="0"/>
              <a:t>Draft Revision PAR Uploaded to Mentor as “</a:t>
            </a:r>
            <a:r>
              <a:rPr lang="en-US" dirty="0">
                <a:hlinkClick r:id="rId2"/>
              </a:rPr>
              <a:t>15-24-0519-02-</a:t>
            </a:r>
            <a:r>
              <a:rPr lang="da-DK" dirty="0">
                <a:hlinkClick r:id="rId2"/>
              </a:rPr>
              <a:t>Draft Revision PAR for 802.16-2017.pdf</a:t>
            </a:r>
            <a:r>
              <a:rPr lang="da-DK" dirty="0"/>
              <a:t>”</a:t>
            </a:r>
          </a:p>
          <a:p>
            <a:r>
              <a:rPr lang="da-DK" dirty="0"/>
              <a:t>NesCom meeting January 29, Submit deadline 20 December. </a:t>
            </a:r>
          </a:p>
          <a:p>
            <a:r>
              <a:rPr lang="da-DK" dirty="0"/>
              <a:t>Task Group will be TG16me</a:t>
            </a:r>
          </a:p>
          <a:p>
            <a:r>
              <a:rPr lang="en-US" dirty="0"/>
              <a:t>Draft will be P802.16</a:t>
            </a:r>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Tree>
    <p:extLst>
      <p:ext uri="{BB962C8B-B14F-4D97-AF65-F5344CB8AC3E}">
        <p14:creationId xmlns:p14="http://schemas.microsoft.com/office/powerpoint/2010/main" val="102312111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55380</TotalTime>
  <Words>864</Words>
  <Application>Microsoft Office PowerPoint</Application>
  <PresentationFormat>Widescreen</PresentationFormat>
  <Paragraphs>137</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Segoe UI</vt:lpstr>
      <vt:lpstr>Times New Roman</vt:lpstr>
      <vt:lpstr>Custom Design</vt:lpstr>
      <vt:lpstr>PowerPoint Presentation</vt:lpstr>
      <vt:lpstr>Plan for week</vt:lpstr>
      <vt:lpstr>November Meeting Start Status</vt:lpstr>
      <vt:lpstr>Plan for SA Recirculation</vt:lpstr>
      <vt:lpstr>Formation of Comment Resolution Group</vt:lpstr>
      <vt:lpstr>Teleconference / CRG Meeting</vt:lpstr>
      <vt:lpstr>TG Motion for SA Recirculation</vt:lpstr>
      <vt:lpstr>WG Motion for SA Recirculation</vt:lpstr>
      <vt:lpstr>Revision Plans</vt:lpstr>
      <vt:lpstr>WG Motion for Revision PAR</vt:lpstr>
      <vt:lpstr>Project Timeline</vt:lpstr>
      <vt:lpstr>Future Meetings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867</cp:revision>
  <cp:lastPrinted>1998-02-10T13:28:06Z</cp:lastPrinted>
  <dcterms:created xsi:type="dcterms:W3CDTF">2020-01-06T16:34:14Z</dcterms:created>
  <dcterms:modified xsi:type="dcterms:W3CDTF">2024-11-14T22:08:46Z</dcterms:modified>
</cp:coreProperties>
</file>