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14"/>
  </p:notesMasterIdLst>
  <p:handoutMasterIdLst>
    <p:handoutMasterId r:id="rId15"/>
  </p:handoutMasterIdLst>
  <p:sldIdLst>
    <p:sldId id="1058" r:id="rId2"/>
    <p:sldId id="1043" r:id="rId3"/>
    <p:sldId id="1052" r:id="rId4"/>
    <p:sldId id="1068" r:id="rId5"/>
    <p:sldId id="1060" r:id="rId6"/>
    <p:sldId id="1061" r:id="rId7"/>
    <p:sldId id="1071" r:id="rId8"/>
    <p:sldId id="1072" r:id="rId9"/>
    <p:sldId id="1066" r:id="rId10"/>
    <p:sldId id="1070" r:id="rId11"/>
    <p:sldId id="256" r:id="rId12"/>
    <p:sldId id="965" r:id="rId13"/>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97" autoAdjust="0"/>
    <p:restoredTop sz="96869" autoAdjust="0"/>
  </p:normalViewPr>
  <p:slideViewPr>
    <p:cSldViewPr>
      <p:cViewPr varScale="1">
        <p:scale>
          <a:sx n="114" d="100"/>
          <a:sy n="114" d="100"/>
        </p:scale>
        <p:origin x="138" y="372"/>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11</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Nov_2024</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doc.:IEEE802.15-24-0644r2</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Nov_2024</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5/dcn/24/15-24-0561-00-016t-tg16t-initial-sa-ballot-comments-and-resolutions.xls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5/dcn/24/15-24-0561-04-016t-tg16t-initial-sa-ballot-comments-and-resolutions.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5/dcn/24/15-24-0519-02-016t-draft-revision-par-for-802-16-2017.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Nov 2024</a:t>
            </a:r>
            <a:r>
              <a:rPr lang="en-US" altLang="en-US" dirty="0">
                <a:solidFill>
                  <a:schemeClr val="tx2"/>
                </a:solidFill>
              </a:rPr>
              <a:t>	Closing Report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2024-11-13</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DB832-15A5-948D-1AA8-D471258A54FB}"/>
              </a:ext>
            </a:extLst>
          </p:cNvPr>
          <p:cNvSpPr>
            <a:spLocks noGrp="1"/>
          </p:cNvSpPr>
          <p:nvPr>
            <p:ph type="title"/>
          </p:nvPr>
        </p:nvSpPr>
        <p:spPr/>
        <p:txBody>
          <a:bodyPr>
            <a:normAutofit/>
          </a:bodyPr>
          <a:lstStyle/>
          <a:p>
            <a:r>
              <a:rPr lang="en-US" dirty="0"/>
              <a:t>WG Motion for Revision PAR</a:t>
            </a:r>
          </a:p>
        </p:txBody>
      </p:sp>
      <p:sp>
        <p:nvSpPr>
          <p:cNvPr id="3" name="Content Placeholder 2">
            <a:extLst>
              <a:ext uri="{FF2B5EF4-FFF2-40B4-BE49-F238E27FC236}">
                <a16:creationId xmlns:a16="http://schemas.microsoft.com/office/drawing/2014/main" id="{A50E04D2-7754-2F33-A970-4CFBA2381567}"/>
              </a:ext>
            </a:extLst>
          </p:cNvPr>
          <p:cNvSpPr>
            <a:spLocks noGrp="1"/>
          </p:cNvSpPr>
          <p:nvPr>
            <p:ph idx="1"/>
          </p:nvPr>
        </p:nvSpPr>
        <p:spPr>
          <a:xfrm>
            <a:off x="1143000" y="1825625"/>
            <a:ext cx="9559636" cy="4351338"/>
          </a:xfrm>
        </p:spPr>
        <p:txBody>
          <a:bodyPr/>
          <a:lstStyle/>
          <a:p>
            <a:r>
              <a:rPr lang="en-US" b="0" i="1" dirty="0">
                <a:effectLst/>
                <a:latin typeface="Segoe UI" panose="020B0502040204020203" pitchFamily="34" charset="0"/>
              </a:rPr>
              <a:t>Move that the Revision PAR contained in document 802.15-24-0519-02, be approved by the IEEE 802.15 WG and that the LMSC be requested to forward the PAR to NesCom. The 802.15 working group chair and technical editor are authorized to make additional modifications to the PAR as needed to reflect LMSC discussion at its closing meeting.</a:t>
            </a:r>
            <a:r>
              <a:rPr lang="en-US" b="0" i="0" dirty="0">
                <a:effectLst/>
                <a:latin typeface="Segoe UI" panose="020B0502040204020203" pitchFamily="34" charset="0"/>
              </a:rPr>
              <a:t> </a:t>
            </a:r>
            <a:br>
              <a:rPr lang="en-US" b="0" i="0" dirty="0">
                <a:effectLst/>
                <a:latin typeface="Segoe UI" panose="020B0502040204020203" pitchFamily="34" charset="0"/>
              </a:rPr>
            </a:br>
            <a:endParaRPr lang="en-US" b="0" i="0" dirty="0">
              <a:effectLst/>
              <a:latin typeface="Segoe UI" panose="020B0502040204020203" pitchFamily="34" charset="0"/>
            </a:endParaRPr>
          </a:p>
          <a:p>
            <a:r>
              <a:rPr lang="en-US" b="0" i="0" dirty="0">
                <a:effectLst/>
                <a:latin typeface="Segoe UI" panose="020B0502040204020203" pitchFamily="34" charset="0"/>
              </a:rPr>
              <a:t>Moved by:  Tim Godfrey</a:t>
            </a:r>
          </a:p>
          <a:p>
            <a:r>
              <a:rPr lang="en-US" dirty="0">
                <a:latin typeface="Segoe UI" panose="020B0502040204020203" pitchFamily="34" charset="0"/>
              </a:rPr>
              <a:t>Second by: Phil Beecher</a:t>
            </a:r>
          </a:p>
          <a:p>
            <a:endParaRPr lang="en-US" b="0" i="0" dirty="0">
              <a:effectLst/>
              <a:latin typeface="Segoe UI" panose="020B0502040204020203" pitchFamily="34" charset="0"/>
            </a:endParaRPr>
          </a:p>
          <a:p>
            <a:endParaRPr lang="en-US" dirty="0"/>
          </a:p>
        </p:txBody>
      </p:sp>
      <p:sp>
        <p:nvSpPr>
          <p:cNvPr id="4" name="Date Placeholder 3">
            <a:extLst>
              <a:ext uri="{FF2B5EF4-FFF2-40B4-BE49-F238E27FC236}">
                <a16:creationId xmlns:a16="http://schemas.microsoft.com/office/drawing/2014/main" id="{0714C10A-D97E-2208-3AC6-1F45B77EFFCB}"/>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3005D116-9C85-9AE9-CCD2-DB197E0193C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AFC9007-E4EB-72EF-C993-1F783F1175EC}"/>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Tree>
    <p:extLst>
      <p:ext uri="{BB962C8B-B14F-4D97-AF65-F5344CB8AC3E}">
        <p14:creationId xmlns:p14="http://schemas.microsoft.com/office/powerpoint/2010/main" val="9097543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043979353"/>
              </p:ext>
            </p:extLst>
          </p:nvPr>
        </p:nvGraphicFramePr>
        <p:xfrm>
          <a:off x="1828800" y="1190819"/>
          <a:ext cx="8382000" cy="4607658"/>
        </p:xfrm>
        <a:graphic>
          <a:graphicData uri="http://schemas.openxmlformats.org/drawingml/2006/table">
            <a:tbl>
              <a:tblPr firstRow="1" bandRow="1">
                <a:tableStyleId>{5C22544A-7EE6-4342-B048-85BDC9FD1C3A}</a:tableStyleId>
              </a:tblPr>
              <a:tblGrid>
                <a:gridCol w="6026727">
                  <a:extLst>
                    <a:ext uri="{9D8B030D-6E8A-4147-A177-3AD203B41FA5}">
                      <a16:colId xmlns:a16="http://schemas.microsoft.com/office/drawing/2014/main" val="3384751907"/>
                    </a:ext>
                  </a:extLst>
                </a:gridCol>
                <a:gridCol w="2355273">
                  <a:extLst>
                    <a:ext uri="{9D8B030D-6E8A-4147-A177-3AD203B41FA5}">
                      <a16:colId xmlns:a16="http://schemas.microsoft.com/office/drawing/2014/main" val="434009601"/>
                    </a:ext>
                  </a:extLst>
                </a:gridCol>
              </a:tblGrid>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Milestone</a:t>
                      </a:r>
                    </a:p>
                  </a:txBody>
                  <a:tcPr marL="83127" marR="83127"/>
                </a:tc>
                <a:tc>
                  <a:txBody>
                    <a:bodyPr/>
                    <a:lstStyle/>
                    <a:p>
                      <a:r>
                        <a:rPr lang="en-US" sz="1800" dirty="0"/>
                        <a:t>Date</a:t>
                      </a:r>
                    </a:p>
                  </a:txBody>
                  <a:tcPr marL="83127" marR="83127"/>
                </a:tc>
                <a:extLst>
                  <a:ext uri="{0D108BD9-81ED-4DB2-BD59-A6C34878D82A}">
                    <a16:rowId xmlns:a16="http://schemas.microsoft.com/office/drawing/2014/main" val="4207709845"/>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65000"/>
                            </a:schemeClr>
                          </a:solidFill>
                        </a:rPr>
                        <a:t>Task Group Start</a:t>
                      </a:r>
                    </a:p>
                  </a:txBody>
                  <a:tcPr marL="83127" marR="83127"/>
                </a:tc>
                <a:tc>
                  <a:txBody>
                    <a:bodyPr/>
                    <a:lstStyle/>
                    <a:p>
                      <a:r>
                        <a:rPr lang="en-US" sz="1800" dirty="0">
                          <a:solidFill>
                            <a:schemeClr val="bg1">
                              <a:lumMod val="65000"/>
                            </a:schemeClr>
                          </a:solidFill>
                        </a:rPr>
                        <a:t>Jan 2020</a:t>
                      </a:r>
                    </a:p>
                  </a:txBody>
                  <a:tcPr marL="83127" marR="83127"/>
                </a:tc>
                <a:extLst>
                  <a:ext uri="{0D108BD9-81ED-4DB2-BD59-A6C34878D82A}">
                    <a16:rowId xmlns:a16="http://schemas.microsoft.com/office/drawing/2014/main" val="166859690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75000"/>
                            </a:schemeClr>
                          </a:solidFill>
                        </a:rPr>
                        <a:t>SRD Approval</a:t>
                      </a:r>
                    </a:p>
                  </a:txBody>
                  <a:tcPr marL="83127" marR="83127"/>
                </a:tc>
                <a:tc>
                  <a:txBody>
                    <a:bodyPr/>
                    <a:lstStyle/>
                    <a:p>
                      <a:r>
                        <a:rPr lang="en-US" sz="1800" dirty="0">
                          <a:solidFill>
                            <a:schemeClr val="bg1">
                              <a:lumMod val="75000"/>
                            </a:schemeClr>
                          </a:solidFill>
                        </a:rPr>
                        <a:t>April 2021</a:t>
                      </a:r>
                    </a:p>
                  </a:txBody>
                  <a:tcPr marL="83127" marR="83127"/>
                </a:tc>
                <a:extLst>
                  <a:ext uri="{0D108BD9-81ED-4DB2-BD59-A6C34878D82A}">
                    <a16:rowId xmlns:a16="http://schemas.microsoft.com/office/drawing/2014/main" val="3428218732"/>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65000"/>
                            </a:schemeClr>
                          </a:solidFill>
                        </a:rPr>
                        <a:t>SDD Approval</a:t>
                      </a:r>
                    </a:p>
                  </a:txBody>
                  <a:tcPr marL="83127" marR="83127"/>
                </a:tc>
                <a:tc>
                  <a:txBody>
                    <a:bodyPr/>
                    <a:lstStyle/>
                    <a:p>
                      <a:r>
                        <a:rPr lang="en-US" sz="1800" dirty="0">
                          <a:solidFill>
                            <a:schemeClr val="bg1">
                              <a:lumMod val="65000"/>
                            </a:schemeClr>
                          </a:solidFill>
                        </a:rPr>
                        <a:t>Jan 2022</a:t>
                      </a:r>
                    </a:p>
                  </a:txBody>
                  <a:tcPr marL="83127" marR="83127"/>
                </a:tc>
                <a:extLst>
                  <a:ext uri="{0D108BD9-81ED-4DB2-BD59-A6C34878D82A}">
                    <a16:rowId xmlns:a16="http://schemas.microsoft.com/office/drawing/2014/main" val="3689323579"/>
                  </a:ext>
                </a:extLst>
              </a:tr>
              <a:tr h="418878">
                <a:tc>
                  <a:txBody>
                    <a:bodyPr/>
                    <a:lstStyle/>
                    <a:p>
                      <a:r>
                        <a:rPr lang="en-US" sz="1800" dirty="0">
                          <a:solidFill>
                            <a:schemeClr val="bg1">
                              <a:lumMod val="65000"/>
                            </a:schemeClr>
                          </a:solidFill>
                        </a:rPr>
                        <a:t>Draft Development</a:t>
                      </a:r>
                    </a:p>
                  </a:txBody>
                  <a:tcPr marL="83127" marR="83127"/>
                </a:tc>
                <a:tc>
                  <a:txBody>
                    <a:bodyPr/>
                    <a:lstStyle/>
                    <a:p>
                      <a:endParaRPr lang="en-US" sz="1800" dirty="0">
                        <a:solidFill>
                          <a:schemeClr val="bg1">
                            <a:lumMod val="65000"/>
                          </a:schemeClr>
                        </a:solidFill>
                      </a:endParaRPr>
                    </a:p>
                  </a:txBody>
                  <a:tcPr marL="83127" marR="83127"/>
                </a:tc>
                <a:extLst>
                  <a:ext uri="{0D108BD9-81ED-4DB2-BD59-A6C34878D82A}">
                    <a16:rowId xmlns:a16="http://schemas.microsoft.com/office/drawing/2014/main" val="4038355541"/>
                  </a:ext>
                </a:extLst>
              </a:tr>
              <a:tr h="418878">
                <a:tc>
                  <a:txBody>
                    <a:bodyPr/>
                    <a:lstStyle/>
                    <a:p>
                      <a:r>
                        <a:rPr lang="en-US" sz="1800" dirty="0">
                          <a:solidFill>
                            <a:schemeClr val="bg1">
                              <a:lumMod val="65000"/>
                            </a:schemeClr>
                          </a:solidFill>
                        </a:rPr>
                        <a:t>Informal TG review of draft</a:t>
                      </a:r>
                    </a:p>
                  </a:txBody>
                  <a:tcPr marL="83127" marR="83127"/>
                </a:tc>
                <a:tc>
                  <a:txBody>
                    <a:bodyPr/>
                    <a:lstStyle/>
                    <a:p>
                      <a:r>
                        <a:rPr lang="en-US" sz="1800" dirty="0">
                          <a:solidFill>
                            <a:schemeClr val="bg1">
                              <a:lumMod val="65000"/>
                            </a:schemeClr>
                          </a:solidFill>
                        </a:rPr>
                        <a:t>Mar 2023</a:t>
                      </a:r>
                    </a:p>
                  </a:txBody>
                  <a:tcPr marL="83127" marR="83127"/>
                </a:tc>
                <a:extLst>
                  <a:ext uri="{0D108BD9-81ED-4DB2-BD59-A6C34878D82A}">
                    <a16:rowId xmlns:a16="http://schemas.microsoft.com/office/drawing/2014/main" val="1866948594"/>
                  </a:ext>
                </a:extLst>
              </a:tr>
              <a:tr h="418878">
                <a:tc>
                  <a:txBody>
                    <a:bodyPr/>
                    <a:lstStyle/>
                    <a:p>
                      <a:r>
                        <a:rPr lang="en-US" sz="1800" dirty="0">
                          <a:solidFill>
                            <a:schemeClr val="bg1">
                              <a:lumMod val="75000"/>
                            </a:schemeClr>
                          </a:solidFill>
                        </a:rPr>
                        <a:t>Working Group Letter Ballot</a:t>
                      </a:r>
                    </a:p>
                  </a:txBody>
                  <a:tcPr marL="83127" marR="83127"/>
                </a:tc>
                <a:tc>
                  <a:txBody>
                    <a:bodyPr/>
                    <a:lstStyle/>
                    <a:p>
                      <a:r>
                        <a:rPr lang="en-US" sz="1800" dirty="0">
                          <a:solidFill>
                            <a:schemeClr val="bg1">
                              <a:lumMod val="75000"/>
                            </a:schemeClr>
                          </a:solidFill>
                        </a:rPr>
                        <a:t>Nov 2023</a:t>
                      </a:r>
                    </a:p>
                  </a:txBody>
                  <a:tcPr marL="83127" marR="83127"/>
                </a:tc>
                <a:extLst>
                  <a:ext uri="{0D108BD9-81ED-4DB2-BD59-A6C34878D82A}">
                    <a16:rowId xmlns:a16="http://schemas.microsoft.com/office/drawing/2014/main" val="634721270"/>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75000"/>
                            </a:schemeClr>
                          </a:solidFill>
                        </a:rPr>
                        <a:t>Working Group Recirculation Letter Ballot</a:t>
                      </a:r>
                    </a:p>
                  </a:txBody>
                  <a:tcPr marL="83127" marR="83127"/>
                </a:tc>
                <a:tc>
                  <a:txBody>
                    <a:bodyPr/>
                    <a:lstStyle/>
                    <a:p>
                      <a:r>
                        <a:rPr lang="en-US" sz="1800" dirty="0">
                          <a:solidFill>
                            <a:schemeClr val="bg1">
                              <a:lumMod val="75000"/>
                            </a:schemeClr>
                          </a:solidFill>
                        </a:rPr>
                        <a:t>March 2024</a:t>
                      </a:r>
                    </a:p>
                  </a:txBody>
                  <a:tcPr marL="83127" marR="83127"/>
                </a:tc>
                <a:extLst>
                  <a:ext uri="{0D108BD9-81ED-4DB2-BD59-A6C34878D82A}">
                    <a16:rowId xmlns:a16="http://schemas.microsoft.com/office/drawing/2014/main" val="197094696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75000"/>
                            </a:schemeClr>
                          </a:solidFill>
                        </a:rPr>
                        <a:t>SA Ballot</a:t>
                      </a:r>
                    </a:p>
                  </a:txBody>
                  <a:tcPr marL="83127" marR="83127"/>
                </a:tc>
                <a:tc>
                  <a:txBody>
                    <a:bodyPr/>
                    <a:lstStyle/>
                    <a:p>
                      <a:r>
                        <a:rPr lang="en-US" sz="1800" dirty="0">
                          <a:solidFill>
                            <a:schemeClr val="bg1">
                              <a:lumMod val="75000"/>
                            </a:schemeClr>
                          </a:solidFill>
                        </a:rPr>
                        <a:t>Sept 2024</a:t>
                      </a:r>
                    </a:p>
                  </a:txBody>
                  <a:tcPr marL="83127" marR="83127"/>
                </a:tc>
                <a:extLst>
                  <a:ext uri="{0D108BD9-81ED-4DB2-BD59-A6C34878D82A}">
                    <a16:rowId xmlns:a16="http://schemas.microsoft.com/office/drawing/2014/main" val="101810564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SA Recirc</a:t>
                      </a:r>
                    </a:p>
                  </a:txBody>
                  <a:tcPr marL="83127" marR="83127"/>
                </a:tc>
                <a:tc>
                  <a:txBody>
                    <a:bodyPr/>
                    <a:lstStyle/>
                    <a:p>
                      <a:r>
                        <a:rPr lang="en-US" sz="1800" dirty="0"/>
                        <a:t>Nov 2024</a:t>
                      </a:r>
                    </a:p>
                  </a:txBody>
                  <a:tcPr marL="83127" marR="83127"/>
                </a:tc>
                <a:extLst>
                  <a:ext uri="{0D108BD9-81ED-4DB2-BD59-A6C34878D82A}">
                    <a16:rowId xmlns:a16="http://schemas.microsoft.com/office/drawing/2014/main" val="82442068"/>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Forward to RevCom</a:t>
                      </a:r>
                    </a:p>
                  </a:txBody>
                  <a:tcPr marL="83127" marR="83127"/>
                </a:tc>
                <a:tc>
                  <a:txBody>
                    <a:bodyPr/>
                    <a:lstStyle/>
                    <a:p>
                      <a:r>
                        <a:rPr lang="en-US" sz="1800" dirty="0"/>
                        <a:t>Feb 2025</a:t>
                      </a:r>
                    </a:p>
                  </a:txBody>
                  <a:tcPr marL="83127" marR="83127"/>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6705600" y="5943599"/>
            <a:ext cx="4800600" cy="412751"/>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Extension NesCom </a:t>
            </a:r>
            <a:r>
              <a:rPr lang="fr-FR" sz="1400" b="1" dirty="0" err="1"/>
              <a:t>Approved</a:t>
            </a:r>
            <a:r>
              <a:rPr lang="fr-FR" sz="1400" b="1" dirty="0"/>
              <a:t> Sept 25 2024 </a:t>
            </a:r>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Nov_2024</a:t>
            </a:r>
          </a:p>
        </p:txBody>
      </p:sp>
      <p:sp>
        <p:nvSpPr>
          <p:cNvPr id="3" name="Arrow: Right 2">
            <a:extLst>
              <a:ext uri="{FF2B5EF4-FFF2-40B4-BE49-F238E27FC236}">
                <a16:creationId xmlns:a16="http://schemas.microsoft.com/office/drawing/2014/main" id="{40D38A25-D564-4828-863A-D3B332BDEDFD}"/>
              </a:ext>
            </a:extLst>
          </p:cNvPr>
          <p:cNvSpPr/>
          <p:nvPr/>
        </p:nvSpPr>
        <p:spPr>
          <a:xfrm>
            <a:off x="152400" y="4953000"/>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457200" lvl="1">
              <a:spcBef>
                <a:spcPts val="0"/>
              </a:spcBef>
              <a:spcAft>
                <a:spcPts val="1200"/>
              </a:spcAft>
            </a:pPr>
            <a:endParaRPr lang="en-US" sz="2000" dirty="0">
              <a:latin typeface="Calibri" panose="020F0502020204030204" pitchFamily="34" charset="0"/>
            </a:endParaRPr>
          </a:p>
          <a:p>
            <a:pPr marL="457200" lvl="1">
              <a:spcBef>
                <a:spcPts val="0"/>
              </a:spcBef>
              <a:spcAft>
                <a:spcPts val="1200"/>
              </a:spcAft>
            </a:pPr>
            <a:endParaRPr lang="en-US" dirty="0"/>
          </a:p>
          <a:p>
            <a:pPr marL="0">
              <a:spcBef>
                <a:spcPts val="0"/>
              </a:spcBef>
              <a:spcAft>
                <a:spcPts val="1200"/>
              </a:spcAft>
            </a:pPr>
            <a:r>
              <a:rPr lang="en-US" dirty="0"/>
              <a:t>January 2025 Interim   (TG16t Not Meeting In Person in January)</a:t>
            </a:r>
          </a:p>
          <a:p>
            <a:pPr marL="457200" lvl="1">
              <a:spcBef>
                <a:spcPts val="0"/>
              </a:spcBef>
              <a:spcAft>
                <a:spcPts val="1200"/>
              </a:spcAft>
            </a:pPr>
            <a:endParaRPr lang="en-US" dirty="0"/>
          </a:p>
          <a:p>
            <a:pPr marL="0">
              <a:spcBef>
                <a:spcPts val="0"/>
              </a:spcBef>
              <a:spcAft>
                <a:spcPts val="1200"/>
              </a:spcAft>
            </a:pPr>
            <a:r>
              <a:rPr lang="en-US" dirty="0"/>
              <a:t>March 2025 Plenary</a:t>
            </a:r>
          </a:p>
          <a:p>
            <a:pPr marL="457200" lvl="1">
              <a:spcBef>
                <a:spcPts val="0"/>
              </a:spcBef>
              <a:spcAft>
                <a:spcPts val="1200"/>
              </a:spcAft>
            </a:pPr>
            <a:r>
              <a:rPr lang="en-US" dirty="0"/>
              <a:t>Atlanta, GA, USA</a:t>
            </a:r>
          </a:p>
          <a:p>
            <a:pPr marL="457200" lvl="1">
              <a:spcBef>
                <a:spcPts val="0"/>
              </a:spcBef>
              <a:spcAft>
                <a:spcPts val="1200"/>
              </a:spcAft>
            </a:pPr>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3919235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Monday PM1 1:30pm PST</a:t>
            </a:r>
          </a:p>
          <a:p>
            <a:r>
              <a:rPr lang="en-US" dirty="0"/>
              <a:t>Tuesday PM1 1:30pm PST</a:t>
            </a:r>
          </a:p>
          <a:p>
            <a:r>
              <a:rPr lang="en-US" dirty="0"/>
              <a:t>Wednesday PM1 1:30pm PST</a:t>
            </a:r>
          </a:p>
          <a:p>
            <a:r>
              <a:rPr lang="en-US" dirty="0"/>
              <a:t>Thursday PM1 1:30pm PST</a:t>
            </a:r>
          </a:p>
          <a:p>
            <a:endParaRPr lang="en-US" dirty="0"/>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6433-2D31-78BC-9935-7444F3B333B2}"/>
              </a:ext>
            </a:extLst>
          </p:cNvPr>
          <p:cNvSpPr>
            <a:spLocks noGrp="1"/>
          </p:cNvSpPr>
          <p:nvPr>
            <p:ph type="title"/>
          </p:nvPr>
        </p:nvSpPr>
        <p:spPr/>
        <p:txBody>
          <a:bodyPr/>
          <a:lstStyle/>
          <a:p>
            <a:r>
              <a:rPr lang="en-US" dirty="0"/>
              <a:t>November Meeting Start Status</a:t>
            </a:r>
          </a:p>
        </p:txBody>
      </p:sp>
      <p:sp>
        <p:nvSpPr>
          <p:cNvPr id="3" name="Content Placeholder 2">
            <a:extLst>
              <a:ext uri="{FF2B5EF4-FFF2-40B4-BE49-F238E27FC236}">
                <a16:creationId xmlns:a16="http://schemas.microsoft.com/office/drawing/2014/main" id="{9CAE0CAB-2FED-4C04-9AED-80FF35F05763}"/>
              </a:ext>
            </a:extLst>
          </p:cNvPr>
          <p:cNvSpPr>
            <a:spLocks noGrp="1"/>
          </p:cNvSpPr>
          <p:nvPr>
            <p:ph idx="1"/>
          </p:nvPr>
        </p:nvSpPr>
        <p:spPr>
          <a:xfrm>
            <a:off x="838200" y="1825625"/>
            <a:ext cx="10515600" cy="4351338"/>
          </a:xfrm>
        </p:spPr>
        <p:txBody>
          <a:bodyPr>
            <a:normAutofit/>
          </a:bodyPr>
          <a:lstStyle/>
          <a:p>
            <a:r>
              <a:rPr lang="en-US" dirty="0"/>
              <a:t>SA Ballot on P802.16t D4.0 closed October 19</a:t>
            </a:r>
            <a:r>
              <a:rPr lang="en-US" baseline="30000" dirty="0"/>
              <a:t>th</a:t>
            </a:r>
            <a:endParaRPr lang="en-US" dirty="0"/>
          </a:p>
          <a:p>
            <a:r>
              <a:rPr lang="en-US" dirty="0"/>
              <a:t>Comment Resolution Spreadsheet in </a:t>
            </a:r>
            <a:r>
              <a:rPr lang="en-US" dirty="0">
                <a:hlinkClick r:id="rId2"/>
              </a:rPr>
              <a:t>802.15-24-0561r0</a:t>
            </a:r>
            <a:endParaRPr lang="en-US" dirty="0"/>
          </a:p>
          <a:p>
            <a:endParaRPr lang="en-US" dirty="0"/>
          </a:p>
          <a:p>
            <a:endParaRPr lang="en-US" dirty="0"/>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CA4AF5CC-E6B3-6CEA-ED1F-17BFF7DE2C1E}"/>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F4C8C834-3489-5F1F-368B-36133961785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B7B1330-0EB1-872D-D8EA-6858362E6265}"/>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Tree>
    <p:extLst>
      <p:ext uri="{BB962C8B-B14F-4D97-AF65-F5344CB8AC3E}">
        <p14:creationId xmlns:p14="http://schemas.microsoft.com/office/powerpoint/2010/main" val="14028425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8C525-82E5-4AC6-6550-D44D2462D37B}"/>
              </a:ext>
            </a:extLst>
          </p:cNvPr>
          <p:cNvSpPr>
            <a:spLocks noGrp="1"/>
          </p:cNvSpPr>
          <p:nvPr>
            <p:ph type="title"/>
          </p:nvPr>
        </p:nvSpPr>
        <p:spPr/>
        <p:txBody>
          <a:bodyPr/>
          <a:lstStyle/>
          <a:p>
            <a:r>
              <a:rPr lang="en-US" dirty="0"/>
              <a:t>Plan for SA Recirculation</a:t>
            </a:r>
          </a:p>
        </p:txBody>
      </p:sp>
      <p:sp>
        <p:nvSpPr>
          <p:cNvPr id="3" name="Content Placeholder 2">
            <a:extLst>
              <a:ext uri="{FF2B5EF4-FFF2-40B4-BE49-F238E27FC236}">
                <a16:creationId xmlns:a16="http://schemas.microsoft.com/office/drawing/2014/main" id="{7E799458-E498-4EF7-A5FF-325EED976CA3}"/>
              </a:ext>
            </a:extLst>
          </p:cNvPr>
          <p:cNvSpPr>
            <a:spLocks noGrp="1"/>
          </p:cNvSpPr>
          <p:nvPr>
            <p:ph idx="1"/>
          </p:nvPr>
        </p:nvSpPr>
        <p:spPr/>
        <p:txBody>
          <a:bodyPr>
            <a:normAutofit fontScale="92500" lnSpcReduction="10000"/>
          </a:bodyPr>
          <a:lstStyle/>
          <a:p>
            <a:r>
              <a:rPr lang="en-US" dirty="0"/>
              <a:t>Start with D4.1 that has MEC comments resolved.</a:t>
            </a:r>
          </a:p>
          <a:p>
            <a:r>
              <a:rPr lang="en-US" dirty="0"/>
              <a:t>All comments resolved during meeting – resolutions in </a:t>
            </a:r>
            <a:r>
              <a:rPr lang="en-US" dirty="0">
                <a:hlinkClick r:id="rId2"/>
              </a:rPr>
              <a:t>802.15-24-0561r4</a:t>
            </a:r>
            <a:endParaRPr lang="en-US" dirty="0"/>
          </a:p>
          <a:p>
            <a:r>
              <a:rPr lang="en-US" dirty="0"/>
              <a:t>Draft D5.0 developed during week of November Plenary</a:t>
            </a:r>
          </a:p>
          <a:p>
            <a:r>
              <a:rPr lang="en-US" dirty="0"/>
              <a:t>Next Steps</a:t>
            </a:r>
          </a:p>
          <a:p>
            <a:pPr lvl="1"/>
            <a:r>
              <a:rPr lang="en-US" dirty="0"/>
              <a:t>Complete 1</a:t>
            </a:r>
            <a:r>
              <a:rPr lang="en-US" baseline="30000" dirty="0"/>
              <a:t>st</a:t>
            </a:r>
            <a:r>
              <a:rPr lang="en-US" dirty="0"/>
              <a:t> 10 day SA recirculation on D5.0  (close in early December )</a:t>
            </a:r>
          </a:p>
          <a:p>
            <a:pPr lvl="1"/>
            <a:r>
              <a:rPr lang="en-US" dirty="0"/>
              <a:t>Complete 2</a:t>
            </a:r>
            <a:r>
              <a:rPr lang="en-US" baseline="30000" dirty="0"/>
              <a:t>nd</a:t>
            </a:r>
            <a:r>
              <a:rPr lang="en-US" dirty="0"/>
              <a:t> 10 day SA recirculation  on D6.0 </a:t>
            </a:r>
          </a:p>
          <a:p>
            <a:pPr lvl="1"/>
            <a:r>
              <a:rPr lang="en-US" dirty="0"/>
              <a:t>WG Motion (WG Motion in January or could be LB on Monday right after meeting) to forward 16t to RevCom</a:t>
            </a:r>
          </a:p>
          <a:p>
            <a:pPr lvl="2"/>
            <a:r>
              <a:rPr lang="en-US" dirty="0"/>
              <a:t>Needs to be approved 10 days before EC meeting. </a:t>
            </a:r>
          </a:p>
          <a:p>
            <a:pPr lvl="2"/>
            <a:r>
              <a:rPr lang="en-US" dirty="0"/>
              <a:t>Re-charter CRG in January </a:t>
            </a:r>
          </a:p>
          <a:p>
            <a:pPr lvl="1"/>
            <a:r>
              <a:rPr lang="en-US" dirty="0"/>
              <a:t>LMSC EC Approval    Feb 5</a:t>
            </a:r>
            <a:r>
              <a:rPr lang="en-US" baseline="30000" dirty="0"/>
              <a:t>th</a:t>
            </a:r>
            <a:r>
              <a:rPr lang="en-US" dirty="0"/>
              <a:t> or 12</a:t>
            </a:r>
            <a:r>
              <a:rPr lang="en-US" baseline="30000" dirty="0"/>
              <a:t>th</a:t>
            </a:r>
            <a:r>
              <a:rPr lang="en-US" dirty="0"/>
              <a:t>. EC Call</a:t>
            </a:r>
          </a:p>
          <a:p>
            <a:pPr lvl="1"/>
            <a:r>
              <a:rPr lang="en-US" dirty="0"/>
              <a:t>RevCom Approval    14</a:t>
            </a:r>
            <a:r>
              <a:rPr lang="en-US" baseline="30000" dirty="0"/>
              <a:t>th</a:t>
            </a:r>
            <a:r>
              <a:rPr lang="en-US" dirty="0"/>
              <a:t> February deadline for March SASB</a:t>
            </a:r>
          </a:p>
        </p:txBody>
      </p:sp>
      <p:sp>
        <p:nvSpPr>
          <p:cNvPr id="4" name="Date Placeholder 3">
            <a:extLst>
              <a:ext uri="{FF2B5EF4-FFF2-40B4-BE49-F238E27FC236}">
                <a16:creationId xmlns:a16="http://schemas.microsoft.com/office/drawing/2014/main" id="{20CFD466-6930-6A3C-37E5-05C0885B5BDD}"/>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7F5E55C4-DF15-7EE9-0B33-41A10E7B5E5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DC2BB59-3191-4F0C-7B67-DA816DC6D2A3}"/>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Tree>
    <p:extLst>
      <p:ext uri="{BB962C8B-B14F-4D97-AF65-F5344CB8AC3E}">
        <p14:creationId xmlns:p14="http://schemas.microsoft.com/office/powerpoint/2010/main" val="782894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99783-3E4A-63C3-0F18-605B2EAFAFA9}"/>
              </a:ext>
            </a:extLst>
          </p:cNvPr>
          <p:cNvSpPr>
            <a:spLocks noGrp="1"/>
          </p:cNvSpPr>
          <p:nvPr>
            <p:ph type="title"/>
          </p:nvPr>
        </p:nvSpPr>
        <p:spPr/>
        <p:txBody>
          <a:bodyPr/>
          <a:lstStyle/>
          <a:p>
            <a:r>
              <a:rPr lang="en-US" dirty="0"/>
              <a:t>Formation of Comment Resolution Group</a:t>
            </a:r>
          </a:p>
        </p:txBody>
      </p:sp>
      <p:sp>
        <p:nvSpPr>
          <p:cNvPr id="3" name="Content Placeholder 2">
            <a:extLst>
              <a:ext uri="{FF2B5EF4-FFF2-40B4-BE49-F238E27FC236}">
                <a16:creationId xmlns:a16="http://schemas.microsoft.com/office/drawing/2014/main" id="{10C91996-820F-E9D1-BBEA-0730F2C5BF1C}"/>
              </a:ext>
            </a:extLst>
          </p:cNvPr>
          <p:cNvSpPr>
            <a:spLocks noGrp="1"/>
          </p:cNvSpPr>
          <p:nvPr>
            <p:ph idx="1"/>
          </p:nvPr>
        </p:nvSpPr>
        <p:spPr/>
        <p:txBody>
          <a:bodyPr/>
          <a:lstStyle/>
          <a:p>
            <a:r>
              <a:rPr lang="en-US" sz="1800" i="1" dirty="0">
                <a:effectLst/>
                <a:latin typeface="Calibri" panose="020F0502020204030204" pitchFamily="34" charset="0"/>
                <a:ea typeface="Aptos" panose="020B0004020202020204" pitchFamily="34" charset="0"/>
              </a:rPr>
              <a:t>Move that 802.15 WG approve the formation of a Comment Resolution Group (CRG) for the SA balloting of the P802.15.16t_D05 with the following membership: Tim Godfrey (Chair), </a:t>
            </a:r>
            <a:r>
              <a:rPr lang="en-IN" sz="1800" i="1" dirty="0">
                <a:solidFill>
                  <a:srgbClr val="000000"/>
                </a:solidFill>
                <a:effectLst/>
                <a:latin typeface="Calibri" panose="020F0502020204030204" pitchFamily="34" charset="0"/>
                <a:ea typeface="Aptos" panose="020B0004020202020204" pitchFamily="34" charset="0"/>
              </a:rPr>
              <a:t>Vishal Kalkundrikar</a:t>
            </a:r>
            <a:r>
              <a:rPr lang="en-US" sz="1800" i="1" dirty="0">
                <a:effectLst/>
                <a:latin typeface="Calibri" panose="020F0502020204030204" pitchFamily="34" charset="0"/>
                <a:ea typeface="Aptos" panose="020B0004020202020204" pitchFamily="34" charset="0"/>
              </a:rPr>
              <a:t>, Harry Bims, Tero Kivinen, and Joerg Robert. The 802.15.16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800" dirty="0">
              <a:effectLst/>
              <a:latin typeface="Calibri" panose="020F0502020204030204" pitchFamily="34" charset="0"/>
              <a:ea typeface="Times New Roman" panose="02020603050405020304" pitchFamily="18" charset="0"/>
            </a:endParaRPr>
          </a:p>
          <a:p>
            <a:endParaRPr lang="en-US" dirty="0"/>
          </a:p>
          <a:p>
            <a:r>
              <a:rPr lang="en-US" dirty="0"/>
              <a:t>TG Vote</a:t>
            </a:r>
          </a:p>
          <a:p>
            <a:pPr lvl="1"/>
            <a:r>
              <a:rPr lang="en-US" dirty="0"/>
              <a:t>Unanimous Approval</a:t>
            </a:r>
          </a:p>
          <a:p>
            <a:pPr lvl="1"/>
            <a:endParaRPr lang="en-US" dirty="0"/>
          </a:p>
          <a:p>
            <a:pPr lvl="1"/>
            <a:endParaRPr lang="en-US" dirty="0"/>
          </a:p>
        </p:txBody>
      </p:sp>
      <p:sp>
        <p:nvSpPr>
          <p:cNvPr id="4" name="Date Placeholder 3">
            <a:extLst>
              <a:ext uri="{FF2B5EF4-FFF2-40B4-BE49-F238E27FC236}">
                <a16:creationId xmlns:a16="http://schemas.microsoft.com/office/drawing/2014/main" id="{33588288-4CA1-FE00-5DC5-112FDABE5AF3}"/>
              </a:ext>
            </a:extLst>
          </p:cNvPr>
          <p:cNvSpPr>
            <a:spLocks noGrp="1"/>
          </p:cNvSpPr>
          <p:nvPr>
            <p:ph type="dt" sz="half" idx="10"/>
          </p:nvPr>
        </p:nvSpPr>
        <p:spPr/>
        <p:txBody>
          <a:bodyPr/>
          <a:lstStyle/>
          <a:p>
            <a:r>
              <a:rPr lang="en-US"/>
              <a:t>Jan_2024</a:t>
            </a:r>
            <a:endParaRPr lang="en-US" dirty="0"/>
          </a:p>
        </p:txBody>
      </p:sp>
      <p:sp>
        <p:nvSpPr>
          <p:cNvPr id="5" name="Footer Placeholder 4">
            <a:extLst>
              <a:ext uri="{FF2B5EF4-FFF2-40B4-BE49-F238E27FC236}">
                <a16:creationId xmlns:a16="http://schemas.microsoft.com/office/drawing/2014/main" id="{3B103008-FBFD-5572-5590-EB86CB93A20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139942C-5958-DBC5-6AAC-2C2DF2BCCB20}"/>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Tree>
    <p:extLst>
      <p:ext uri="{BB962C8B-B14F-4D97-AF65-F5344CB8AC3E}">
        <p14:creationId xmlns:p14="http://schemas.microsoft.com/office/powerpoint/2010/main" val="3014104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F3C1E-07F0-F9B5-0C8A-98772AEDE7E1}"/>
              </a:ext>
            </a:extLst>
          </p:cNvPr>
          <p:cNvSpPr>
            <a:spLocks noGrp="1"/>
          </p:cNvSpPr>
          <p:nvPr>
            <p:ph type="title"/>
          </p:nvPr>
        </p:nvSpPr>
        <p:spPr/>
        <p:txBody>
          <a:bodyPr/>
          <a:lstStyle/>
          <a:p>
            <a:r>
              <a:rPr lang="en-US" dirty="0"/>
              <a:t>Teleconference / CRG Meeting</a:t>
            </a:r>
          </a:p>
        </p:txBody>
      </p:sp>
      <p:sp>
        <p:nvSpPr>
          <p:cNvPr id="3" name="Content Placeholder 2">
            <a:extLst>
              <a:ext uri="{FF2B5EF4-FFF2-40B4-BE49-F238E27FC236}">
                <a16:creationId xmlns:a16="http://schemas.microsoft.com/office/drawing/2014/main" id="{34D22432-9D90-D591-0546-69DE89553B6C}"/>
              </a:ext>
            </a:extLst>
          </p:cNvPr>
          <p:cNvSpPr>
            <a:spLocks noGrp="1"/>
          </p:cNvSpPr>
          <p:nvPr>
            <p:ph idx="1"/>
          </p:nvPr>
        </p:nvSpPr>
        <p:spPr/>
        <p:txBody>
          <a:bodyPr/>
          <a:lstStyle/>
          <a:p>
            <a:r>
              <a:rPr lang="en-US" dirty="0"/>
              <a:t>Tuesday November 26</a:t>
            </a:r>
            <a:r>
              <a:rPr lang="en-US" baseline="30000" dirty="0"/>
              <a:t>th  --</a:t>
            </a:r>
            <a:r>
              <a:rPr lang="en-US" dirty="0"/>
              <a:t>  7am Pacific, 10am Eastern, 8:30pm India</a:t>
            </a:r>
          </a:p>
          <a:p>
            <a:r>
              <a:rPr lang="en-US" dirty="0"/>
              <a:t>Tuesday December 17</a:t>
            </a:r>
            <a:r>
              <a:rPr lang="en-US" baseline="30000" dirty="0"/>
              <a:t>th  --</a:t>
            </a:r>
            <a:r>
              <a:rPr lang="en-US" dirty="0"/>
              <a:t>  7am Pacific, 10am Eastern, 8:30pm India</a:t>
            </a:r>
          </a:p>
          <a:p>
            <a:endParaRPr lang="en-US" dirty="0"/>
          </a:p>
          <a:p>
            <a:endParaRPr lang="en-US" dirty="0"/>
          </a:p>
        </p:txBody>
      </p:sp>
      <p:sp>
        <p:nvSpPr>
          <p:cNvPr id="4" name="Date Placeholder 3">
            <a:extLst>
              <a:ext uri="{FF2B5EF4-FFF2-40B4-BE49-F238E27FC236}">
                <a16:creationId xmlns:a16="http://schemas.microsoft.com/office/drawing/2014/main" id="{527831D1-9378-C001-AD4F-C7E736AE7D1D}"/>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46622D66-6D8A-0DAC-1459-CF5BCAC63E4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62963D6-54F6-1314-5192-C0616844D4A9}"/>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Tree>
    <p:extLst>
      <p:ext uri="{BB962C8B-B14F-4D97-AF65-F5344CB8AC3E}">
        <p14:creationId xmlns:p14="http://schemas.microsoft.com/office/powerpoint/2010/main" val="3680551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71598-EEA0-CE87-C69F-F6ED2D47FFFC}"/>
              </a:ext>
            </a:extLst>
          </p:cNvPr>
          <p:cNvSpPr>
            <a:spLocks noGrp="1"/>
          </p:cNvSpPr>
          <p:nvPr>
            <p:ph type="title"/>
          </p:nvPr>
        </p:nvSpPr>
        <p:spPr/>
        <p:txBody>
          <a:bodyPr/>
          <a:lstStyle/>
          <a:p>
            <a:r>
              <a:rPr lang="en-US" dirty="0"/>
              <a:t>TG Motion for SA Recirculation</a:t>
            </a:r>
          </a:p>
        </p:txBody>
      </p:sp>
      <p:sp>
        <p:nvSpPr>
          <p:cNvPr id="3" name="Content Placeholder 2">
            <a:extLst>
              <a:ext uri="{FF2B5EF4-FFF2-40B4-BE49-F238E27FC236}">
                <a16:creationId xmlns:a16="http://schemas.microsoft.com/office/drawing/2014/main" id="{24058243-609C-CDE4-2367-7C36E4297A24}"/>
              </a:ext>
            </a:extLst>
          </p:cNvPr>
          <p:cNvSpPr>
            <a:spLocks noGrp="1"/>
          </p:cNvSpPr>
          <p:nvPr>
            <p:ph idx="1"/>
          </p:nvPr>
        </p:nvSpPr>
        <p:spPr/>
        <p:txBody>
          <a:bodyPr/>
          <a:lstStyle/>
          <a:p>
            <a:pPr>
              <a:lnSpc>
                <a:spcPct val="100000"/>
              </a:lnSpc>
            </a:pPr>
            <a:r>
              <a:rPr lang="en-US" sz="2800" b="0" i="1" strike="noStrike" spc="-1" dirty="0">
                <a:solidFill>
                  <a:srgbClr val="000000"/>
                </a:solidFill>
                <a:latin typeface="Arial"/>
                <a:ea typeface="DejaVu Sans"/>
              </a:rPr>
              <a:t>Move that TG16t formally requests that 802.15 WG start a Standards Association Recirculation Ballot of document P802.15.16t-D5.0.</a:t>
            </a:r>
            <a:endParaRPr lang="en-US" sz="2800" b="0" strike="noStrike" spc="-1" dirty="0">
              <a:solidFill>
                <a:srgbClr val="000000"/>
              </a:solidFill>
              <a:latin typeface="Arial"/>
            </a:endParaRPr>
          </a:p>
          <a:p>
            <a:pPr>
              <a:lnSpc>
                <a:spcPct val="100000"/>
              </a:lnSpc>
            </a:pPr>
            <a:endParaRPr lang="en-US" sz="2800" b="0" strike="noStrike" spc="-1" dirty="0">
              <a:solidFill>
                <a:srgbClr val="000000"/>
              </a:solidFill>
              <a:latin typeface="Arial"/>
            </a:endParaRPr>
          </a:p>
          <a:p>
            <a:pPr>
              <a:lnSpc>
                <a:spcPct val="100000"/>
              </a:lnSpc>
            </a:pPr>
            <a:r>
              <a:rPr lang="en-US" sz="2800" b="0" strike="noStrike" spc="-1" dirty="0">
                <a:solidFill>
                  <a:srgbClr val="000000"/>
                </a:solidFill>
                <a:latin typeface="Arial"/>
                <a:ea typeface="DejaVu Sans"/>
              </a:rPr>
              <a:t>Moved by: Tim Godfrey</a:t>
            </a:r>
            <a:endParaRPr lang="en-US" sz="2800" b="0" strike="noStrike" spc="-1" dirty="0">
              <a:solidFill>
                <a:srgbClr val="000000"/>
              </a:solidFill>
              <a:latin typeface="Arial"/>
            </a:endParaRPr>
          </a:p>
          <a:p>
            <a:pPr>
              <a:lnSpc>
                <a:spcPct val="100000"/>
              </a:lnSpc>
            </a:pPr>
            <a:r>
              <a:rPr lang="en-US" sz="2800" b="0" strike="noStrike" spc="-1" dirty="0">
                <a:solidFill>
                  <a:srgbClr val="000000"/>
                </a:solidFill>
                <a:latin typeface="Arial"/>
                <a:ea typeface="DejaVu Sans"/>
              </a:rPr>
              <a:t>Seconded by: Vishal</a:t>
            </a:r>
            <a:endParaRPr lang="en-US" sz="2800" b="0" strike="noStrike" spc="-1" dirty="0">
              <a:solidFill>
                <a:srgbClr val="000000"/>
              </a:solidFill>
              <a:latin typeface="Arial"/>
            </a:endParaRPr>
          </a:p>
          <a:p>
            <a:pPr>
              <a:lnSpc>
                <a:spcPct val="100000"/>
              </a:lnSpc>
            </a:pPr>
            <a:r>
              <a:rPr lang="en-US" sz="2800" b="0" strike="noStrike" spc="-1" dirty="0">
                <a:solidFill>
                  <a:srgbClr val="000000"/>
                </a:solidFill>
                <a:latin typeface="Arial"/>
                <a:ea typeface="DejaVu Sans"/>
              </a:rPr>
              <a:t>Result:  Unanimous Consent</a:t>
            </a:r>
            <a:endParaRPr lang="en-US" sz="2800" b="0" strike="noStrike" spc="-1" dirty="0">
              <a:solidFill>
                <a:srgbClr val="000000"/>
              </a:solidFill>
              <a:latin typeface="Arial"/>
            </a:endParaRPr>
          </a:p>
          <a:p>
            <a:endParaRPr lang="en-US" dirty="0"/>
          </a:p>
        </p:txBody>
      </p:sp>
      <p:sp>
        <p:nvSpPr>
          <p:cNvPr id="4" name="Date Placeholder 3">
            <a:extLst>
              <a:ext uri="{FF2B5EF4-FFF2-40B4-BE49-F238E27FC236}">
                <a16:creationId xmlns:a16="http://schemas.microsoft.com/office/drawing/2014/main" id="{7CDAFC7C-D09C-B7A7-51AE-5B39DDC78FDD}"/>
              </a:ext>
            </a:extLst>
          </p:cNvPr>
          <p:cNvSpPr>
            <a:spLocks noGrp="1"/>
          </p:cNvSpPr>
          <p:nvPr>
            <p:ph type="dt" sz="half" idx="10"/>
          </p:nvPr>
        </p:nvSpPr>
        <p:spPr/>
        <p:txBody>
          <a:bodyPr/>
          <a:lstStyle/>
          <a:p>
            <a:r>
              <a:rPr lang="en-US"/>
              <a:t>Nov_2024</a:t>
            </a:r>
            <a:endParaRPr lang="en-US" dirty="0"/>
          </a:p>
        </p:txBody>
      </p:sp>
      <p:sp>
        <p:nvSpPr>
          <p:cNvPr id="5" name="Footer Placeholder 4">
            <a:extLst>
              <a:ext uri="{FF2B5EF4-FFF2-40B4-BE49-F238E27FC236}">
                <a16:creationId xmlns:a16="http://schemas.microsoft.com/office/drawing/2014/main" id="{06AB502B-4A67-CE8D-3758-EE503A0A109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81A6FDE-0884-138E-9E36-AB3C609393E9}"/>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Tree>
    <p:extLst>
      <p:ext uri="{BB962C8B-B14F-4D97-AF65-F5344CB8AC3E}">
        <p14:creationId xmlns:p14="http://schemas.microsoft.com/office/powerpoint/2010/main" val="20610926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71598-EEA0-CE87-C69F-F6ED2D47FFFC}"/>
              </a:ext>
            </a:extLst>
          </p:cNvPr>
          <p:cNvSpPr>
            <a:spLocks noGrp="1"/>
          </p:cNvSpPr>
          <p:nvPr>
            <p:ph type="title"/>
          </p:nvPr>
        </p:nvSpPr>
        <p:spPr/>
        <p:txBody>
          <a:bodyPr/>
          <a:lstStyle/>
          <a:p>
            <a:r>
              <a:rPr lang="en-US" dirty="0"/>
              <a:t>WG Motion for SA Recirculation</a:t>
            </a:r>
          </a:p>
        </p:txBody>
      </p:sp>
      <p:sp>
        <p:nvSpPr>
          <p:cNvPr id="3" name="Content Placeholder 2">
            <a:extLst>
              <a:ext uri="{FF2B5EF4-FFF2-40B4-BE49-F238E27FC236}">
                <a16:creationId xmlns:a16="http://schemas.microsoft.com/office/drawing/2014/main" id="{24058243-609C-CDE4-2367-7C36E4297A24}"/>
              </a:ext>
            </a:extLst>
          </p:cNvPr>
          <p:cNvSpPr>
            <a:spLocks noGrp="1"/>
          </p:cNvSpPr>
          <p:nvPr>
            <p:ph idx="1"/>
          </p:nvPr>
        </p:nvSpPr>
        <p:spPr/>
        <p:txBody>
          <a:bodyPr/>
          <a:lstStyle/>
          <a:p>
            <a:pPr>
              <a:lnSpc>
                <a:spcPct val="100000"/>
              </a:lnSpc>
            </a:pPr>
            <a:r>
              <a:rPr lang="en-US" sz="2800" b="0" i="1" strike="noStrike" spc="-1" dirty="0">
                <a:solidFill>
                  <a:srgbClr val="000000"/>
                </a:solidFill>
                <a:latin typeface="Arial"/>
                <a:ea typeface="DejaVu Sans"/>
              </a:rPr>
              <a:t>Move that 802.15 WG start a Standards Association Recirculation Ballot of document P802.15.16t-D5.0.</a:t>
            </a:r>
            <a:endParaRPr lang="en-US" sz="2800" b="0" strike="noStrike" spc="-1" dirty="0">
              <a:solidFill>
                <a:srgbClr val="000000"/>
              </a:solidFill>
              <a:latin typeface="Arial"/>
            </a:endParaRPr>
          </a:p>
          <a:p>
            <a:pPr>
              <a:lnSpc>
                <a:spcPct val="100000"/>
              </a:lnSpc>
            </a:pPr>
            <a:endParaRPr lang="en-US" sz="2800" b="0" strike="noStrike" spc="-1" dirty="0">
              <a:solidFill>
                <a:srgbClr val="000000"/>
              </a:solidFill>
              <a:latin typeface="Arial"/>
            </a:endParaRPr>
          </a:p>
          <a:p>
            <a:pPr>
              <a:lnSpc>
                <a:spcPct val="100000"/>
              </a:lnSpc>
            </a:pPr>
            <a:r>
              <a:rPr lang="en-US" sz="2800" b="0" strike="noStrike" spc="-1" dirty="0">
                <a:solidFill>
                  <a:srgbClr val="000000"/>
                </a:solidFill>
                <a:latin typeface="Arial"/>
                <a:ea typeface="DejaVu Sans"/>
              </a:rPr>
              <a:t>Moved by: Tim Godfrey</a:t>
            </a:r>
            <a:endParaRPr lang="en-US" sz="2800" b="0" strike="noStrike" spc="-1" dirty="0">
              <a:solidFill>
                <a:srgbClr val="000000"/>
              </a:solidFill>
              <a:latin typeface="Arial"/>
            </a:endParaRPr>
          </a:p>
          <a:p>
            <a:pPr>
              <a:lnSpc>
                <a:spcPct val="100000"/>
              </a:lnSpc>
            </a:pPr>
            <a:r>
              <a:rPr lang="en-US" sz="2800" b="0" strike="noStrike" spc="-1" dirty="0">
                <a:solidFill>
                  <a:srgbClr val="000000"/>
                </a:solidFill>
                <a:latin typeface="Arial"/>
                <a:ea typeface="DejaVu Sans"/>
              </a:rPr>
              <a:t>Seconded by: Phil Beecher</a:t>
            </a:r>
            <a:endParaRPr lang="en-US" sz="2800" b="0" strike="noStrike" spc="-1" dirty="0">
              <a:solidFill>
                <a:srgbClr val="000000"/>
              </a:solidFill>
              <a:latin typeface="Arial"/>
            </a:endParaRPr>
          </a:p>
          <a:p>
            <a:pPr>
              <a:lnSpc>
                <a:spcPct val="100000"/>
              </a:lnSpc>
            </a:pPr>
            <a:r>
              <a:rPr lang="en-US" sz="2800" b="0" strike="noStrike" spc="-1" dirty="0">
                <a:solidFill>
                  <a:srgbClr val="000000"/>
                </a:solidFill>
                <a:latin typeface="Arial"/>
                <a:ea typeface="DejaVu Sans"/>
              </a:rPr>
              <a:t>Result: </a:t>
            </a:r>
            <a:endParaRPr lang="en-US" sz="2800" b="0" strike="noStrike" spc="-1" dirty="0">
              <a:solidFill>
                <a:srgbClr val="000000"/>
              </a:solidFill>
              <a:latin typeface="Arial"/>
            </a:endParaRPr>
          </a:p>
          <a:p>
            <a:endParaRPr lang="en-US" dirty="0"/>
          </a:p>
        </p:txBody>
      </p:sp>
      <p:sp>
        <p:nvSpPr>
          <p:cNvPr id="4" name="Date Placeholder 3">
            <a:extLst>
              <a:ext uri="{FF2B5EF4-FFF2-40B4-BE49-F238E27FC236}">
                <a16:creationId xmlns:a16="http://schemas.microsoft.com/office/drawing/2014/main" id="{7CDAFC7C-D09C-B7A7-51AE-5B39DDC78FDD}"/>
              </a:ext>
            </a:extLst>
          </p:cNvPr>
          <p:cNvSpPr>
            <a:spLocks noGrp="1"/>
          </p:cNvSpPr>
          <p:nvPr>
            <p:ph type="dt" sz="half" idx="10"/>
          </p:nvPr>
        </p:nvSpPr>
        <p:spPr/>
        <p:txBody>
          <a:bodyPr/>
          <a:lstStyle/>
          <a:p>
            <a:r>
              <a:rPr lang="en-US"/>
              <a:t>Nov_2024</a:t>
            </a:r>
            <a:endParaRPr lang="en-US" dirty="0"/>
          </a:p>
        </p:txBody>
      </p:sp>
      <p:sp>
        <p:nvSpPr>
          <p:cNvPr id="5" name="Footer Placeholder 4">
            <a:extLst>
              <a:ext uri="{FF2B5EF4-FFF2-40B4-BE49-F238E27FC236}">
                <a16:creationId xmlns:a16="http://schemas.microsoft.com/office/drawing/2014/main" id="{06AB502B-4A67-CE8D-3758-EE503A0A109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81A6FDE-0884-138E-9E36-AB3C609393E9}"/>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Tree>
    <p:extLst>
      <p:ext uri="{BB962C8B-B14F-4D97-AF65-F5344CB8AC3E}">
        <p14:creationId xmlns:p14="http://schemas.microsoft.com/office/powerpoint/2010/main" val="2560082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20124-7C37-0361-562C-9D80A17D342B}"/>
              </a:ext>
            </a:extLst>
          </p:cNvPr>
          <p:cNvSpPr>
            <a:spLocks noGrp="1"/>
          </p:cNvSpPr>
          <p:nvPr>
            <p:ph type="title"/>
          </p:nvPr>
        </p:nvSpPr>
        <p:spPr/>
        <p:txBody>
          <a:bodyPr/>
          <a:lstStyle/>
          <a:p>
            <a:r>
              <a:rPr lang="en-US" dirty="0"/>
              <a:t>Revision Plans</a:t>
            </a:r>
          </a:p>
        </p:txBody>
      </p:sp>
      <p:sp>
        <p:nvSpPr>
          <p:cNvPr id="3" name="Content Placeholder 2">
            <a:extLst>
              <a:ext uri="{FF2B5EF4-FFF2-40B4-BE49-F238E27FC236}">
                <a16:creationId xmlns:a16="http://schemas.microsoft.com/office/drawing/2014/main" id="{CB3A00AE-3050-B865-0884-54E7DD2C44F5}"/>
              </a:ext>
            </a:extLst>
          </p:cNvPr>
          <p:cNvSpPr>
            <a:spLocks noGrp="1"/>
          </p:cNvSpPr>
          <p:nvPr>
            <p:ph idx="1"/>
          </p:nvPr>
        </p:nvSpPr>
        <p:spPr>
          <a:xfrm>
            <a:off x="838200" y="1828800"/>
            <a:ext cx="10515600" cy="4351338"/>
          </a:xfrm>
        </p:spPr>
        <p:txBody>
          <a:bodyPr>
            <a:normAutofit fontScale="92500" lnSpcReduction="10000"/>
          </a:bodyPr>
          <a:lstStyle/>
          <a:p>
            <a:r>
              <a:rPr lang="en-US" dirty="0"/>
              <a:t>Revision PAR to be submitted in November.  On LMSC Consent Agenda, no Coexistence Assessment Document. </a:t>
            </a:r>
          </a:p>
          <a:p>
            <a:r>
              <a:rPr lang="en-US" dirty="0"/>
              <a:t>Harmonization – contact AAR, AREMA with a liaison letter and see if they are interested in harmonization once revision PAR starts.</a:t>
            </a:r>
          </a:p>
          <a:p>
            <a:endParaRPr lang="en-US" dirty="0"/>
          </a:p>
          <a:p>
            <a:r>
              <a:rPr lang="en-US" dirty="0"/>
              <a:t>Draft Revision PAR Uploaded to Mentor as “</a:t>
            </a:r>
            <a:r>
              <a:rPr lang="en-US" dirty="0">
                <a:hlinkClick r:id="rId2"/>
              </a:rPr>
              <a:t>15-24-0519-02-</a:t>
            </a:r>
            <a:r>
              <a:rPr lang="da-DK" dirty="0">
                <a:hlinkClick r:id="rId2"/>
              </a:rPr>
              <a:t>Draft Revision PAR for 802.16-2017.pdf</a:t>
            </a:r>
            <a:r>
              <a:rPr lang="da-DK" dirty="0"/>
              <a:t>”</a:t>
            </a:r>
          </a:p>
          <a:p>
            <a:r>
              <a:rPr lang="da-DK" dirty="0"/>
              <a:t>NesCom meeting January 29, Submit deadline 20 December. </a:t>
            </a:r>
          </a:p>
          <a:p>
            <a:r>
              <a:rPr lang="da-DK" dirty="0"/>
              <a:t>Task Group will be TG16me</a:t>
            </a:r>
          </a:p>
          <a:p>
            <a:r>
              <a:rPr lang="en-US" dirty="0"/>
              <a:t>Draft will be P802.16</a:t>
            </a:r>
          </a:p>
        </p:txBody>
      </p:sp>
      <p:sp>
        <p:nvSpPr>
          <p:cNvPr id="4" name="Date Placeholder 3">
            <a:extLst>
              <a:ext uri="{FF2B5EF4-FFF2-40B4-BE49-F238E27FC236}">
                <a16:creationId xmlns:a16="http://schemas.microsoft.com/office/drawing/2014/main" id="{0CB4E8FB-204F-D68D-579B-0031CAFDDF98}"/>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47380163-9F33-B736-8A80-C04725FF024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097DB63-0972-60F2-70ED-6C95B35D606F}"/>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Tree>
    <p:extLst>
      <p:ext uri="{BB962C8B-B14F-4D97-AF65-F5344CB8AC3E}">
        <p14:creationId xmlns:p14="http://schemas.microsoft.com/office/powerpoint/2010/main" val="1023121110"/>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55396</TotalTime>
  <Words>862</Words>
  <Application>Microsoft Office PowerPoint</Application>
  <PresentationFormat>Widescreen</PresentationFormat>
  <Paragraphs>137</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Segoe UI</vt:lpstr>
      <vt:lpstr>Times New Roman</vt:lpstr>
      <vt:lpstr>Custom Design</vt:lpstr>
      <vt:lpstr>PowerPoint Presentation</vt:lpstr>
      <vt:lpstr>Plan for week</vt:lpstr>
      <vt:lpstr>November Meeting Start Status</vt:lpstr>
      <vt:lpstr>Plan for SA Recirculation</vt:lpstr>
      <vt:lpstr>Formation of Comment Resolution Group</vt:lpstr>
      <vt:lpstr>Teleconference / CRG Meeting</vt:lpstr>
      <vt:lpstr>TG Motion for SA Recirculation</vt:lpstr>
      <vt:lpstr>WG Motion for SA Recirculation</vt:lpstr>
      <vt:lpstr>Revision Plans</vt:lpstr>
      <vt:lpstr>WG Motion for Revision PAR</vt:lpstr>
      <vt:lpstr>Project Timeline</vt:lpstr>
      <vt:lpstr>Future Meetings</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868</cp:revision>
  <cp:lastPrinted>1998-02-10T13:28:06Z</cp:lastPrinted>
  <dcterms:created xsi:type="dcterms:W3CDTF">2020-01-06T16:34:14Z</dcterms:created>
  <dcterms:modified xsi:type="dcterms:W3CDTF">2024-11-14T23:27:13Z</dcterms:modified>
</cp:coreProperties>
</file>