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417" r:id="rId3"/>
    <p:sldId id="2419" r:id="rId4"/>
    <p:sldId id="2420" r:id="rId5"/>
    <p:sldId id="2418"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92" d="100"/>
          <a:sy n="92" d="100"/>
        </p:scale>
        <p:origin x="451"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p>
            <a:r>
              <a:rPr lang="en-US"/>
              <a:t>Click to edit Master title style</a:t>
            </a:r>
            <a:endParaRPr lang="en-GB"/>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b="0"/>
            </a:lvl1pPr>
            <a:lvl2pPr marL="800100" indent="-342900">
              <a:buFont typeface="Arial" panose="020B0604020202020204" pitchFamily="34" charset="0"/>
              <a:buChar char="•"/>
              <a:defRPr sz="2200"/>
            </a:lvl2pPr>
            <a:lvl3pPr marL="1200150" indent="-285750">
              <a:buFont typeface="Arial" panose="020B0604020202020204" pitchFamily="34" charset="0"/>
              <a:buChar char="•"/>
              <a:defRPr sz="2000"/>
            </a:lvl3pPr>
            <a:lvl4pPr marL="1657350" indent="-285750">
              <a:buFont typeface="Arial" panose="020B0604020202020204" pitchFamily="34" charset="0"/>
              <a:buChar char="•"/>
              <a:defRPr sz="1800"/>
            </a:lvl4pPr>
            <a:lvl5pPr marL="2114550" indent="-285750">
              <a:buFont typeface="Arial" panose="020B0604020202020204" pitchFamily="34" charset="0"/>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IEEE </a:t>
            </a:r>
            <a:r>
              <a:rPr lang="en-US" altLang="ja-JP" sz="1800" b="1" dirty="0">
                <a:solidFill>
                  <a:schemeClr val="tx1"/>
                </a:solidFill>
              </a:rPr>
              <a:t>15-24-0645r0</a:t>
            </a:r>
            <a:endPar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7894199" y="6475413"/>
            <a:ext cx="345960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Kitazawa/Takai, </a:t>
            </a:r>
            <a:r>
              <a:rPr lang="en-GB" altLang="ja-JP" sz="1200" dirty="0">
                <a:solidFill>
                  <a:srgbClr val="000000"/>
                </a:solidFill>
              </a:rPr>
              <a:t>Muroran IT / </a:t>
            </a:r>
            <a:r>
              <a:rPr lang="en-GB" sz="1200" dirty="0">
                <a:solidFill>
                  <a:srgbClr val="000000"/>
                </a:solidFill>
              </a:rPr>
              <a:t>Space-Time Engineering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88C0127-A5CB-8A56-83CD-317A27EE1635}"/>
              </a:ext>
            </a:extLst>
          </p:cNvPr>
          <p:cNvSpPr>
            <a:spLocks noGrp="1"/>
          </p:cNvSpPr>
          <p:nvPr>
            <p:ph type="sldNum" sz="quarter" idx="12"/>
          </p:nvPr>
        </p:nvSpPr>
        <p:spPr/>
        <p:txBody>
          <a:bodyPr/>
          <a:lstStyle/>
          <a:p>
            <a:r>
              <a:rPr lang="en-US" altLang="ja-JP"/>
              <a:t>Slide </a:t>
            </a:r>
            <a:fld id="{327951DD-D210-4A70-A951-AE075670C740}" type="slidenum">
              <a:rPr lang="en-US" altLang="ja-JP"/>
              <a:pPr/>
              <a:t>1</a:t>
            </a:fld>
            <a:endParaRPr lang="en-US" altLang="ja-JP"/>
          </a:p>
        </p:txBody>
      </p:sp>
      <p:sp>
        <p:nvSpPr>
          <p:cNvPr id="27651" name="Rectangle 3">
            <a:extLst>
              <a:ext uri="{FF2B5EF4-FFF2-40B4-BE49-F238E27FC236}">
                <a16:creationId xmlns:a16="http://schemas.microsoft.com/office/drawing/2014/main" id="{34101E77-3CEB-8CC8-6C07-700D51C80FFB}"/>
              </a:ext>
            </a:extLst>
          </p:cNvPr>
          <p:cNvSpPr>
            <a:spLocks noChangeArrowheads="1"/>
          </p:cNvSpPr>
          <p:nvPr/>
        </p:nvSpPr>
        <p:spPr bwMode="auto">
          <a:xfrm>
            <a:off x="609600" y="885885"/>
            <a:ext cx="109728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solidFill>
                  <a:schemeClr val="tx1"/>
                </a:solidFill>
                <a:ea typeface="ＭＳ Ｐゴシック" panose="020B0600070205080204" pitchFamily="50" charset="-128"/>
              </a:rPr>
              <a:t>Submission Title:</a:t>
            </a:r>
            <a:r>
              <a:rPr lang="en-US" altLang="ja-JP" sz="1600" dirty="0">
                <a:solidFill>
                  <a:schemeClr val="tx1"/>
                </a:solidFill>
                <a:ea typeface="ＭＳ Ｐゴシック" panose="020B0600070205080204" pitchFamily="50" charset="-128"/>
              </a:rPr>
              <a:t> [DR-IoT and TG4ad Gap Analysis]	</a:t>
            </a:r>
          </a:p>
          <a:p>
            <a:r>
              <a:rPr lang="en-US" altLang="ja-JP" sz="1600" b="1" dirty="0">
                <a:solidFill>
                  <a:schemeClr val="tx1"/>
                </a:solidFill>
                <a:ea typeface="ＭＳ Ｐゴシック" panose="020B0600070205080204" pitchFamily="50" charset="-128"/>
              </a:rPr>
              <a:t>Date Submitted: </a:t>
            </a:r>
            <a:r>
              <a:rPr lang="en-US" altLang="ja-JP" sz="1600" dirty="0">
                <a:solidFill>
                  <a:schemeClr val="tx1"/>
                </a:solidFill>
                <a:ea typeface="ＭＳ Ｐゴシック" panose="020B0600070205080204" pitchFamily="50" charset="-128"/>
              </a:rPr>
              <a:t>[12 November 2024]	</a:t>
            </a:r>
          </a:p>
          <a:p>
            <a:r>
              <a:rPr lang="en-US" altLang="ja-JP" sz="1600" b="1" dirty="0">
                <a:solidFill>
                  <a:schemeClr val="tx1"/>
                </a:solidFill>
                <a:ea typeface="ＭＳ Ｐゴシック" panose="020B0600070205080204" pitchFamily="50" charset="-128"/>
              </a:rPr>
              <a:t>Source:</a:t>
            </a:r>
            <a:r>
              <a:rPr lang="en-US" altLang="ja-JP" sz="1600" dirty="0">
                <a:solidFill>
                  <a:schemeClr val="tx1"/>
                </a:solidFill>
                <a:ea typeface="ＭＳ Ｐゴシック" panose="020B0600070205080204" pitchFamily="50" charset="-128"/>
              </a:rPr>
              <a:t> [Shoichi Kitazawa, Mineo Takai] Company [Muroran IT / Space-Time Engineering, LLC]</a:t>
            </a:r>
          </a:p>
          <a:p>
            <a:r>
              <a:rPr lang="en-US" altLang="ja-JP" sz="1600" dirty="0">
                <a:solidFill>
                  <a:schemeClr val="tx1"/>
                </a:solidFill>
                <a:ea typeface="ＭＳ Ｐゴシック" panose="020B0600070205080204" pitchFamily="50" charset="-128"/>
              </a:rPr>
              <a:t>Address [Muroran, Japan, ]</a:t>
            </a:r>
          </a:p>
          <a:p>
            <a:r>
              <a:rPr lang="en-US" altLang="ja-JP" sz="1600" dirty="0">
                <a:solidFill>
                  <a:schemeClr val="tx1"/>
                </a:solidFill>
                <a:ea typeface="ＭＳ Ｐゴシック" panose="020B0600070205080204" pitchFamily="50" charset="-128"/>
              </a:rPr>
              <a:t>Voice:[ ], FAX: [ ], E-Mail:[kitazawa@muroran-it.ac.jp, mineo@ieee.org]	</a:t>
            </a:r>
          </a:p>
          <a:p>
            <a:pPr>
              <a:spcBef>
                <a:spcPts val="600"/>
              </a:spcBef>
              <a:spcAft>
                <a:spcPts val="600"/>
              </a:spcAft>
            </a:pPr>
            <a:r>
              <a:rPr lang="en-US" altLang="ja-JP" sz="1600" b="1" dirty="0">
                <a:solidFill>
                  <a:schemeClr val="tx1"/>
                </a:solidFill>
                <a:ea typeface="ＭＳ Ｐゴシック" panose="020B0600070205080204" pitchFamily="50" charset="-128"/>
              </a:rPr>
              <a:t>Re:</a:t>
            </a:r>
            <a:r>
              <a:rPr lang="en-US" altLang="ja-JP" sz="1600" dirty="0">
                <a:solidFill>
                  <a:schemeClr val="tx1"/>
                </a:solidFill>
                <a:ea typeface="ＭＳ Ｐゴシック" panose="020B0600070205080204" pitchFamily="50" charset="-128"/>
              </a:rPr>
              <a:t> </a:t>
            </a:r>
            <a:r>
              <a:rPr lang="en-US" altLang="ja-JP" sz="1600" dirty="0">
                <a:solidFill>
                  <a:schemeClr val="tx2"/>
                </a:solidFill>
                <a:ea typeface="ＭＳ Ｐゴシック" panose="020B0600070205080204" pitchFamily="50" charset="-128"/>
              </a:rPr>
              <a:t>[ ]</a:t>
            </a:r>
            <a:endParaRPr lang="en-US" altLang="ja-JP" sz="1600" dirty="0">
              <a:solidFill>
                <a:schemeClr val="tx1"/>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Abstract:</a:t>
            </a:r>
            <a:r>
              <a:rPr lang="en-US" altLang="ja-JP" sz="1600" dirty="0">
                <a:solidFill>
                  <a:schemeClr val="tx2"/>
                </a:solidFill>
                <a:ea typeface="ＭＳ Ｐゴシック" panose="020B0600070205080204" pitchFamily="50" charset="-128"/>
              </a:rPr>
              <a:t>	[</a:t>
            </a:r>
            <a:r>
              <a:rPr lang="en-US" altLang="ja-JP" sz="1600" dirty="0">
                <a:solidFill>
                  <a:schemeClr val="tx1"/>
                </a:solidFill>
                <a:ea typeface="ＭＳ Ｐゴシック" panose="020B0600070205080204" pitchFamily="50" charset="-128"/>
              </a:rPr>
              <a:t>We report on the gap between TG4ad's PAR and our proposed DR-IoT.]</a:t>
            </a: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 ]</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CBD37-AAE7-0A21-2E50-E34CBAAC2B3E}"/>
              </a:ext>
            </a:extLst>
          </p:cNvPr>
          <p:cNvSpPr>
            <a:spLocks noGrp="1"/>
          </p:cNvSpPr>
          <p:nvPr>
            <p:ph type="title"/>
          </p:nvPr>
        </p:nvSpPr>
        <p:spPr/>
        <p:txBody>
          <a:bodyPr/>
          <a:lstStyle/>
          <a:p>
            <a:r>
              <a:rPr lang="en-US" dirty="0"/>
              <a:t>Premises of the Gap Analysis</a:t>
            </a:r>
          </a:p>
        </p:txBody>
      </p:sp>
      <p:sp>
        <p:nvSpPr>
          <p:cNvPr id="3" name="Content Placeholder 2">
            <a:extLst>
              <a:ext uri="{FF2B5EF4-FFF2-40B4-BE49-F238E27FC236}">
                <a16:creationId xmlns:a16="http://schemas.microsoft.com/office/drawing/2014/main" id="{E815B64A-BC59-4341-7901-22DAEC39A200}"/>
              </a:ext>
            </a:extLst>
          </p:cNvPr>
          <p:cNvSpPr>
            <a:spLocks noGrp="1"/>
          </p:cNvSpPr>
          <p:nvPr>
            <p:ph idx="1"/>
          </p:nvPr>
        </p:nvSpPr>
        <p:spPr/>
        <p:txBody>
          <a:bodyPr/>
          <a:lstStyle/>
          <a:p>
            <a:r>
              <a:rPr lang="en-US" dirty="0"/>
              <a:t>We reviewed the P802.15.4ad PAR and Technical Guidance Document (TGD) to assess the feasibility of incorporating our proposal.</a:t>
            </a:r>
          </a:p>
          <a:p>
            <a:r>
              <a:rPr lang="en-US" dirty="0"/>
              <a:t>The system we plan to propose is technically characterized by the following:</a:t>
            </a:r>
          </a:p>
          <a:p>
            <a:pPr lvl="1"/>
            <a:r>
              <a:rPr lang="en-US" dirty="0"/>
              <a:t>Single-carrier (FSK) modulation with a bandwidth of less than 400 kHz, not intended to introduce new PHY layer technologies.</a:t>
            </a:r>
          </a:p>
          <a:p>
            <a:pPr lvl="2"/>
            <a:r>
              <a:rPr lang="en-US" dirty="0"/>
              <a:t>It can be as simple as applying existing SUN Narrowband FSK MCS to frequency bands not defined in the current standard (with slight data rate adjustments).</a:t>
            </a:r>
          </a:p>
          <a:p>
            <a:pPr lvl="1"/>
            <a:r>
              <a:rPr lang="en-US" dirty="0"/>
              <a:t>Focused on MLME (channel assignment/coordination, Tx power control, etc.) for licensed band operation (though not excluding license-exempt band operation)</a:t>
            </a:r>
          </a:p>
          <a:p>
            <a:r>
              <a:rPr lang="en-US" dirty="0"/>
              <a:t>The current TGD draft aligns well with the scope of the P802.15.4ad project, which primarily focuses on extending SUN PHY capabilities through wideband communication technologies in license-exempt bands.</a:t>
            </a:r>
          </a:p>
        </p:txBody>
      </p:sp>
      <p:sp>
        <p:nvSpPr>
          <p:cNvPr id="4" name="Slide Number Placeholder 3">
            <a:extLst>
              <a:ext uri="{FF2B5EF4-FFF2-40B4-BE49-F238E27FC236}">
                <a16:creationId xmlns:a16="http://schemas.microsoft.com/office/drawing/2014/main" id="{E913CABF-BC01-A5CA-92F6-4FB92033AC0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18316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061B6-5BD2-A244-F427-C794351EC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585EF2-E83F-1BB7-A27F-8B0CCFCD30C2}"/>
              </a:ext>
            </a:extLst>
          </p:cNvPr>
          <p:cNvSpPr>
            <a:spLocks noGrp="1"/>
          </p:cNvSpPr>
          <p:nvPr>
            <p:ph type="title"/>
          </p:nvPr>
        </p:nvSpPr>
        <p:spPr/>
        <p:txBody>
          <a:bodyPr/>
          <a:lstStyle/>
          <a:p>
            <a:r>
              <a:rPr lang="en-US" dirty="0"/>
              <a:t>Project Scope in the P802.15.4ad PAR</a:t>
            </a:r>
          </a:p>
        </p:txBody>
      </p:sp>
      <p:sp>
        <p:nvSpPr>
          <p:cNvPr id="3" name="Content Placeholder 2">
            <a:extLst>
              <a:ext uri="{FF2B5EF4-FFF2-40B4-BE49-F238E27FC236}">
                <a16:creationId xmlns:a16="http://schemas.microsoft.com/office/drawing/2014/main" id="{DCE084D2-5622-B3C8-7045-A2DE1AAC58BF}"/>
              </a:ext>
            </a:extLst>
          </p:cNvPr>
          <p:cNvSpPr>
            <a:spLocks noGrp="1"/>
          </p:cNvSpPr>
          <p:nvPr>
            <p:ph idx="1"/>
          </p:nvPr>
        </p:nvSpPr>
        <p:spPr/>
        <p:txBody>
          <a:bodyPr/>
          <a:lstStyle/>
          <a:p>
            <a:r>
              <a:rPr lang="en-US" dirty="0"/>
              <a:t>There are primarily three ways of extending the SUN PHYs in the project scope (shown in three different colors below):</a:t>
            </a:r>
          </a:p>
          <a:p>
            <a:pPr marL="457200" lvl="1" indent="0">
              <a:buNone/>
            </a:pPr>
            <a:r>
              <a:rPr lang="en-US" dirty="0"/>
              <a:t>5.2.b Scope of the project: This amendment defines new data rate extensions by </a:t>
            </a:r>
            <a:r>
              <a:rPr lang="en-US" b="1" dirty="0">
                <a:solidFill>
                  <a:srgbClr val="C00000"/>
                </a:solidFill>
              </a:rPr>
              <a:t>increasing the occupied bandwidth</a:t>
            </a:r>
            <a:r>
              <a:rPr lang="en-US" dirty="0"/>
              <a:t>, </a:t>
            </a:r>
            <a:r>
              <a:rPr lang="en-US" b="1" dirty="0">
                <a:solidFill>
                  <a:schemeClr val="accent1">
                    <a:lumMod val="75000"/>
                  </a:schemeClr>
                </a:solidFill>
              </a:rPr>
              <a:t>adding new modulation and coding schemes (MCSs)</a:t>
            </a:r>
            <a:r>
              <a:rPr lang="en-US" dirty="0"/>
              <a:t>, and </a:t>
            </a:r>
            <a:r>
              <a:rPr lang="en-US" b="1" dirty="0">
                <a:solidFill>
                  <a:schemeClr val="accent2"/>
                </a:solidFill>
              </a:rPr>
              <a:t>extending the SUN PHYs to provide long-range communication in congested environments</a:t>
            </a:r>
            <a:r>
              <a:rPr lang="en-US" dirty="0"/>
              <a:t>. Additionally, this amendment defines at least one mode of the SUN-Orthogonal Frequency Division Multiplexing (OFDM) PHY that exceeds a sensitivity of -120 dBm at a 1 % packet error rate (PER) with a 64 B payload, intended for the Federal Communications Commission (FCC) 15.247 digital modulation system. At least one of the new MCSs achieves a data rate greater than 2.4 Mb/s. The amendment defines the MAC modifications required to support the amended </a:t>
            </a:r>
            <a:r>
              <a:rPr lang="en-US" dirty="0" err="1"/>
              <a:t>PHYs.</a:t>
            </a:r>
            <a:r>
              <a:rPr lang="en-US" dirty="0"/>
              <a:t> The amendment also defines frequency bands based on updated regional regulations.</a:t>
            </a:r>
          </a:p>
        </p:txBody>
      </p:sp>
      <p:sp>
        <p:nvSpPr>
          <p:cNvPr id="4" name="Slide Number Placeholder 3">
            <a:extLst>
              <a:ext uri="{FF2B5EF4-FFF2-40B4-BE49-F238E27FC236}">
                <a16:creationId xmlns:a16="http://schemas.microsoft.com/office/drawing/2014/main" id="{13EC2C70-F32D-530A-106D-450B2BAA5F6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928980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C19F00-1079-F6AE-1080-81D7C9AFC9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8F2046-B8A3-4008-98AE-2E16C22FA95D}"/>
              </a:ext>
            </a:extLst>
          </p:cNvPr>
          <p:cNvSpPr>
            <a:spLocks noGrp="1"/>
          </p:cNvSpPr>
          <p:nvPr>
            <p:ph type="title"/>
          </p:nvPr>
        </p:nvSpPr>
        <p:spPr/>
        <p:txBody>
          <a:bodyPr/>
          <a:lstStyle/>
          <a:p>
            <a:r>
              <a:rPr lang="en-US" dirty="0"/>
              <a:t>Can Our Proposal Be Considered a Partial Contribution?</a:t>
            </a:r>
          </a:p>
        </p:txBody>
      </p:sp>
      <p:sp>
        <p:nvSpPr>
          <p:cNvPr id="3" name="Content Placeholder 2">
            <a:extLst>
              <a:ext uri="{FF2B5EF4-FFF2-40B4-BE49-F238E27FC236}">
                <a16:creationId xmlns:a16="http://schemas.microsoft.com/office/drawing/2014/main" id="{13411D65-7476-1E4C-B530-A91FDA7B9AE0}"/>
              </a:ext>
            </a:extLst>
          </p:cNvPr>
          <p:cNvSpPr>
            <a:spLocks noGrp="1"/>
          </p:cNvSpPr>
          <p:nvPr>
            <p:ph idx="1"/>
          </p:nvPr>
        </p:nvSpPr>
        <p:spPr/>
        <p:txBody>
          <a:bodyPr/>
          <a:lstStyle/>
          <a:p>
            <a:r>
              <a:rPr lang="en-US" dirty="0">
                <a:solidFill>
                  <a:schemeClr val="tx1"/>
                </a:solidFill>
              </a:rPr>
              <a:t>If a proposal is considered a full proposal for P802.15.4ad, it needs to be:</a:t>
            </a:r>
          </a:p>
          <a:p>
            <a:pPr lvl="1"/>
            <a:r>
              <a:rPr lang="en-US" b="1" dirty="0">
                <a:solidFill>
                  <a:srgbClr val="C00000"/>
                </a:solidFill>
              </a:rPr>
              <a:t>Increasing the occupied bandwidth:</a:t>
            </a:r>
            <a:br>
              <a:rPr lang="en-US" b="1" dirty="0">
                <a:solidFill>
                  <a:srgbClr val="C00000"/>
                </a:solidFill>
              </a:rPr>
            </a:br>
            <a:r>
              <a:rPr lang="en-US" dirty="0">
                <a:solidFill>
                  <a:schemeClr val="tx1"/>
                </a:solidFill>
              </a:rPr>
              <a:t>Our proposal is on narrowband communications.</a:t>
            </a:r>
          </a:p>
          <a:p>
            <a:pPr lvl="1"/>
            <a:r>
              <a:rPr lang="en-US" b="1" dirty="0">
                <a:solidFill>
                  <a:schemeClr val="accent1">
                    <a:lumMod val="75000"/>
                  </a:schemeClr>
                </a:solidFill>
              </a:rPr>
              <a:t>Adding new modulation and coding schemes (MCSs):</a:t>
            </a:r>
            <a:br>
              <a:rPr lang="en-US" b="1" dirty="0">
                <a:solidFill>
                  <a:schemeClr val="accent1">
                    <a:lumMod val="75000"/>
                  </a:schemeClr>
                </a:solidFill>
              </a:rPr>
            </a:br>
            <a:r>
              <a:rPr lang="en-US" dirty="0">
                <a:solidFill>
                  <a:schemeClr val="tx1"/>
                </a:solidFill>
              </a:rPr>
              <a:t>Our proposal simply applies existing SUN Narrowband FSK MCS with data rate adjustments that follow regional regulatory requirements.</a:t>
            </a:r>
            <a:endParaRPr lang="en-US" b="1" dirty="0">
              <a:solidFill>
                <a:schemeClr val="accent1">
                  <a:lumMod val="75000"/>
                </a:schemeClr>
              </a:solidFill>
            </a:endParaRPr>
          </a:p>
          <a:p>
            <a:pPr lvl="1"/>
            <a:r>
              <a:rPr lang="en-US" b="1" dirty="0">
                <a:solidFill>
                  <a:schemeClr val="accent2"/>
                </a:solidFill>
              </a:rPr>
              <a:t>Extending the SUN PHYs to provide long-range communication in congested environments:</a:t>
            </a:r>
            <a:br>
              <a:rPr lang="en-US" b="1" dirty="0">
                <a:solidFill>
                  <a:schemeClr val="accent2"/>
                </a:solidFill>
              </a:rPr>
            </a:br>
            <a:r>
              <a:rPr lang="en-US" dirty="0"/>
              <a:t>Our proposal is not intended to introduce new PHY layer technologies.</a:t>
            </a:r>
          </a:p>
          <a:p>
            <a:r>
              <a:rPr lang="en-US" dirty="0"/>
              <a:t>Can our proposal be considered a partial contribution even if it does not meet any of the above?</a:t>
            </a:r>
          </a:p>
          <a:p>
            <a:r>
              <a:rPr lang="en-US" dirty="0"/>
              <a:t>Can TG4ad accommodate MAC modifications not required to support the amended PHYs?</a:t>
            </a:r>
          </a:p>
        </p:txBody>
      </p:sp>
      <p:sp>
        <p:nvSpPr>
          <p:cNvPr id="4" name="Slide Number Placeholder 3">
            <a:extLst>
              <a:ext uri="{FF2B5EF4-FFF2-40B4-BE49-F238E27FC236}">
                <a16:creationId xmlns:a16="http://schemas.microsoft.com/office/drawing/2014/main" id="{259228AF-7FDD-E854-8E4D-9337EBC49D4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710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3413B-ABE4-A677-7E0C-7A702A140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D8E2C0-1CB8-76BE-ED6A-3F273E42E606}"/>
              </a:ext>
            </a:extLst>
          </p:cNvPr>
          <p:cNvSpPr>
            <a:spLocks noGrp="1"/>
          </p:cNvSpPr>
          <p:nvPr>
            <p:ph type="title"/>
          </p:nvPr>
        </p:nvSpPr>
        <p:spPr/>
        <p:txBody>
          <a:bodyPr/>
          <a:lstStyle/>
          <a:p>
            <a:r>
              <a:rPr lang="en-US" dirty="0"/>
              <a:t>Can Our Proposal Be Considered a Partial Contribution?</a:t>
            </a:r>
          </a:p>
        </p:txBody>
      </p:sp>
      <p:sp>
        <p:nvSpPr>
          <p:cNvPr id="3" name="Content Placeholder 2">
            <a:extLst>
              <a:ext uri="{FF2B5EF4-FFF2-40B4-BE49-F238E27FC236}">
                <a16:creationId xmlns:a16="http://schemas.microsoft.com/office/drawing/2014/main" id="{4B5C0E47-89D3-C2BB-87BC-3217E6DB4700}"/>
              </a:ext>
            </a:extLst>
          </p:cNvPr>
          <p:cNvSpPr>
            <a:spLocks noGrp="1"/>
          </p:cNvSpPr>
          <p:nvPr>
            <p:ph idx="1"/>
          </p:nvPr>
        </p:nvSpPr>
        <p:spPr/>
        <p:txBody>
          <a:bodyPr/>
          <a:lstStyle/>
          <a:p>
            <a:pPr marL="0" indent="0">
              <a:buNone/>
            </a:pPr>
            <a:r>
              <a:rPr lang="en-US" b="1" dirty="0"/>
              <a:t>Potential issues with the current TGD draft:</a:t>
            </a:r>
          </a:p>
          <a:p>
            <a:r>
              <a:rPr lang="en-US" dirty="0"/>
              <a:t>The interference model in the TGD is assuming license-exempt band operations, making it unsuitable for evaluating MLME operations in licensed bands.</a:t>
            </a:r>
          </a:p>
          <a:p>
            <a:r>
              <a:rPr lang="en-US" dirty="0"/>
              <a:t>One of the bands in consideration offers only </a:t>
            </a:r>
            <a:r>
              <a:rPr lang="en-US"/>
              <a:t>192.5 kHz (169.8075 – 170.0000 MHz):</a:t>
            </a:r>
            <a:endParaRPr lang="en-US" dirty="0"/>
          </a:p>
          <a:p>
            <a:pPr lvl="1"/>
            <a:r>
              <a:rPr lang="en-US"/>
              <a:t>It </a:t>
            </a:r>
            <a:r>
              <a:rPr lang="en-US" dirty="0"/>
              <a:t>is not feasible to combine our proposal with other proposals that require a minimum channel spacing of 200 kHz.</a:t>
            </a:r>
          </a:p>
        </p:txBody>
      </p:sp>
      <p:sp>
        <p:nvSpPr>
          <p:cNvPr id="4" name="Slide Number Placeholder 3">
            <a:extLst>
              <a:ext uri="{FF2B5EF4-FFF2-40B4-BE49-F238E27FC236}">
                <a16:creationId xmlns:a16="http://schemas.microsoft.com/office/drawing/2014/main" id="{BDC8E0D9-4ECA-8D32-0608-6394EED9EB8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0998672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88279</TotalTime>
  <Words>741</Words>
  <Application>Microsoft Office PowerPoint</Application>
  <PresentationFormat>ワイド画面</PresentationFormat>
  <Paragraphs>39</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ＭＳ Ｐゴシック</vt:lpstr>
      <vt:lpstr>Arial</vt:lpstr>
      <vt:lpstr>Times New Roman</vt:lpstr>
      <vt:lpstr>Office Theme</vt:lpstr>
      <vt:lpstr>PowerPoint プレゼンテーション</vt:lpstr>
      <vt:lpstr>Premises of the Gap Analysis</vt:lpstr>
      <vt:lpstr>Project Scope in the P802.15.4ad PAR</vt:lpstr>
      <vt:lpstr>Can Our Proposal Be Considered a Partial Contribution?</vt:lpstr>
      <vt:lpstr>Can Our Proposal Be Considered a Partial Contribution?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北沢　祥一</cp:lastModifiedBy>
  <cp:revision>652</cp:revision>
  <cp:lastPrinted>1601-01-01T00:00:00Z</cp:lastPrinted>
  <dcterms:created xsi:type="dcterms:W3CDTF">2021-01-26T19:12:38Z</dcterms:created>
  <dcterms:modified xsi:type="dcterms:W3CDTF">2024-11-13T23:54:13Z</dcterms:modified>
</cp:coreProperties>
</file>