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9" r:id="rId5"/>
    <p:sldId id="260" r:id="rId6"/>
    <p:sldId id="5882" r:id="rId7"/>
    <p:sldId id="5854" r:id="rId8"/>
    <p:sldId id="5883" r:id="rId9"/>
    <p:sldId id="5848" r:id="rId10"/>
    <p:sldId id="5880" r:id="rId11"/>
    <p:sldId id="5881" r:id="rId12"/>
    <p:sldId id="285" r:id="rId13"/>
    <p:sldId id="5830"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9" autoAdjust="0"/>
    <p:restoredTop sz="93400" autoAdjust="0"/>
  </p:normalViewPr>
  <p:slideViewPr>
    <p:cSldViewPr snapToGrid="0">
      <p:cViewPr varScale="1">
        <p:scale>
          <a:sx n="63" d="100"/>
          <a:sy n="63" d="100"/>
        </p:scale>
        <p:origin x="1302" y="34"/>
      </p:cViewPr>
      <p:guideLst/>
    </p:cSldViewPr>
  </p:slideViewPr>
  <p:outlineViewPr>
    <p:cViewPr>
      <p:scale>
        <a:sx n="33" d="100"/>
        <a:sy n="33" d="100"/>
      </p:scale>
      <p:origin x="0" y="-1847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2024/11/15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4171E-72F8-4220-2CC3-EFF36FCF76C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6859942-995A-BB84-2421-09BC4CED05A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17B314A-281B-C1D0-0B8E-D36CF0E93959}"/>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F214A1C-159F-B0B7-2E8A-28E53FBF84FF}"/>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02077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7</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dirty="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11</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8991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3080535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6444868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6629400" y="6481822"/>
            <a:ext cx="2286229"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lnSpc>
                <a:spcPct val="100000"/>
              </a:lnSpc>
            </a:pPr>
            <a:fld id="{81D60167-4931-47E6-BA6A-407CBD079E47}" type="slidenum">
              <a:rPr spc="-10" dirty="0"/>
              <a:t>‹#›</a:t>
            </a:fld>
            <a:endParaRPr spc="-10" dirty="0"/>
          </a:p>
        </p:txBody>
      </p:sp>
      <p:sp>
        <p:nvSpPr>
          <p:cNvPr id="5" name="Rectangl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684483" y="381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41348980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11421778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97604991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7ECC3DA4-3912-A8BD-408D-1306053DAF66}"/>
              </a:ext>
            </a:extLst>
          </p:cNvPr>
          <p:cNvSpPr txBox="1">
            <a:spLocks/>
          </p:cNvSpPr>
          <p:nvPr userDrawn="1"/>
        </p:nvSpPr>
        <p:spPr bwMode="auto">
          <a:xfrm>
            <a:off x="4374646" y="6486295"/>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692C7D50-C90F-466E-DE10-88956826EED5}"/>
              </a:ext>
            </a:extLst>
          </p:cNvPr>
          <p:cNvSpPr txBox="1">
            <a:spLocks/>
          </p:cNvSpPr>
          <p:nvPr userDrawn="1"/>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marL="0" algn="ctr" defTabSz="457200" rtl="0" eaLnBrk="1" latinLnBrk="0" hangingPunct="1">
              <a:defRPr sz="1400" kern="1200">
                <a:solidFill>
                  <a:schemeClr val="tx1"/>
                </a:solidFill>
                <a:latin typeface="+mn-lt"/>
                <a:ea typeface="ＭＳ Ｐゴシック" charset="-128"/>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a:t>Slide </a:t>
            </a:r>
            <a:fld id="{266A080E-4E30-4968-B029-7CF782D6220C}" type="slidenum">
              <a:rPr lang="en-US" altLang="ja-JP" smtClean="0"/>
              <a:pPr/>
              <a:t>‹#›</a:t>
            </a:fld>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3" name="スライド番号プレースホルダー 3">
            <a:extLst>
              <a:ext uri="{FF2B5EF4-FFF2-40B4-BE49-F238E27FC236}">
                <a16:creationId xmlns:a16="http://schemas.microsoft.com/office/drawing/2014/main" id="{F0D3190D-3C0A-C5B0-B33C-7B275E84AA1A}"/>
              </a:ext>
            </a:extLst>
          </p:cNvPr>
          <p:cNvSpPr>
            <a:spLocks noGrp="1"/>
          </p:cNvSpPr>
          <p:nvPr>
            <p:ph type="sldNum" sz="quarter" idx="13"/>
          </p:nvPr>
        </p:nvSpPr>
        <p:spPr>
          <a:xfrm>
            <a:off x="4276676" y="6475413"/>
            <a:ext cx="666849" cy="215444"/>
          </a:xfrm>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386489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87620"/>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802.15-24-0653-00-06ma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97" r:id="rId9"/>
    <p:sldLayoutId id="2147483699" r:id="rId10"/>
    <p:sldLayoutId id="2147483720" r:id="rId11"/>
    <p:sldLayoutId id="2147483722" r:id="rId12"/>
    <p:sldLayoutId id="2147483723" r:id="rId13"/>
  </p:sldLayoutIdLst>
  <p:hf hdr="0" ft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 Closing Report for November 2024]</a:t>
            </a:r>
          </a:p>
          <a:p>
            <a:r>
              <a:rPr lang="en-US" altLang="ja-JP" sz="1600" b="1" dirty="0">
                <a:ea typeface="ＭＳ Ｐゴシック" charset="-128"/>
              </a:rPr>
              <a:t>Date Submitted: </a:t>
            </a:r>
            <a:r>
              <a:rPr lang="en-US" altLang="ja-JP" sz="1600" dirty="0">
                <a:ea typeface="ＭＳ Ｐゴシック" charset="-128"/>
              </a:rPr>
              <a:t>[14</a:t>
            </a:r>
            <a:r>
              <a:rPr lang="en-US" altLang="ja-JP" sz="1600" baseline="30000" dirty="0">
                <a:ea typeface="ＭＳ Ｐゴシック" charset="-128"/>
              </a:rPr>
              <a:t>th</a:t>
            </a:r>
            <a:r>
              <a:rPr lang="en-US" altLang="ja-JP" sz="1600" dirty="0">
                <a:ea typeface="ＭＳ Ｐゴシック" charset="-128"/>
              </a:rPr>
              <a:t> November 2024]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TG15.6ma for Revision of P802.15.6-2012 with Enhanced Dependability November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37968" y="1342599"/>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a:t>
            </a:r>
            <a:r>
              <a:rPr lang="en-US" altLang="ja-JP" sz="2000" dirty="0" err="1">
                <a:solidFill>
                  <a:srgbClr val="000000"/>
                </a:solidFill>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a:t>
            </a:r>
            <a:r>
              <a:rPr kumimoji="1" lang="en-US" altLang="ja-JP" sz="2000" b="0" i="0" u="none" strike="noStrike" kern="0" cap="none" spc="0" normalizeH="0" baseline="0" noProof="0" dirty="0" err="1">
                <a:ln>
                  <a:noFill/>
                </a:ln>
                <a:solidFill>
                  <a:srgbClr val="000000"/>
                </a:solidFill>
                <a:effectLst/>
                <a:uLnTx/>
                <a:uFillTx/>
                <a:latin typeface="Arial"/>
              </a:rPr>
              <a:t>Nitech</a:t>
            </a:r>
            <a:r>
              <a:rPr kumimoji="1" lang="en-US" altLang="ja-JP" sz="2000" b="0" i="0" u="none" strike="noStrike" kern="0" cap="none" spc="0" normalizeH="0" baseline="0" noProof="0" dirty="0">
                <a:ln>
                  <a:noFill/>
                </a:ln>
                <a:solidFill>
                  <a:srgbClr val="000000"/>
                </a:solidFill>
                <a:effectLst/>
                <a:uLnTx/>
                <a:uFillTx/>
                <a:latin typeface="Arial"/>
              </a:rPr>
              <a:t>/YRP-IAI</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takabayashi@toyo.jp</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CWC  </a:t>
            </a:r>
            <a:r>
              <a:rPr lang="pl-PL" altLang="ja-JP" sz="2400" dirty="0">
                <a:effectLst/>
                <a:latin typeface="Times New Roman" panose="02020603050405020304" pitchFamily="18" charset="0"/>
                <a:ea typeface="ＭＳ 明朝" panose="02020609040205080304" pitchFamily="17" charset="-128"/>
              </a:rPr>
              <a:t>marco.hernandez@ieee.org</a:t>
            </a:r>
            <a:endParaRPr kumimoji="1" lang="en-US" altLang="ja-JP"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10</a:t>
            </a:fld>
            <a:endParaRPr lang="en-US" altLang="ja-JP" dirty="0"/>
          </a:p>
        </p:txBody>
      </p:sp>
      <p:sp>
        <p:nvSpPr>
          <p:cNvPr id="6" name="日付プレースホルダー 1">
            <a:extLst>
              <a:ext uri="{FF2B5EF4-FFF2-40B4-BE49-F238E27FC236}">
                <a16:creationId xmlns:a16="http://schemas.microsoft.com/office/drawing/2014/main" id="{F5EA056F-CEDB-F87C-F270-6A56993A2E4F}"/>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398956" y="6453336"/>
            <a:ext cx="593111"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400" dirty="0">
                <a:latin typeface="Times New Roman" pitchFamily="18" charset="0"/>
              </a:rPr>
              <a:t>Slide </a:t>
            </a:r>
            <a:fld id="{E38E3EF7-C539-4772-B002-32A88B061C64}" type="slidenum">
              <a:rPr lang="en-US" altLang="ja-JP" sz="1400" smtClean="0">
                <a:latin typeface="Times New Roman" pitchFamily="18" charset="0"/>
              </a:rPr>
              <a:pPr eaLnBrk="1" hangingPunct="1">
                <a:spcBef>
                  <a:spcPct val="0"/>
                </a:spcBef>
              </a:pPr>
              <a:t>11</a:t>
            </a:fld>
            <a:endParaRPr lang="en-US" altLang="ja-JP" sz="14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TG6ma </a:t>
            </a:r>
            <a:br>
              <a:rPr lang="en-US" altLang="ja-JP" b="1" dirty="0">
                <a:ea typeface="ＭＳ Ｐゴシック" pitchFamily="50" charset="-128"/>
              </a:rPr>
            </a:br>
            <a:r>
              <a:rPr kumimoji="1" lang="en-US" altLang="ja-JP" sz="3600" b="0" i="0" u="none" strike="noStrike" kern="0" cap="none" spc="0" normalizeH="0" baseline="0" noProof="0" dirty="0">
                <a:ln>
                  <a:noFill/>
                </a:ln>
                <a:solidFill>
                  <a:srgbClr val="000000"/>
                </a:solidFill>
                <a:effectLst/>
                <a:uLnTx/>
                <a:uFillTx/>
                <a:latin typeface="Times New Roman"/>
                <a:ea typeface="ＭＳ Ｐゴシック" charset="-128"/>
                <a:cs typeface="+mj-cs"/>
              </a:rPr>
              <a:t>(Revision of IEEE802.15.6-2012) </a:t>
            </a:r>
            <a:br>
              <a:rPr kumimoji="1" lang="en-US" altLang="ja-JP" sz="3600" b="1" i="0" u="none" strike="noStrike" kern="0" cap="none" spc="0" normalizeH="0" baseline="0" noProof="0" dirty="0">
                <a:ln>
                  <a:noFill/>
                </a:ln>
                <a:solidFill>
                  <a:srgbClr val="000000"/>
                </a:solidFill>
                <a:effectLst/>
                <a:uLnTx/>
                <a:uFillTx/>
                <a:latin typeface="Times New Roman"/>
                <a:ea typeface="ＭＳ Ｐゴシック" pitchFamily="50" charset="-128"/>
                <a:cs typeface="+mj-cs"/>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Vancouver, BC, Canada</a:t>
            </a:r>
            <a:br>
              <a:rPr lang="en-US" altLang="ja-JP" sz="2800" dirty="0">
                <a:ea typeface="ＭＳ Ｐゴシック" pitchFamily="50" charset="-128"/>
              </a:rPr>
            </a:br>
            <a:r>
              <a:rPr lang="en-US" altLang="ja-JP" sz="2800" dirty="0">
                <a:ea typeface="ＭＳ Ｐゴシック" pitchFamily="50" charset="-128"/>
              </a:rPr>
              <a:t>November 14</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3600"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477887"/>
            <a:ext cx="8824450" cy="5206793"/>
          </a:xfrm>
        </p:spPr>
        <p:txBody>
          <a:bodyPr/>
          <a:lstStyle/>
          <a:p>
            <a:pPr marL="0" indent="0">
              <a:lnSpc>
                <a:spcPts val="19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1900"/>
              </a:lnSpc>
              <a:buNone/>
            </a:pPr>
            <a:r>
              <a:rPr lang="en-US" altLang="ja-JP" sz="1800" b="1" dirty="0"/>
              <a:t>Action:  </a:t>
            </a:r>
          </a:p>
          <a:p>
            <a:pPr marL="0" indent="0">
              <a:lnSpc>
                <a:spcPts val="1900"/>
              </a:lnSpc>
              <a:buNone/>
            </a:pPr>
            <a:r>
              <a:rPr lang="en-US" altLang="ja-JP" sz="1600" dirty="0">
                <a:solidFill>
                  <a:srgbClr val="FF0000"/>
                </a:solidFill>
                <a:highlight>
                  <a:srgbClr val="FFFF00"/>
                </a:highlight>
              </a:rPr>
              <a:t>•Review of Letter Ballot 210				</a:t>
            </a:r>
          </a:p>
          <a:p>
            <a:pPr marL="0" indent="0">
              <a:lnSpc>
                <a:spcPts val="1900"/>
              </a:lnSpc>
              <a:buNone/>
            </a:pPr>
            <a:r>
              <a:rPr lang="en-US" altLang="ja-JP" sz="1600" dirty="0">
                <a:solidFill>
                  <a:srgbClr val="FF0000"/>
                </a:solidFill>
                <a:highlight>
                  <a:srgbClr val="FFFF00"/>
                </a:highlight>
              </a:rPr>
              <a:t>•Comment resolution for LB 210 of draft D03				</a:t>
            </a:r>
          </a:p>
          <a:p>
            <a:pPr marL="0" indent="0">
              <a:lnSpc>
                <a:spcPts val="1900"/>
              </a:lnSpc>
              <a:buNone/>
            </a:pPr>
            <a:r>
              <a:rPr lang="en-US" altLang="ja-JP" sz="1600" dirty="0">
                <a:solidFill>
                  <a:srgbClr val="FF0000"/>
                </a:solidFill>
                <a:highlight>
                  <a:srgbClr val="FFFF00"/>
                </a:highlight>
              </a:rPr>
              <a:t>•Necessary documentation for Letter Ballot such as Coexistence Assurance Document, </a:t>
            </a:r>
            <a:r>
              <a:rPr lang="en-US" altLang="ja-JP" sz="1600" dirty="0" err="1">
                <a:solidFill>
                  <a:srgbClr val="FF0000"/>
                </a:solidFill>
                <a:highlight>
                  <a:srgbClr val="FFFF00"/>
                </a:highlight>
              </a:rPr>
              <a:t>Progess</a:t>
            </a:r>
            <a:r>
              <a:rPr lang="en-US" altLang="ja-JP" sz="1600" dirty="0">
                <a:solidFill>
                  <a:srgbClr val="FF0000"/>
                </a:solidFill>
                <a:highlight>
                  <a:srgbClr val="FFFF00"/>
                </a:highlight>
              </a:rPr>
              <a:t> Report,  Project Task List				</a:t>
            </a:r>
          </a:p>
          <a:p>
            <a:pPr marL="0" indent="0">
              <a:lnSpc>
                <a:spcPts val="1900"/>
              </a:lnSpc>
              <a:buNone/>
            </a:pPr>
            <a:r>
              <a:rPr lang="en-US" altLang="ja-JP" sz="1600" dirty="0">
                <a:solidFill>
                  <a:srgbClr val="FF0000"/>
                </a:solidFill>
                <a:highlight>
                  <a:srgbClr val="FFFF00"/>
                </a:highlight>
              </a:rPr>
              <a:t>•Performance Evaluation of Technologies in PHY; Channel Coding According to 8 QoS Levels of Packets and  Coexistence Levels, Interference Mitigation, etc. 			</a:t>
            </a:r>
          </a:p>
          <a:p>
            <a:pPr marL="0" indent="0">
              <a:lnSpc>
                <a:spcPts val="1900"/>
              </a:lnSpc>
              <a:buNone/>
            </a:pPr>
            <a:r>
              <a:rPr lang="en-US" altLang="ja-JP" sz="1600" dirty="0">
                <a:solidFill>
                  <a:srgbClr val="FF0000"/>
                </a:solidFill>
                <a:highlight>
                  <a:srgbClr val="FFFF00"/>
                </a:highlight>
              </a:rPr>
              <a:t>•Performance Evaluation of Technologies in MAC; Channel Management, CCA, Hybrid Contention Free/Access Protocol According to 8 </a:t>
            </a:r>
            <a:r>
              <a:rPr lang="en-US" altLang="ja-JP" sz="1600" dirty="0" err="1">
                <a:solidFill>
                  <a:srgbClr val="FF0000"/>
                </a:solidFill>
                <a:highlight>
                  <a:srgbClr val="FFFF00"/>
                </a:highlight>
              </a:rPr>
              <a:t>QoSs</a:t>
            </a:r>
            <a:r>
              <a:rPr lang="en-US" altLang="ja-JP" sz="1600" dirty="0">
                <a:solidFill>
                  <a:srgbClr val="FF0000"/>
                </a:solidFill>
                <a:highlight>
                  <a:srgbClr val="FFFF00"/>
                </a:highlight>
              </a:rPr>
              <a:t> and Coexistences.		</a:t>
            </a:r>
          </a:p>
          <a:p>
            <a:pPr marL="0" indent="0">
              <a:lnSpc>
                <a:spcPts val="1900"/>
              </a:lnSpc>
              <a:buNone/>
            </a:pPr>
            <a:r>
              <a:rPr lang="en-US" altLang="ja-JP" sz="1600" dirty="0">
                <a:solidFill>
                  <a:srgbClr val="FF0000"/>
                </a:solidFill>
                <a:highlight>
                  <a:srgbClr val="FFFF00"/>
                </a:highlight>
              </a:rPr>
              <a:t>•Harmonization or Commonality with 4ab in Coexistence and Feasible Implementation of 6ma and 4ab				</a:t>
            </a:r>
          </a:p>
          <a:p>
            <a:pPr marL="0" indent="0">
              <a:lnSpc>
                <a:spcPts val="1900"/>
              </a:lnSpc>
              <a:buNone/>
            </a:pPr>
            <a:r>
              <a:rPr lang="en-US" altLang="ja-JP" sz="1600" dirty="0">
                <a:solidFill>
                  <a:srgbClr val="FF0000"/>
                </a:solidFill>
                <a:highlight>
                  <a:srgbClr val="FFFF00"/>
                </a:highlight>
              </a:rPr>
              <a:t>•Feasibility of TSN of 802.1 in MAC				</a:t>
            </a:r>
          </a:p>
          <a:p>
            <a:pPr marL="0" indent="0">
              <a:lnSpc>
                <a:spcPts val="1900"/>
              </a:lnSpc>
              <a:buNone/>
            </a:pPr>
            <a:r>
              <a:rPr lang="en-US" altLang="ja-JP" sz="1600" dirty="0">
                <a:solidFill>
                  <a:srgbClr val="FF0000"/>
                </a:solidFill>
                <a:highlight>
                  <a:srgbClr val="FFFF00"/>
                </a:highlight>
              </a:rPr>
              <a:t>•WG Motion to Recirculation				</a:t>
            </a:r>
          </a:p>
          <a:p>
            <a:pPr marL="0" indent="0">
              <a:lnSpc>
                <a:spcPts val="1900"/>
              </a:lnSpc>
              <a:buNone/>
            </a:pPr>
            <a:r>
              <a:rPr lang="en-US" altLang="ja-JP" sz="1800" b="1" dirty="0"/>
              <a:t>Next Things to Do</a:t>
            </a:r>
            <a:r>
              <a:rPr lang="ja-JP" altLang="en-US" sz="1800" b="1" dirty="0"/>
              <a:t>：</a:t>
            </a:r>
            <a:r>
              <a:rPr lang="en-US" altLang="ja-JP" sz="1800" dirty="0">
                <a:solidFill>
                  <a:srgbClr val="FF0000"/>
                </a:solidFill>
              </a:rPr>
              <a:t>     Recirculation of draft D04 for Recirculation of Letter Ballot</a:t>
            </a:r>
            <a:endParaRPr lang="en-US" altLang="ja-JP" sz="1800" dirty="0"/>
          </a:p>
          <a:p>
            <a:pPr marL="0" indent="0">
              <a:lnSpc>
                <a:spcPts val="19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November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297EB-EAA5-3D7F-10F0-E7626F499360}"/>
            </a:ext>
          </a:extLst>
        </p:cNvPr>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CFB973B5-AB61-E1F4-9B37-7E5164C345F4}"/>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6A65F382-066C-494A-E9F0-8CAE242CB1F3}"/>
              </a:ext>
            </a:extLst>
          </p:cNvPr>
          <p:cNvSpPr txBox="1"/>
          <p:nvPr/>
        </p:nvSpPr>
        <p:spPr>
          <a:xfrm>
            <a:off x="386132" y="1115532"/>
            <a:ext cx="8757867"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Nov.11</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Nov.12(TUE)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Nov.12</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Nov.13(WED)in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PM2  16:00-18:00 Nov.13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9:00-11:00 Nov.14(THU)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RM#3</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  P</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M1  13:30-15:30 Nov.14</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Vancouver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  6:30- 8:30 Nov,15(FRI)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0D268C98-9464-57C5-BEEA-424526BD871B}"/>
              </a:ext>
            </a:extLst>
          </p:cNvPr>
          <p:cNvSpPr>
            <a:spLocks noGrp="1"/>
          </p:cNvSpPr>
          <p:nvPr>
            <p:ph type="title"/>
          </p:nvPr>
        </p:nvSpPr>
        <p:spPr>
          <a:xfrm>
            <a:off x="212259" y="618697"/>
            <a:ext cx="8757866"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10</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-15</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November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3E1966D7-6854-9E5B-6941-54FC0373DA51}"/>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4" name="スライド番号プレースホルダー 5">
            <a:extLst>
              <a:ext uri="{FF2B5EF4-FFF2-40B4-BE49-F238E27FC236}">
                <a16:creationId xmlns:a16="http://schemas.microsoft.com/office/drawing/2014/main" id="{7B07FAB6-DFA0-BF32-A5C4-410F590EBA50}"/>
              </a:ext>
            </a:extLst>
          </p:cNvPr>
          <p:cNvSpPr>
            <a:spLocks noGrp="1"/>
          </p:cNvSpPr>
          <p:nvPr>
            <p:ph type="sldNum" sz="quarter" idx="12"/>
          </p:nvPr>
        </p:nvSpPr>
        <p:spPr>
          <a:xfrm>
            <a:off x="4344988" y="6475413"/>
            <a:ext cx="530225" cy="182562"/>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38E6254A-D985-444C-BBE9-59789D09939F}" type="slidenum">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pic>
        <p:nvPicPr>
          <p:cNvPr id="9" name="図 8">
            <a:extLst>
              <a:ext uri="{FF2B5EF4-FFF2-40B4-BE49-F238E27FC236}">
                <a16:creationId xmlns:a16="http://schemas.microsoft.com/office/drawing/2014/main" id="{95EE3B6E-DBA0-6CAE-E665-1E0D96C2FEE3}"/>
              </a:ext>
            </a:extLst>
          </p:cNvPr>
          <p:cNvPicPr>
            <a:picLocks noChangeAspect="1"/>
          </p:cNvPicPr>
          <p:nvPr/>
        </p:nvPicPr>
        <p:blipFill>
          <a:blip r:embed="rId3"/>
          <a:stretch>
            <a:fillRect/>
          </a:stretch>
        </p:blipFill>
        <p:spPr>
          <a:xfrm>
            <a:off x="153006" y="2258217"/>
            <a:ext cx="1370569" cy="2975586"/>
          </a:xfrm>
          <a:prstGeom prst="rect">
            <a:avLst/>
          </a:prstGeom>
        </p:spPr>
      </p:pic>
      <p:pic>
        <p:nvPicPr>
          <p:cNvPr id="5" name="図 4">
            <a:extLst>
              <a:ext uri="{FF2B5EF4-FFF2-40B4-BE49-F238E27FC236}">
                <a16:creationId xmlns:a16="http://schemas.microsoft.com/office/drawing/2014/main" id="{7F437099-40F7-3481-C42D-720B55FDAC54}"/>
              </a:ext>
            </a:extLst>
          </p:cNvPr>
          <p:cNvPicPr>
            <a:picLocks noChangeAspect="1"/>
          </p:cNvPicPr>
          <p:nvPr/>
        </p:nvPicPr>
        <p:blipFill>
          <a:blip r:embed="rId4"/>
          <a:stretch>
            <a:fillRect/>
          </a:stretch>
        </p:blipFill>
        <p:spPr>
          <a:xfrm>
            <a:off x="1523575" y="2138750"/>
            <a:ext cx="7446550" cy="4206479"/>
          </a:xfrm>
          <a:prstGeom prst="rect">
            <a:avLst/>
          </a:prstGeom>
        </p:spPr>
      </p:pic>
    </p:spTree>
    <p:extLst>
      <p:ext uri="{BB962C8B-B14F-4D97-AF65-F5344CB8AC3E}">
        <p14:creationId xmlns:p14="http://schemas.microsoft.com/office/powerpoint/2010/main" val="4088064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72275" y="989993"/>
            <a:ext cx="9026759" cy="5517434"/>
          </a:xfrm>
          <a:ln/>
        </p:spPr>
        <p:txBody>
          <a:bodyPr>
            <a:noAutofit/>
          </a:bodyPr>
          <a:lstStyle/>
          <a:p>
            <a:pPr>
              <a:lnSpc>
                <a:spcPts val="1300"/>
              </a:lnSpc>
            </a:pPr>
            <a:r>
              <a:rPr lang="en-US" altLang="ja-JP" sz="1200" dirty="0"/>
              <a:t>TG15.6ma meeting call to order</a:t>
            </a:r>
          </a:p>
          <a:p>
            <a:pPr>
              <a:lnSpc>
                <a:spcPts val="1300"/>
              </a:lnSpc>
            </a:pPr>
            <a:r>
              <a:rPr lang="en-US" altLang="ja-JP" sz="1200" dirty="0"/>
              <a:t>Call for essential patents and policies &amp; procedures reminder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doc.#15-24-0566-0</a:t>
            </a:r>
            <a:r>
              <a:rPr lang="en-US" altLang="ja-JP" sz="1200" dirty="0">
                <a:solidFill>
                  <a:srgbClr val="000000"/>
                </a:solidFill>
                <a:latin typeface="Arial"/>
              </a:rPr>
              <a:t>1</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-06ma </a:t>
            </a:r>
            <a:endParaRPr lang="en-US" altLang="ja-JP" sz="1200" dirty="0"/>
          </a:p>
          <a:p>
            <a:pPr>
              <a:lnSpc>
                <a:spcPts val="1300"/>
              </a:lnSpc>
            </a:pPr>
            <a:r>
              <a:rPr lang="en-US" altLang="ja-JP" sz="1200" dirty="0"/>
              <a:t>Approve last meeting minutes: TG 15.6ma Meeting Minutes for September 2024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15-24-0534-00</a:t>
            </a:r>
            <a:r>
              <a:rPr lang="en-US" altLang="ja-JP" sz="1200" dirty="0"/>
              <a:t>-06ma</a:t>
            </a:r>
          </a:p>
          <a:p>
            <a:pPr>
              <a:lnSpc>
                <a:spcPts val="1300"/>
              </a:lnSpc>
            </a:pPr>
            <a:r>
              <a:rPr lang="en-US" altLang="ja-JP" sz="1200" dirty="0"/>
              <a:t>Agenda of TG15.6ma November Meeting                                                                                     doc.#15-24-0565-10-06ma   </a:t>
            </a:r>
          </a:p>
          <a:p>
            <a:pPr>
              <a:lnSpc>
                <a:spcPts val="1300"/>
              </a:lnSpc>
            </a:pPr>
            <a:r>
              <a:rPr lang="en-US" altLang="ja-JP" sz="1200" dirty="0"/>
              <a:t>Review and Summary</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Overview of IG, SG, TG15.6ma doe Dependable BAN Revision of IEEE802.15.6-2012     doc.#15-23-0455-05-06ma</a:t>
            </a:r>
          </a:p>
          <a:p>
            <a:pPr marR="0" lvl="1" indent="-228600" algn="l" defTabSz="914400" rtl="0" eaLnBrk="1" fontAlgn="base" latinLnBrk="0" hangingPunct="1">
              <a:lnSpc>
                <a:spcPts val="1300"/>
              </a:lnSpc>
              <a:spcBef>
                <a:spcPts val="0"/>
              </a:spcBef>
              <a:spcAft>
                <a:spcPts val="0"/>
              </a:spcAft>
              <a:buClrTx/>
              <a:buSzTx/>
              <a:buAutoNum type="arabicPeriod"/>
              <a:tabLst/>
              <a:defRPr/>
            </a:pPr>
            <a:r>
              <a:rPr kumimoji="0" lang="en-US" altLang="ja-JP" sz="1200" dirty="0">
                <a:solidFill>
                  <a:srgbClr val="000000"/>
                </a:solidFill>
                <a:ea typeface="Times New Roman"/>
                <a:cs typeface="Times New Roman"/>
                <a:sym typeface="Times New Roman"/>
              </a:rPr>
              <a:t>Bas</a:t>
            </a:r>
            <a:r>
              <a:rPr kumimoji="0" lang="en-US" altLang="ja-JP" sz="1200" b="0" i="0" u="none" strike="noStrike" kern="0" cap="none" spc="0" normalizeH="0" baseline="0" noProof="0" dirty="0" err="1">
                <a:ln>
                  <a:noFill/>
                </a:ln>
                <a:solidFill>
                  <a:srgbClr val="000000"/>
                </a:solidFill>
                <a:effectLst/>
                <a:uLnTx/>
                <a:uFillTx/>
                <a:ea typeface="Times New Roman"/>
                <a:cs typeface="Times New Roman"/>
                <a:sym typeface="Times New Roman"/>
              </a:rPr>
              <a:t>ic</a:t>
            </a: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doc.#15-23-0557-05-06ma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Review of Letter Ballot(LB)210 for draft D03                                                                       doc.#15-24-0xxx-00-06ma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Consolidated comments &amp; resolutions LB210                                                                     doc.#15-24-0575-03-06ma</a:t>
            </a:r>
          </a:p>
          <a:p>
            <a:pPr marR="0" lvl="1" indent="-228600" algn="l" defTabSz="914400" rtl="0" eaLnBrk="1" fontAlgn="base" latinLnBrk="0" hangingPunct="1">
              <a:lnSpc>
                <a:spcPts val="13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Rescheduling Timeline                                                                                                        doc.#15-23-0361-08-06ma</a:t>
            </a:r>
          </a:p>
          <a:p>
            <a:pPr marL="171450" lvl="1" indent="-171450">
              <a:lnSpc>
                <a:spcPts val="13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1.. Performance Improvement by Proper Sets of Preamble Codes in UWB Wireless Communications in a Presence of Multiple Coexisting VBANs                                                                                                       </a:t>
            </a:r>
            <a:r>
              <a:rPr kumimoji="1" lang="en-US" altLang="ja-JP" sz="1200" b="0" i="0" u="none" strike="noStrike" kern="0" cap="none" spc="0" normalizeH="0" baseline="0" noProof="0" dirty="0">
                <a:ln>
                  <a:noFill/>
                </a:ln>
                <a:solidFill>
                  <a:srgbClr val="000000"/>
                </a:solidFill>
                <a:effectLst/>
                <a:uLnTx/>
                <a:uFillTx/>
                <a:latin typeface="Arial"/>
                <a:ea typeface="+mn-ea"/>
                <a:cs typeface="Times New Roman" pitchFamily="18" charset="0"/>
              </a:rPr>
              <a:t>doc.#15-24-0567-00-06ma</a:t>
            </a:r>
            <a:endParaRPr lang="en-US" altLang="ja-JP" sz="1200" dirty="0">
              <a:solidFill>
                <a:srgbClr val="000000"/>
              </a:solidFill>
              <a:latin typeface="Arial"/>
              <a:cs typeface="Times New Roman" pitchFamily="18" charset="0"/>
            </a:endParaRP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2.  Hybrid ARQ Scheme for High QoS Packets in High Class of Coexistence of IEEE 802.15.6ma  #15-23-0576-06-06ma         3.  Evaluation of IEEE 802.15.6 Ultra-wideband Physical Layer Utilizing Super Orthogonal Convolutional 22-0562-12-06ma</a:t>
            </a:r>
          </a:p>
          <a:p>
            <a:pPr marL="514350" marR="0" lvl="1" indent="0" algn="l" defTabSz="914400" rtl="0" eaLnBrk="1" fontAlgn="base" latinLnBrk="0" hangingPunct="1">
              <a:lnSpc>
                <a:spcPts val="13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Ranging Accuracy Evaluation under TG6ma Communication </a:t>
            </a:r>
            <a:r>
              <a:rPr kumimoji="1" lang="en-US" altLang="ja-JP" sz="1200" b="0" i="0" u="none" strike="noStrike" kern="0" cap="none" spc="0" normalizeH="0" baseline="0" noProof="0" dirty="0" err="1">
                <a:ln>
                  <a:noFill/>
                </a:ln>
                <a:solidFill>
                  <a:srgbClr val="000000"/>
                </a:solidFill>
                <a:effectLst/>
                <a:uLnTx/>
                <a:uFillTx/>
                <a:latin typeface="Arial"/>
                <a:cs typeface="Times New Roman" pitchFamily="18" charset="0"/>
              </a:rPr>
              <a:t>Senarios</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doc.#15-24-0248-03-06ma                 </a:t>
            </a:r>
          </a:p>
          <a:p>
            <a:pPr marL="51435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5. Simulation results of performance evaluation for MAC of UWB-BAN draft  of  IEEE802.15,6ma in cases of random geographical distribution of multiple coexisting BANs                                                               doc.#15-24-0yyy-00-06ma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6  MAC Performance Evaluation of Multiple BAN Coexistence Under TG6ma Channel           doc.#15-24-0246-03-06ma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7  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and frames                                                                                 doc.#15-24-0573-00-06ma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8  Update of simulation results of MAC of UWB-BAN IEEE802.15.6ma in multiple BANs         doc.#15-24-0602-01-06ma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9. TG Motion to Recirculation                                                                                                   doc.#15-24-0zzz-00-06ma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10. Interference </a:t>
            </a:r>
            <a:r>
              <a:rPr lang="en-US" altLang="ja-JP" sz="1200" dirty="0" err="1">
                <a:solidFill>
                  <a:srgbClr val="000000"/>
                </a:solidFill>
                <a:latin typeface="Arial"/>
                <a:cs typeface="Times New Roman" pitchFamily="18" charset="0"/>
              </a:rPr>
              <a:t>Mittigation</a:t>
            </a:r>
            <a:r>
              <a:rPr lang="en-US" altLang="ja-JP" sz="1200" dirty="0">
                <a:solidFill>
                  <a:srgbClr val="000000"/>
                </a:solidFill>
                <a:latin typeface="Arial"/>
                <a:cs typeface="Times New Roman" pitchFamily="18" charset="0"/>
              </a:rPr>
              <a:t>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           doc.#15-24-0074-05-06ma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11. Coordinator-to-Coordinator(C2C) Ranging and Communication for Multiple BAN Coexistence</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15-24-0406-00-06ma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12. TG15.6ma Coexistence Assessment Document                                                                  doc.#15-24-0348-03-06ma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13  MAC services support for IEEE P802.1ACea                                                                       doc.#15-24-0594-00-6a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14..</a:t>
            </a:r>
            <a:r>
              <a:rPr lang="it-IT" altLang="ja-JP" sz="1200" dirty="0">
                <a:solidFill>
                  <a:srgbClr val="000000"/>
                </a:solidFill>
                <a:latin typeface="Arial"/>
                <a:cs typeface="Times New Roman" pitchFamily="18" charset="0"/>
              </a:rPr>
              <a:t>TG6ma Channel Model Document for Enhanced Dependability                                           doc.#15-22-0519-07-06ma</a:t>
            </a:r>
            <a:endParaRPr lang="en-US" altLang="ja-JP" sz="1200" dirty="0">
              <a:solidFill>
                <a:srgbClr val="000000"/>
              </a:solidFill>
              <a:latin typeface="Arial"/>
              <a:cs typeface="Times New Roman" pitchFamily="18" charset="0"/>
            </a:endParaRP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15. Comments to channel-model-document                                                                               doc.#15-24-0073-02-06ma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16. Progress Report of TG6ma                                                                                                  doc.#15-23-0056-07-06ma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17. Timeline of TG6ma                                                                                                               doc.#15.23-0056-08-06ma</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18. TG15.6ma Closing Report for November 2024                                                                   doc.#15-24-0563-00-06ma    </a:t>
            </a:r>
          </a:p>
          <a:p>
            <a:pPr marL="0" lvl="1" indent="0">
              <a:lnSpc>
                <a:spcPts val="1300"/>
              </a:lnSpc>
              <a:spcBef>
                <a:spcPts val="0"/>
              </a:spcBef>
              <a:spcAft>
                <a:spcPts val="0"/>
              </a:spcAft>
              <a:buNone/>
              <a:defRPr/>
            </a:pPr>
            <a:r>
              <a:rPr lang="en-US" altLang="ja-JP" sz="1200" dirty="0">
                <a:solidFill>
                  <a:srgbClr val="000000"/>
                </a:solidFill>
                <a:latin typeface="Arial"/>
                <a:cs typeface="Times New Roman" pitchFamily="18" charset="0"/>
              </a:rPr>
              <a:t>           19. TG15.6ma Meeting Minutes for September 2024                                                                 doc.#15-24-0565-00-06ma</a:t>
            </a:r>
          </a:p>
          <a:p>
            <a:pPr marL="514350" marR="0" lvl="1" indent="0" algn="l" defTabSz="914400" rtl="0" eaLnBrk="1" fontAlgn="base" latinLnBrk="0" hangingPunct="1">
              <a:lnSpc>
                <a:spcPts val="13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a:t>
            </a:r>
          </a:p>
          <a:p>
            <a:pPr marL="0" indent="0">
              <a:lnSpc>
                <a:spcPts val="1300"/>
              </a:lnSpc>
              <a:buNone/>
            </a:pPr>
            <a:endParaRPr lang="en-US" altLang="ja-JP" sz="1400" dirty="0"/>
          </a:p>
        </p:txBody>
      </p:sp>
      <p:sp>
        <p:nvSpPr>
          <p:cNvPr id="4098" name="Rectangle 2"/>
          <p:cNvSpPr>
            <a:spLocks noGrp="1" noChangeArrowheads="1"/>
          </p:cNvSpPr>
          <p:nvPr>
            <p:ph type="title"/>
          </p:nvPr>
        </p:nvSpPr>
        <p:spPr>
          <a:xfrm>
            <a:off x="684483" y="592351"/>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2024</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131A-BD81-1C3D-7DC2-826F7E827630}"/>
            </a:ext>
          </a:extLst>
        </p:cNvPr>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9534810A-B721-BB97-0CBD-82862C3C8DBE}"/>
              </a:ext>
            </a:extLst>
          </p:cNvPr>
          <p:cNvSpPr>
            <a:spLocks noGrp="1"/>
          </p:cNvSpPr>
          <p:nvPr>
            <p:ph idx="1"/>
          </p:nvPr>
        </p:nvSpPr>
        <p:spPr>
          <a:xfrm>
            <a:off x="282907" y="1698327"/>
            <a:ext cx="8714586" cy="3493605"/>
          </a:xfrm>
        </p:spPr>
        <p:txBody>
          <a:bodyPr/>
          <a:lstStyle/>
          <a:p>
            <a:pPr marL="0" indent="0" algn="just">
              <a:buNone/>
            </a:pPr>
            <a:r>
              <a:rPr kumimoji="1" lang="en-US" altLang="ja-JP" sz="2000" dirty="0"/>
              <a:t>Move that 802.15 WG approves the formation of a Comment Resolution Group (CRG) for the WG balloting of P802.15.6ma with the following membership: Ryuji Kohno (YNU/YRP-IAI), Marco Hernandez (CWC, U of Oulu), Takumi Kobayashi (</a:t>
            </a:r>
            <a:r>
              <a:rPr kumimoji="1" lang="en-US" altLang="ja-JP" sz="2000" dirty="0" err="1"/>
              <a:t>Nitech</a:t>
            </a:r>
            <a:r>
              <a:rPr kumimoji="1" lang="en-US" altLang="ja-JP" sz="2000" dirty="0"/>
              <a:t>), Seong-Soon Joo (KPST), Kento </a:t>
            </a:r>
            <a:r>
              <a:rPr kumimoji="1" lang="en-US" altLang="ja-JP" sz="2000" dirty="0" err="1"/>
              <a:t>Takabayashi</a:t>
            </a:r>
            <a:r>
              <a:rPr kumimoji="1" lang="en-US" altLang="ja-JP" sz="2000" dirty="0"/>
              <a:t> (Toyo U). The 802.15.6ma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0" indent="0" algn="just">
              <a:buNone/>
            </a:pPr>
            <a:endParaRPr kumimoji="1" lang="en-US" altLang="ja-JP" sz="2000" dirty="0"/>
          </a:p>
          <a:p>
            <a:pPr marL="0" indent="0">
              <a:buNone/>
            </a:pPr>
            <a:r>
              <a:rPr kumimoji="1" lang="en-US" altLang="ja-JP" sz="2000" dirty="0"/>
              <a:t>Moved By: Ryuji Kohno</a:t>
            </a:r>
          </a:p>
          <a:p>
            <a:pPr marL="0" indent="0">
              <a:buNone/>
            </a:pPr>
            <a:r>
              <a:rPr kumimoji="1" lang="en-US" altLang="ja-JP" sz="2000" dirty="0"/>
              <a:t>Seconded By: Phil Beecher</a:t>
            </a:r>
            <a:endParaRPr lang="en-US" altLang="ja-JP" sz="2000" dirty="0"/>
          </a:p>
          <a:p>
            <a:pPr marL="0" indent="0">
              <a:buNone/>
            </a:pPr>
            <a:endParaRPr kumimoji="1" lang="en-US" altLang="ja-JP" sz="2000" dirty="0"/>
          </a:p>
        </p:txBody>
      </p:sp>
      <p:sp>
        <p:nvSpPr>
          <p:cNvPr id="3" name="タイトル 2">
            <a:extLst>
              <a:ext uri="{FF2B5EF4-FFF2-40B4-BE49-F238E27FC236}">
                <a16:creationId xmlns:a16="http://schemas.microsoft.com/office/drawing/2014/main" id="{02FB927B-EF61-9C68-D640-6108061782D3}"/>
              </a:ext>
            </a:extLst>
          </p:cNvPr>
          <p:cNvSpPr>
            <a:spLocks noGrp="1"/>
          </p:cNvSpPr>
          <p:nvPr>
            <p:ph type="title"/>
          </p:nvPr>
        </p:nvSpPr>
        <p:spPr>
          <a:xfrm>
            <a:off x="584762" y="722428"/>
            <a:ext cx="7772400" cy="895498"/>
          </a:xfrm>
        </p:spPr>
        <p:txBody>
          <a:bodyPr/>
          <a:lstStyle/>
          <a:p>
            <a:br>
              <a:rPr lang="en-US" altLang="ja-JP" dirty="0">
                <a:latin typeface="+mn-lt"/>
              </a:rPr>
            </a:br>
            <a:r>
              <a:rPr lang="en-US" altLang="ja-JP" dirty="0">
                <a:latin typeface="+mn-lt"/>
              </a:rPr>
              <a:t>TG6ma: Motion to approve the formation of CRG</a:t>
            </a:r>
            <a:br>
              <a:rPr lang="en-US" altLang="ja-JP" dirty="0">
                <a:latin typeface="+mn-lt"/>
              </a:rPr>
            </a:br>
            <a:endParaRPr kumimoji="1" lang="ja-JP" altLang="en-US" dirty="0">
              <a:latin typeface="+mn-lt"/>
            </a:endParaRPr>
          </a:p>
        </p:txBody>
      </p:sp>
      <p:sp>
        <p:nvSpPr>
          <p:cNvPr id="4" name="スライド番号プレースホルダー 3">
            <a:extLst>
              <a:ext uri="{FF2B5EF4-FFF2-40B4-BE49-F238E27FC236}">
                <a16:creationId xmlns:a16="http://schemas.microsoft.com/office/drawing/2014/main" id="{FFC78CF7-643E-A5DD-B522-4DCCA17780B7}"/>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5" name="日付プレースホルダー 4">
            <a:extLst>
              <a:ext uri="{FF2B5EF4-FFF2-40B4-BE49-F238E27FC236}">
                <a16:creationId xmlns:a16="http://schemas.microsoft.com/office/drawing/2014/main" id="{73C96724-F60E-0076-92AA-258EC6E33BAF}"/>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806576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November 2024</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7</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2324631" y="816130"/>
            <a:ext cx="4180183" cy="461665"/>
          </a:xfrm>
          <a:prstGeom prst="rect">
            <a:avLst/>
          </a:prstGeom>
          <a:noFill/>
        </p:spPr>
        <p:txBody>
          <a:bodyPr wrap="none" rtlCol="0">
            <a:spAutoFit/>
          </a:bodyPr>
          <a:lstStyle/>
          <a:p>
            <a:r>
              <a:rPr lang="en-US" sz="2400"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4670324" y="5854490"/>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06093" y="2717593"/>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8030400" y="1601218"/>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7740934" y="3530196"/>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7230229"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6737894" y="1669193"/>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6002870" y="1609548"/>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5323631" y="3799878"/>
            <a:ext cx="1339992" cy="1658699"/>
            <a:chOff x="4758751" y="2157579"/>
            <a:chExt cx="1122696" cy="1658699"/>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174569" y="1535999"/>
            <a:ext cx="997151" cy="1626596"/>
            <a:chOff x="4298861" y="71418"/>
            <a:chExt cx="822635"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3709366" y="3692595"/>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158556" y="1800002"/>
            <a:ext cx="963174" cy="1355521"/>
            <a:chOff x="2222243" y="89518"/>
            <a:chExt cx="96317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2542479" y="3797431"/>
            <a:ext cx="1044057" cy="1526511"/>
            <a:chOff x="2784222" y="2239438"/>
            <a:chExt cx="783039"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1801311" y="2129346"/>
            <a:ext cx="3123730" cy="2039217"/>
            <a:chOff x="1205811" y="-1400625"/>
            <a:chExt cx="1846233"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1555764" y="3855627"/>
            <a:ext cx="790239" cy="1510147"/>
            <a:chOff x="2022891" y="2274853"/>
            <a:chExt cx="491092"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1119939" y="1577238"/>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723075" y="2665744"/>
            <a:ext cx="4079200" cy="2726740"/>
            <a:chOff x="-2309449" y="2289767"/>
            <a:chExt cx="4079200"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3688" y="1615876"/>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8513336" y="326029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7972501" y="3260290"/>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7442817" y="3265875"/>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6901981" y="327144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6393900" y="3271438"/>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5465650"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4514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4015635" y="32826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348466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2893653"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2297069" y="326772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1794120"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1320899"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852987"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284279" y="325100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4979636"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4687382" y="3526719"/>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079713" y="1546943"/>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9" name="楕円 8">
            <a:extLst>
              <a:ext uri="{FF2B5EF4-FFF2-40B4-BE49-F238E27FC236}">
                <a16:creationId xmlns:a16="http://schemas.microsoft.com/office/drawing/2014/main" id="{135793AD-CF30-28A8-F1CE-CA4B55ADCA8B}"/>
              </a:ext>
            </a:extLst>
          </p:cNvPr>
          <p:cNvSpPr/>
          <p:nvPr/>
        </p:nvSpPr>
        <p:spPr>
          <a:xfrm>
            <a:off x="5921170"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F521436-9E69-889E-4F75-A740886D1DEF}"/>
              </a:ext>
            </a:extLst>
          </p:cNvPr>
          <p:cNvSpPr>
            <a:spLocks noGrp="1"/>
          </p:cNvSpPr>
          <p:nvPr>
            <p:ph type="dt" idx="10"/>
          </p:nvPr>
        </p:nvSpPr>
        <p:spPr bwMode="auto">
          <a:xfrm>
            <a:off x="788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November 2024</a:t>
            </a:r>
            <a:endParaRPr lang="en-US" sz="1400" dirty="0"/>
          </a:p>
        </p:txBody>
      </p:sp>
      <p:sp>
        <p:nvSpPr>
          <p:cNvPr id="6" name="Slide Number Placeholder 5">
            <a:extLst>
              <a:ext uri="{FF2B5EF4-FFF2-40B4-BE49-F238E27FC236}">
                <a16:creationId xmlns:a16="http://schemas.microsoft.com/office/drawing/2014/main" id="{59B0BE59-3329-155B-EA4D-ED6917043A9A}"/>
              </a:ext>
            </a:extLst>
          </p:cNvPr>
          <p:cNvSpPr>
            <a:spLocks noGrp="1"/>
          </p:cNvSpPr>
          <p:nvPr>
            <p:ph type="sldNum" idx="12"/>
          </p:nvPr>
        </p:nvSpPr>
        <p:spPr bwMode="auto">
          <a:xfrm>
            <a:off x="4341814"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8</a:t>
            </a:fld>
            <a:endParaRPr sz="1100" dirty="0"/>
          </a:p>
        </p:txBody>
      </p:sp>
      <p:sp>
        <p:nvSpPr>
          <p:cNvPr id="9" name="TextBox 8">
            <a:extLst>
              <a:ext uri="{FF2B5EF4-FFF2-40B4-BE49-F238E27FC236}">
                <a16:creationId xmlns:a16="http://schemas.microsoft.com/office/drawing/2014/main" id="{C92F2013-0BE3-2D37-2527-5FF42FCE904D}"/>
              </a:ext>
            </a:extLst>
          </p:cNvPr>
          <p:cNvSpPr txBox="1"/>
          <p:nvPr/>
        </p:nvSpPr>
        <p:spPr>
          <a:xfrm>
            <a:off x="915876" y="6185965"/>
            <a:ext cx="3425938" cy="300082"/>
          </a:xfrm>
          <a:prstGeom prst="rect">
            <a:avLst/>
          </a:prstGeom>
          <a:noFill/>
        </p:spPr>
        <p:txBody>
          <a:bodyPr wrap="none" rtlCol="0">
            <a:spAutoFit/>
          </a:bodyPr>
          <a:lstStyle/>
          <a:p>
            <a:r>
              <a:rPr lang="en-US" sz="1350" dirty="0"/>
              <a:t>Note: the deadlines are subject to change.</a:t>
            </a:r>
          </a:p>
        </p:txBody>
      </p:sp>
      <p:sp>
        <p:nvSpPr>
          <p:cNvPr id="3" name="TextBox 7">
            <a:extLst>
              <a:ext uri="{FF2B5EF4-FFF2-40B4-BE49-F238E27FC236}">
                <a16:creationId xmlns:a16="http://schemas.microsoft.com/office/drawing/2014/main" id="{0E687580-B60A-2870-4F13-80A6690CFE4D}"/>
              </a:ext>
            </a:extLst>
          </p:cNvPr>
          <p:cNvSpPr txBox="1"/>
          <p:nvPr/>
        </p:nvSpPr>
        <p:spPr>
          <a:xfrm>
            <a:off x="2455399" y="541509"/>
            <a:ext cx="3954159" cy="461665"/>
          </a:xfrm>
          <a:prstGeom prst="rect">
            <a:avLst/>
          </a:prstGeom>
          <a:noFill/>
        </p:spPr>
        <p:txBody>
          <a:bodyPr wrap="none" rtlCol="0">
            <a:spAutoFit/>
          </a:bodyPr>
          <a:lstStyle/>
          <a:p>
            <a:r>
              <a:rPr lang="en-US" sz="2400" b="1" dirty="0"/>
              <a:t> Expecting Timeline detail</a:t>
            </a:r>
          </a:p>
        </p:txBody>
      </p:sp>
      <p:sp>
        <p:nvSpPr>
          <p:cNvPr id="8" name="TextBox 15">
            <a:extLst>
              <a:ext uri="{FF2B5EF4-FFF2-40B4-BE49-F238E27FC236}">
                <a16:creationId xmlns:a16="http://schemas.microsoft.com/office/drawing/2014/main" id="{19CB4F6E-861E-62C4-C702-51704F5C2FC1}"/>
              </a:ext>
            </a:extLst>
          </p:cNvPr>
          <p:cNvSpPr txBox="1"/>
          <p:nvPr/>
        </p:nvSpPr>
        <p:spPr>
          <a:xfrm>
            <a:off x="4944094" y="6199605"/>
            <a:ext cx="4111741" cy="307777"/>
          </a:xfrm>
          <a:prstGeom prst="rect">
            <a:avLst/>
          </a:prstGeom>
          <a:noFill/>
        </p:spPr>
        <p:txBody>
          <a:bodyPr wrap="square">
            <a:spAutoFit/>
          </a:bodyPr>
          <a:lstStyle/>
          <a:p>
            <a:r>
              <a:rPr lang="en-US" sz="1400" dirty="0">
                <a:highlight>
                  <a:srgbClr val="FFFF00"/>
                </a:highlight>
              </a:rPr>
              <a:t>Reference: doc.#15-23-0369-09-06ma</a:t>
            </a:r>
          </a:p>
        </p:txBody>
      </p:sp>
      <p:graphicFrame>
        <p:nvGraphicFramePr>
          <p:cNvPr id="7" name="表 6">
            <a:extLst>
              <a:ext uri="{FF2B5EF4-FFF2-40B4-BE49-F238E27FC236}">
                <a16:creationId xmlns:a16="http://schemas.microsoft.com/office/drawing/2014/main" id="{84EB501E-8A8C-6E0A-9449-0F4ACDAAEF60}"/>
              </a:ext>
            </a:extLst>
          </p:cNvPr>
          <p:cNvGraphicFramePr>
            <a:graphicFrameLocks noGrp="1"/>
          </p:cNvGraphicFramePr>
          <p:nvPr>
            <p:extLst>
              <p:ext uri="{D42A27DB-BD31-4B8C-83A1-F6EECF244321}">
                <p14:modId xmlns:p14="http://schemas.microsoft.com/office/powerpoint/2010/main" val="3025018699"/>
              </p:ext>
            </p:extLst>
          </p:nvPr>
        </p:nvGraphicFramePr>
        <p:xfrm>
          <a:off x="88164" y="986445"/>
          <a:ext cx="9055836" cy="5111049"/>
        </p:xfrm>
        <a:graphic>
          <a:graphicData uri="http://schemas.openxmlformats.org/drawingml/2006/table">
            <a:tbl>
              <a:tblPr/>
              <a:tblGrid>
                <a:gridCol w="2646343">
                  <a:extLst>
                    <a:ext uri="{9D8B030D-6E8A-4147-A177-3AD203B41FA5}">
                      <a16:colId xmlns:a16="http://schemas.microsoft.com/office/drawing/2014/main" val="2843118563"/>
                    </a:ext>
                  </a:extLst>
                </a:gridCol>
                <a:gridCol w="695981">
                  <a:extLst>
                    <a:ext uri="{9D8B030D-6E8A-4147-A177-3AD203B41FA5}">
                      <a16:colId xmlns:a16="http://schemas.microsoft.com/office/drawing/2014/main" val="1009682093"/>
                    </a:ext>
                  </a:extLst>
                </a:gridCol>
                <a:gridCol w="2658078">
                  <a:extLst>
                    <a:ext uri="{9D8B030D-6E8A-4147-A177-3AD203B41FA5}">
                      <a16:colId xmlns:a16="http://schemas.microsoft.com/office/drawing/2014/main" val="3527062817"/>
                    </a:ext>
                  </a:extLst>
                </a:gridCol>
                <a:gridCol w="3055434">
                  <a:extLst>
                    <a:ext uri="{9D8B030D-6E8A-4147-A177-3AD203B41FA5}">
                      <a16:colId xmlns:a16="http://schemas.microsoft.com/office/drawing/2014/main" val="279579154"/>
                    </a:ext>
                  </a:extLst>
                </a:gridCol>
              </a:tblGrid>
              <a:tr h="336505">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Topic item</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a:solidFill>
                            <a:srgbClr val="FFFFFF"/>
                          </a:solidFill>
                          <a:effectLst/>
                          <a:latin typeface="Work Sans" pitchFamily="2" charset="0"/>
                          <a:ea typeface="ＭＳ Ｐゴシック" panose="020B0600070205080204" pitchFamily="50" charset="-128"/>
                        </a:rPr>
                        <a:t>Deadline</a:t>
                      </a: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Action </a:t>
                      </a:r>
                      <a:r>
                        <a:rPr lang="fi-FI" sz="1100" b="1" i="0" u="none" strike="noStrike" dirty="0" err="1">
                          <a:solidFill>
                            <a:srgbClr val="FFFFFF"/>
                          </a:solidFill>
                          <a:effectLst/>
                          <a:latin typeface="Work Sans" pitchFamily="2" charset="0"/>
                          <a:ea typeface="ＭＳ Ｐゴシック" panose="020B0600070205080204" pitchFamily="50" charset="-128"/>
                        </a:rPr>
                        <a:t>items</a:t>
                      </a:r>
                      <a:endParaRPr lang="fi-FI" sz="1100" b="1" i="0" u="none" strike="noStrike" dirty="0">
                        <a:solidFill>
                          <a:srgbClr val="FFFFFF"/>
                        </a:solidFill>
                        <a:effectLst/>
                        <a:latin typeface="Work Sans" pitchFamily="2" charset="0"/>
                        <a:ea typeface="ＭＳ Ｐゴシック" panose="020B0600070205080204" pitchFamily="50" charset="-128"/>
                      </a:endParaRPr>
                    </a:p>
                  </a:txBody>
                  <a:tcPr marL="1736" marR="1736" marT="1736" marB="0" anchor="ctr">
                    <a:lnL>
                      <a:noFill/>
                    </a:lnL>
                    <a:lnR>
                      <a:noFill/>
                    </a:lnR>
                    <a:lnT>
                      <a:noFill/>
                    </a:lnT>
                    <a:lnB>
                      <a:noFill/>
                    </a:lnB>
                    <a:solidFill>
                      <a:srgbClr val="00B050"/>
                    </a:solidFill>
                  </a:tcPr>
                </a:tc>
                <a:tc>
                  <a:txBody>
                    <a:bodyPr/>
                    <a:lstStyle/>
                    <a:p>
                      <a:pPr algn="ctr" fontAlgn="ctr"/>
                      <a:r>
                        <a:rPr lang="fi-FI" sz="1100" b="1" i="0" u="none" strike="noStrike" dirty="0">
                          <a:solidFill>
                            <a:srgbClr val="FFFFFF"/>
                          </a:solidFill>
                          <a:effectLst/>
                          <a:latin typeface="Work Sans" pitchFamily="2" charset="0"/>
                          <a:ea typeface="ＭＳ Ｐゴシック" panose="020B0600070205080204" pitchFamily="50" charset="-128"/>
                        </a:rPr>
                        <a:t>Notes</a:t>
                      </a:r>
                    </a:p>
                  </a:txBody>
                  <a:tcPr marL="1736" marR="1736" marT="1736" marB="0" anchor="ctr">
                    <a:lnL>
                      <a:noFill/>
                    </a:lnL>
                    <a:lnR>
                      <a:noFill/>
                    </a:lnR>
                    <a:lnT>
                      <a:noFill/>
                    </a:lnT>
                    <a:lnB>
                      <a:noFill/>
                    </a:lnB>
                    <a:solidFill>
                      <a:srgbClr val="00B050"/>
                    </a:solidFill>
                  </a:tcPr>
                </a:tc>
                <a:extLst>
                  <a:ext uri="{0D108BD9-81ED-4DB2-BD59-A6C34878D82A}">
                    <a16:rowId xmlns:a16="http://schemas.microsoft.com/office/drawing/2014/main" val="2977210075"/>
                  </a:ext>
                </a:extLst>
              </a:tr>
              <a:tr h="0">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Std Draft D2_3 WG pre-ballot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comments from 802.15 technical editor were addressed. Still missing cross-references.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397500253"/>
                  </a:ext>
                </a:extLst>
              </a:tr>
              <a:tr h="310372">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Towards the July 2024 meeting</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Adding MAC text. Revise PHY text.</a:t>
                      </a:r>
                      <a:b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b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Editorial revisions.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5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03815893"/>
                  </a:ext>
                </a:extLst>
              </a:tr>
              <a:tr h="342441">
                <a:tc>
                  <a:txBody>
                    <a:bodyPr/>
                    <a:lstStyle/>
                    <a:p>
                      <a:pPr algn="l" fontAlgn="ctr"/>
                      <a:r>
                        <a:rPr lang="en-US" sz="1050" b="0" i="0" u="none" strike="noStrike" dirty="0">
                          <a:solidFill>
                            <a:srgbClr val="000000"/>
                          </a:solidFill>
                          <a:effectLst/>
                          <a:latin typeface="Times New Roman" panose="02020603050405020304" pitchFamily="18" charset="0"/>
                          <a:ea typeface="ＭＳ Ｐゴシック" panose="020B0600070205080204" pitchFamily="50" charset="-128"/>
                        </a:rPr>
                        <a:t>Target WG letter ballot (LB) submission: </a:t>
                      </a:r>
                      <a:r>
                        <a:rPr lang="en-US" sz="1050" b="1" i="0" u="none" strike="noStrike" dirty="0">
                          <a:solidFill>
                            <a:srgbClr val="000000"/>
                          </a:solidFill>
                          <a:effectLst/>
                          <a:latin typeface="Times New Roman" panose="02020603050405020304" pitchFamily="18" charset="0"/>
                          <a:ea typeface="ＭＳ Ｐゴシック" panose="020B0600070205080204" pitchFamily="50" charset="-128"/>
                        </a:rPr>
                        <a:t>submit draft to TEG</a:t>
                      </a:r>
                      <a:endParaRPr lang="en-US"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August/2024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Disposition of comments.</a:t>
                      </a:r>
                      <a:br>
                        <a:rPr lang="fi-FI" sz="1050" b="0" i="0" u="none" strike="noStrike">
                          <a:solidFill>
                            <a:srgbClr val="000000"/>
                          </a:solidFill>
                          <a:effectLst/>
                          <a:latin typeface="Times New Roman" panose="02020603050405020304" pitchFamily="18" charset="0"/>
                          <a:ea typeface="ＭＳ Ｐゴシック" panose="020B0600070205080204" pitchFamily="50" charset="-128"/>
                        </a:rPr>
                      </a:br>
                      <a:endParaRPr lang="fi-FI" sz="1050" b="0" i="0" u="none" strike="noStrike">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1.</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Based on pre-ballot resolutions, prepare Draft D2_4</a:t>
                      </a:r>
                      <a:br>
                        <a:rPr lang="en-US" sz="1050" b="0" i="0" u="none" strike="noStrike">
                          <a:solidFill>
                            <a:srgbClr val="000000"/>
                          </a:solidFill>
                          <a:effectLst/>
                          <a:latin typeface="Times New Roman" panose="02020603050405020304" pitchFamily="18" charset="0"/>
                          <a:ea typeface="ＭＳ Ｐゴシック" panose="020B0600070205080204" pitchFamily="50" charset="-128"/>
                        </a:rPr>
                      </a:br>
                      <a:r>
                        <a:rPr lang="en-US" sz="1050" b="1" i="0" u="none" strike="noStrike">
                          <a:solidFill>
                            <a:srgbClr val="000000"/>
                          </a:solidFill>
                          <a:effectLst/>
                          <a:latin typeface="Times New Roman" panose="02020603050405020304" pitchFamily="18" charset="0"/>
                          <a:ea typeface="ＭＳ Ｐゴシック" panose="020B0600070205080204" pitchFamily="50" charset="-128"/>
                        </a:rPr>
                        <a:t>2.</a:t>
                      </a: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 Request LB submission before the September meeting. Consequently, the July meeting is used to resolve comments.</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63129579"/>
                  </a:ext>
                </a:extLst>
              </a:tr>
              <a:tr h="398607">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letter ballot (LB) submission: submit draft to EC</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699"/>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TG and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Prepare all necessary documents: Project Task List, Progress Repor, Coexistence Assurance(CA) document, TG Motion to LB, WG Motion to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468060256"/>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LB 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Sep/2024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0050979"/>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 Resolution for LB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93766934"/>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LB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078576"/>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Conditional approval for Sponsor Ballot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Nov/2024</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Seek conditional approval for SB by the Executive Committee.</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373768"/>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Final LB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WG approval to request SB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9259402"/>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EC approval for 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Jan/2025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SB approval by the EC (conditional or not)</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1567322"/>
                  </a:ext>
                </a:extLst>
              </a:tr>
              <a:tr h="212721">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IEEE SA Sponsor Ballot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March/2025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One month for IEEE SA editorial review.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6291027"/>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1st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May/2025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366230"/>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2nd SB recirculation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Comment-resolutions to SB and recirculation.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6664465"/>
                  </a:ext>
                </a:extLst>
              </a:tr>
              <a:tr h="321776">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Request conditional/unconditional approval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Jun/2025</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 agenda</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41726"/>
                  </a:ext>
                </a:extLst>
              </a:tr>
              <a:tr h="245528">
                <a:tc>
                  <a:txBody>
                    <a:bodyPr/>
                    <a:lstStyle/>
                    <a:p>
                      <a:pPr algn="l" fontAlgn="ctr"/>
                      <a:r>
                        <a:rPr lang="en-US" sz="1050" b="0" i="0" u="none" strike="noStrike">
                          <a:solidFill>
                            <a:srgbClr val="000000"/>
                          </a:solidFill>
                          <a:effectLst/>
                          <a:latin typeface="Times New Roman" panose="02020603050405020304" pitchFamily="18" charset="0"/>
                          <a:ea typeface="ＭＳ Ｐゴシック" panose="020B0600070205080204" pitchFamily="50" charset="-128"/>
                        </a:rPr>
                        <a:t>Final SB recirculation, if required. Submission to RevCom</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Submission to SASB</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8899603"/>
                  </a:ext>
                </a:extLst>
              </a:tr>
              <a:tr h="215365">
                <a:tc>
                  <a:txBody>
                    <a:bodyPr/>
                    <a:lstStyle/>
                    <a:p>
                      <a:pPr algn="l"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RevCom submission</a:t>
                      </a: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ctr"/>
                      <a:r>
                        <a:rPr lang="fi-FI" sz="1050" b="0" i="0" u="none" strike="noStrike">
                          <a:solidFill>
                            <a:srgbClr val="000000"/>
                          </a:solidFill>
                          <a:effectLst/>
                          <a:latin typeface="Times New Roman" panose="02020603050405020304" pitchFamily="18" charset="0"/>
                          <a:ea typeface="ＭＳ Ｐゴシック" panose="020B0600070205080204" pitchFamily="50" charset="-128"/>
                        </a:rPr>
                        <a:t>July/2025</a:t>
                      </a:r>
                    </a:p>
                  </a:txBody>
                  <a:tcPr marL="1736" marR="1736" marT="1736"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ja-JP" altLang="en-US" sz="1000" b="0" i="0" u="none" strike="noStrike" dirty="0">
                          <a:solidFill>
                            <a:srgbClr val="000000"/>
                          </a:solidFill>
                          <a:effectLst/>
                          <a:latin typeface="Times New Roman" panose="02020603050405020304" pitchFamily="18" charset="0"/>
                          <a:ea typeface="ＭＳ Ｐゴシック" panose="020B0600070205080204" pitchFamily="50" charset="-128"/>
                        </a:rPr>
                        <a:t>　</a:t>
                      </a:r>
                    </a:p>
                  </a:txBody>
                  <a:tcPr marL="1736" marR="1736" marT="173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ct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RevCom</a:t>
                      </a:r>
                      <a:r>
                        <a:rPr lang="fi-FI" sz="1050" b="0" i="0" u="none" strike="noStrike" dirty="0">
                          <a:solidFill>
                            <a:srgbClr val="000000"/>
                          </a:solidFill>
                          <a:effectLst/>
                          <a:latin typeface="Times New Roman" panose="02020603050405020304" pitchFamily="18" charset="0"/>
                          <a:ea typeface="ＭＳ Ｐゴシック" panose="020B0600070205080204" pitchFamily="50" charset="-128"/>
                        </a:rPr>
                        <a:t> </a:t>
                      </a:r>
                      <a:r>
                        <a:rPr lang="fi-FI" sz="1050" b="0" i="0" u="none" strike="noStrike" dirty="0" err="1">
                          <a:solidFill>
                            <a:srgbClr val="000000"/>
                          </a:solidFill>
                          <a:effectLst/>
                          <a:latin typeface="Times New Roman" panose="02020603050405020304" pitchFamily="18" charset="0"/>
                          <a:ea typeface="ＭＳ Ｐゴシック" panose="020B0600070205080204" pitchFamily="50" charset="-128"/>
                        </a:rPr>
                        <a:t>approval</a:t>
                      </a:r>
                      <a:endParaRPr lang="fi-FI" sz="1050" b="0" i="0" u="none" strike="noStrike" dirty="0">
                        <a:solidFill>
                          <a:srgbClr val="000000"/>
                        </a:solidFill>
                        <a:effectLst/>
                        <a:latin typeface="Times New Roman" panose="02020603050405020304" pitchFamily="18" charset="0"/>
                        <a:ea typeface="ＭＳ Ｐゴシック" panose="020B0600070205080204" pitchFamily="50" charset="-128"/>
                      </a:endParaRPr>
                    </a:p>
                  </a:txBody>
                  <a:tcPr marL="1736" marR="1736" marT="173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9296439"/>
                  </a:ext>
                </a:extLst>
              </a:tr>
            </a:tbl>
          </a:graphicData>
        </a:graphic>
      </p:graphicFrame>
    </p:spTree>
    <p:extLst>
      <p:ext uri="{BB962C8B-B14F-4D97-AF65-F5344CB8AC3E}">
        <p14:creationId xmlns:p14="http://schemas.microsoft.com/office/powerpoint/2010/main" val="30837739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74171" y="1134778"/>
            <a:ext cx="8969829" cy="5462774"/>
          </a:xfrm>
        </p:spPr>
        <p:txBody>
          <a:bodyPr/>
          <a:lstStyle/>
          <a:p>
            <a:pPr marL="0" indent="0">
              <a:lnSpc>
                <a:spcPts val="1100"/>
              </a:lnSpc>
              <a:buNone/>
            </a:pPr>
            <a:r>
              <a:rPr lang="ja-JP" altLang="en-US" sz="1400" dirty="0"/>
              <a:t>・</a:t>
            </a:r>
            <a:r>
              <a:rPr lang="is-IS" altLang="ja-JP" sz="1400" dirty="0"/>
              <a:t>TG15.6ma opening report for November 2024 meeting                                               15-24-0566-01-06ma</a:t>
            </a:r>
          </a:p>
          <a:p>
            <a:pPr marL="0" indent="0">
              <a:lnSpc>
                <a:spcPts val="1100"/>
              </a:lnSpc>
              <a:buNone/>
            </a:pPr>
            <a:r>
              <a:rPr lang="ja-JP" altLang="en-US" sz="1400" dirty="0"/>
              <a:t>・</a:t>
            </a:r>
            <a:r>
              <a:rPr lang="is-IS" altLang="ja-JP" sz="1400" dirty="0"/>
              <a:t>TG15.6ma Agenda of  September Meeting in 2024                                                     15-24-0565-10-06ma</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Progress report of 802.15.6ma                                                                                     15-23-0056-08-06ma</a:t>
            </a:r>
          </a:p>
          <a:p>
            <a:pPr marL="0" indent="0">
              <a:lnSpc>
                <a:spcPts val="1100"/>
              </a:lnSpc>
              <a:buNone/>
            </a:pPr>
            <a:r>
              <a:rPr lang="ja-JP" altLang="en-US" sz="1400" dirty="0">
                <a:solidFill>
                  <a:srgbClr val="000000"/>
                </a:solidFill>
                <a:latin typeface="Arial"/>
                <a:cs typeface="Times New Roman" pitchFamily="18" charset="0"/>
              </a:rPr>
              <a:t>・</a:t>
            </a:r>
            <a:r>
              <a:rPr lang="it-IT" altLang="ja-JP" sz="1400" dirty="0">
                <a:solidFill>
                  <a:srgbClr val="000000"/>
                </a:solidFill>
                <a:latin typeface="Arial"/>
                <a:cs typeface="Times New Roman" pitchFamily="18" charset="0"/>
              </a:rPr>
              <a:t>TG6ma Necessary Documents for Letter Ballot(LB)                                                 </a:t>
            </a:r>
            <a:r>
              <a:rPr lang="ja-JP" altLang="en-US" sz="1400" dirty="0">
                <a:solidFill>
                  <a:srgbClr val="000000"/>
                </a:solidFill>
                <a:latin typeface="Arial"/>
                <a:cs typeface="Times New Roman" pitchFamily="18" charset="0"/>
              </a:rPr>
              <a:t>　</a:t>
            </a:r>
            <a:r>
              <a:rPr lang="it-IT" altLang="ja-JP" sz="1400" dirty="0">
                <a:solidFill>
                  <a:srgbClr val="000000"/>
                </a:solidFill>
                <a:latin typeface="Arial"/>
                <a:cs typeface="Times New Roman" pitchFamily="18" charset="0"/>
              </a:rPr>
              <a:t>15-24-0489-01-06ma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Rescheduling Timeline                                                                                                  15-23-0361-07-06ma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IG-DEP, SG6a, TG6a </a:t>
            </a: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TG15.6ma BAN  with Enhanced Dependability15-23-0455-05-06ma</a:t>
            </a:r>
            <a:r>
              <a:rPr lang="ja-JP" altLang="en-US"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Basic Consensus in MAC and PHY of Revision of IEEE802.15.6-2012                       15-23-0557-05-06ma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Review of Letter Ballot(LB)210 for draft D03                                                                 15-24-0xxx-00-06ma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Consolidated comments &amp; resolutions LB210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15-24-0575-03-06ma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Propagation Channel Parameters of UWB  for Human BAN (HBAN) Use Cases        15-24-0145-03-06ma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Performance Evaluation of Multiple BAN Coexistence Under TG6ma Channel Model</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24-246-03</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Performance Evaluation of Channel Coding with </a:t>
            </a:r>
            <a:r>
              <a:rPr lang="en-US" altLang="ja-JP" sz="1400" dirty="0" err="1">
                <a:solidFill>
                  <a:srgbClr val="000000"/>
                </a:solidFill>
                <a:latin typeface="Arial"/>
                <a:cs typeface="Times New Roman" pitchFamily="18" charset="0"/>
              </a:rPr>
              <a:t>Interleaver</a:t>
            </a:r>
            <a:r>
              <a:rPr lang="en-US" altLang="ja-JP" sz="1400" dirty="0">
                <a:solidFill>
                  <a:srgbClr val="000000"/>
                </a:solidFill>
                <a:latin typeface="Arial"/>
                <a:cs typeface="Times New Roman" pitchFamily="18" charset="0"/>
              </a:rPr>
              <a:t> for Some Classes of Coexistence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24-247-02</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Ranging Accuracy Evaluation under TG6ma Communication </a:t>
            </a:r>
            <a:r>
              <a:rPr lang="en-US" altLang="ja-JP" sz="1400" dirty="0" err="1">
                <a:solidFill>
                  <a:srgbClr val="000000"/>
                </a:solidFill>
                <a:latin typeface="Arial"/>
                <a:cs typeface="Times New Roman" pitchFamily="18" charset="0"/>
              </a:rPr>
              <a:t>Senarios</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15-24-0248-02-06ma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Hybrid ARQ Scheme for High QoS Packets in High Class of Coexistence of IEEE 802.15.6ma 23-0576-05</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Evaluation of IEEE 802.15.6 UWB PHY Utilizing Super Orthogonal Convolutional Code</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15-22-0562-10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MAC </a:t>
            </a:r>
            <a:r>
              <a:rPr lang="fi-FI" altLang="ja-JP" sz="1400" dirty="0" err="1">
                <a:solidFill>
                  <a:srgbClr val="000000"/>
                </a:solidFill>
                <a:latin typeface="Arial"/>
                <a:cs typeface="Times New Roman" pitchFamily="18" charset="0"/>
              </a:rPr>
              <a:t>superframe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structure</a:t>
            </a:r>
            <a:r>
              <a:rPr lang="fi-FI" altLang="ja-JP" sz="1400" dirty="0">
                <a:solidFill>
                  <a:srgbClr val="000000"/>
                </a:solidFill>
                <a:latin typeface="Arial"/>
                <a:cs typeface="Times New Roman" pitchFamily="18" charset="0"/>
              </a:rPr>
              <a:t> and </a:t>
            </a:r>
            <a:r>
              <a:rPr lang="fi-FI" altLang="ja-JP" sz="1400" dirty="0" err="1">
                <a:solidFill>
                  <a:srgbClr val="000000"/>
                </a:solidFill>
                <a:latin typeface="Arial"/>
                <a:cs typeface="Times New Roman" pitchFamily="18" charset="0"/>
              </a:rPr>
              <a:t>frames</a:t>
            </a:r>
            <a:r>
              <a:rPr lang="fi-FI" altLang="ja-JP" sz="1400" dirty="0">
                <a:solidFill>
                  <a:srgbClr val="000000"/>
                </a:solidFill>
                <a:latin typeface="Arial"/>
                <a:cs typeface="Times New Roman" pitchFamily="18" charset="0"/>
              </a:rPr>
              <a:t>                                                                          15-24-0573-00-06ma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Update of simulation results of MAC of UWB-BAN IEEE802.15.6ma in multiple BANs 15-24-0602-01-06ma</a:t>
            </a:r>
            <a:endParaRPr lang="fi-FI"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 Coordinator-to-Coordinator(C2C) Ranging and Communication for Multiple BAN Coexistence24-0406-00</a:t>
            </a: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 </a:t>
            </a:r>
            <a:endParaRPr lang="en-US" altLang="ja-JP" sz="1400" dirty="0">
              <a:solidFill>
                <a:srgbClr val="000000"/>
              </a:solidFill>
              <a:latin typeface="Arial"/>
              <a:cs typeface="Times New Roman" pitchFamily="18" charset="0"/>
            </a:endParaRP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Proposed</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text</a:t>
            </a:r>
            <a:r>
              <a:rPr lang="fi-FI" altLang="ja-JP" sz="1400" dirty="0">
                <a:solidFill>
                  <a:srgbClr val="000000"/>
                </a:solidFill>
                <a:latin typeface="Arial"/>
                <a:cs typeface="Times New Roman" pitchFamily="18" charset="0"/>
              </a:rPr>
              <a:t> for 6ma - MAC Service </a:t>
            </a:r>
            <a:r>
              <a:rPr lang="fi-FI" altLang="ja-JP" sz="1400" dirty="0" err="1">
                <a:solidFill>
                  <a:srgbClr val="000000"/>
                </a:solidFill>
                <a:latin typeface="Arial"/>
                <a:cs typeface="Times New Roman" pitchFamily="18" charset="0"/>
              </a:rPr>
              <a:t>Features</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15-24-0356-00-06ma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Theoretical</a:t>
            </a:r>
            <a:r>
              <a:rPr lang="fi-FI" altLang="ja-JP" sz="1400" dirty="0">
                <a:solidFill>
                  <a:srgbClr val="000000"/>
                </a:solidFill>
                <a:latin typeface="Arial"/>
                <a:cs typeface="Times New Roman" pitchFamily="18" charset="0"/>
              </a:rPr>
              <a:t> Analysis of System Performance in a Multi-BAN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Environment (Class 1)24-0357-0</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Coexistence</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Assessment</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15-24-0348-03-06ma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Comments</a:t>
            </a:r>
            <a:r>
              <a:rPr lang="fi-FI" altLang="ja-JP" sz="1400" dirty="0">
                <a:solidFill>
                  <a:srgbClr val="000000"/>
                </a:solidFill>
                <a:latin typeface="Arial"/>
                <a:cs typeface="Times New Roman" pitchFamily="18" charset="0"/>
              </a:rPr>
              <a:t> to </a:t>
            </a:r>
            <a:r>
              <a:rPr lang="fi-FI" altLang="ja-JP" sz="1400" dirty="0" err="1">
                <a:solidFill>
                  <a:srgbClr val="000000"/>
                </a:solidFill>
                <a:latin typeface="Arial"/>
                <a:cs typeface="Times New Roman" pitchFamily="18" charset="0"/>
              </a:rPr>
              <a:t>channel-model-document</a:t>
            </a:r>
            <a:r>
              <a:rPr lang="fi-FI" altLang="ja-JP" sz="1400" dirty="0">
                <a:solidFill>
                  <a:srgbClr val="000000"/>
                </a:solidFill>
                <a:latin typeface="Arial"/>
                <a:cs typeface="Times New Roman" pitchFamily="18" charset="0"/>
              </a:rPr>
              <a:t>                                                                       </a:t>
            </a:r>
            <a:r>
              <a:rPr lang="ja-JP" altLang="en-US" sz="1400" dirty="0">
                <a:solidFill>
                  <a:srgbClr val="000000"/>
                </a:solidFill>
                <a:latin typeface="Arial"/>
                <a:cs typeface="Times New Roman" pitchFamily="18" charset="0"/>
              </a:rPr>
              <a:t> </a:t>
            </a:r>
            <a:r>
              <a:rPr lang="fi-FI" altLang="ja-JP" sz="1400" dirty="0">
                <a:solidFill>
                  <a:srgbClr val="000000"/>
                </a:solidFill>
                <a:latin typeface="Arial"/>
                <a:cs typeface="Times New Roman" pitchFamily="18" charset="0"/>
              </a:rPr>
              <a:t>15-24-0073-02-06ma</a:t>
            </a:r>
          </a:p>
          <a:p>
            <a:pPr marL="0" indent="0">
              <a:lnSpc>
                <a:spcPts val="1100"/>
              </a:lnSpc>
              <a:buNone/>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Overview of Interference </a:t>
            </a:r>
            <a:r>
              <a:rPr lang="en-US" altLang="ja-JP" sz="1400" dirty="0" err="1">
                <a:solidFill>
                  <a:srgbClr val="000000"/>
                </a:solidFill>
                <a:latin typeface="Arial"/>
                <a:cs typeface="Times New Roman" pitchFamily="18" charset="0"/>
              </a:rPr>
              <a:t>Mittigation</a:t>
            </a:r>
            <a:r>
              <a:rPr lang="en-US" altLang="ja-JP" sz="1400" dirty="0">
                <a:solidFill>
                  <a:srgbClr val="000000"/>
                </a:solidFill>
                <a:latin typeface="Arial"/>
                <a:cs typeface="Times New Roman" pitchFamily="18" charset="0"/>
              </a:rPr>
              <a:t> Schemes for </a:t>
            </a:r>
            <a:r>
              <a:rPr lang="en-US" altLang="ja-JP" sz="1400" dirty="0" err="1">
                <a:solidFill>
                  <a:srgbClr val="000000"/>
                </a:solidFill>
                <a:latin typeface="Arial"/>
                <a:cs typeface="Times New Roman" pitchFamily="18" charset="0"/>
              </a:rPr>
              <a:t>Coexisitence</a:t>
            </a:r>
            <a:r>
              <a:rPr lang="en-US" altLang="ja-JP" sz="1400" dirty="0">
                <a:solidFill>
                  <a:srgbClr val="000000"/>
                </a:solidFill>
                <a:latin typeface="Arial"/>
                <a:cs typeface="Times New Roman" pitchFamily="18" charset="0"/>
              </a:rPr>
              <a:t> in TG6ma</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5-24-0536-00-06ma</a:t>
            </a:r>
          </a:p>
          <a:p>
            <a:pPr marL="0" lvl="1" indent="0">
              <a:lnSpc>
                <a:spcPts val="1300"/>
              </a:lnSpc>
              <a:spcBef>
                <a:spcPts val="0"/>
              </a:spcBef>
              <a:spcAft>
                <a:spcPts val="0"/>
              </a:spcAft>
              <a:buNone/>
              <a:defRPr/>
            </a:pPr>
            <a:r>
              <a:rPr lang="ja-JP" altLang="en-US" sz="1400" dirty="0">
                <a:solidFill>
                  <a:srgbClr val="000000"/>
                </a:solidFill>
                <a:latin typeface="Arial"/>
                <a:cs typeface="Times New Roman" pitchFamily="18" charset="0"/>
              </a:rPr>
              <a:t>・</a:t>
            </a:r>
            <a:r>
              <a:rPr lang="en-US" altLang="ja-JP" sz="1400" dirty="0">
                <a:solidFill>
                  <a:srgbClr val="000000"/>
                </a:solidFill>
                <a:latin typeface="Arial"/>
                <a:cs typeface="Times New Roman" pitchFamily="18" charset="0"/>
              </a:rPr>
              <a:t>MAC services support for IEEE P802.1ACea                                                                15-24-0594-00-6a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Project </a:t>
            </a:r>
            <a:r>
              <a:rPr lang="fi-FI" altLang="ja-JP" sz="1400" dirty="0" err="1">
                <a:solidFill>
                  <a:srgbClr val="000000"/>
                </a:solidFill>
                <a:latin typeface="Arial"/>
                <a:cs typeface="Times New Roman" pitchFamily="18" charset="0"/>
              </a:rPr>
              <a:t>Task</a:t>
            </a:r>
            <a:r>
              <a:rPr lang="fi-FI" altLang="ja-JP" sz="1400" dirty="0">
                <a:solidFill>
                  <a:srgbClr val="000000"/>
                </a:solidFill>
                <a:latin typeface="Arial"/>
                <a:cs typeface="Times New Roman" pitchFamily="18" charset="0"/>
              </a:rPr>
              <a:t> </a:t>
            </a:r>
            <a:r>
              <a:rPr lang="fi-FI" altLang="ja-JP" sz="1400" dirty="0" err="1">
                <a:solidFill>
                  <a:srgbClr val="000000"/>
                </a:solidFill>
                <a:latin typeface="Arial"/>
                <a:cs typeface="Times New Roman" pitchFamily="18" charset="0"/>
              </a:rPr>
              <a:t>List</a:t>
            </a:r>
            <a:r>
              <a:rPr lang="fi-FI" altLang="ja-JP" sz="1400" dirty="0">
                <a:solidFill>
                  <a:srgbClr val="000000"/>
                </a:solidFill>
                <a:latin typeface="Arial"/>
                <a:cs typeface="Times New Roman" pitchFamily="18" charset="0"/>
              </a:rPr>
              <a:t> of TG6ma                                                                                            15-23-0536-01-06ma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Progress</a:t>
            </a:r>
            <a:r>
              <a:rPr lang="fi-FI" altLang="ja-JP" sz="1400" dirty="0">
                <a:solidFill>
                  <a:srgbClr val="000000"/>
                </a:solidFill>
                <a:latin typeface="Arial"/>
                <a:cs typeface="Times New Roman" pitchFamily="18" charset="0"/>
              </a:rPr>
              <a:t> Report of TG6ma                                                                                            15-23-0056-09-06ma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err="1">
                <a:solidFill>
                  <a:srgbClr val="000000"/>
                </a:solidFill>
                <a:latin typeface="Arial"/>
                <a:cs typeface="Times New Roman" pitchFamily="18" charset="0"/>
              </a:rPr>
              <a:t>Timeline</a:t>
            </a:r>
            <a:r>
              <a:rPr lang="fi-FI" altLang="ja-JP" sz="1400" dirty="0">
                <a:solidFill>
                  <a:srgbClr val="000000"/>
                </a:solidFill>
                <a:latin typeface="Arial"/>
                <a:cs typeface="Times New Roman" pitchFamily="18" charset="0"/>
              </a:rPr>
              <a:t> of TG6ma                                                                                                         </a:t>
            </a:r>
            <a:r>
              <a:rPr lang="en-US" altLang="ja-JP" sz="1400" dirty="0">
                <a:solidFill>
                  <a:srgbClr val="000000"/>
                </a:solidFill>
                <a:latin typeface="Arial"/>
                <a:cs typeface="Times New Roman" pitchFamily="18" charset="0"/>
              </a:rPr>
              <a:t>1</a:t>
            </a:r>
            <a:r>
              <a:rPr lang="fi-FI" altLang="ja-JP" sz="1400" dirty="0">
                <a:solidFill>
                  <a:srgbClr val="000000"/>
                </a:solidFill>
                <a:latin typeface="Arial"/>
                <a:cs typeface="Times New Roman" pitchFamily="18" charset="0"/>
              </a:rPr>
              <a:t>5.23-0361-08-06ma</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a:t>
            </a:r>
            <a:r>
              <a:rPr lang="fi-FI" altLang="ja-JP" sz="1400" dirty="0" err="1">
                <a:solidFill>
                  <a:srgbClr val="000000"/>
                </a:solidFill>
                <a:latin typeface="Arial"/>
                <a:cs typeface="Times New Roman" pitchFamily="18" charset="0"/>
              </a:rPr>
              <a:t>Closing</a:t>
            </a:r>
            <a:r>
              <a:rPr lang="fi-FI" altLang="ja-JP" sz="1400" dirty="0">
                <a:solidFill>
                  <a:srgbClr val="000000"/>
                </a:solidFill>
                <a:latin typeface="Arial"/>
                <a:cs typeface="Times New Roman" pitchFamily="18" charset="0"/>
              </a:rPr>
              <a:t> Report for November 2024                                                              15-24-0563-00-06ma    </a:t>
            </a:r>
          </a:p>
          <a:p>
            <a:pPr marL="0" indent="0">
              <a:lnSpc>
                <a:spcPts val="1100"/>
              </a:lnSpc>
              <a:buNone/>
            </a:pPr>
            <a:r>
              <a:rPr lang="ja-JP" altLang="en-US" sz="1400" dirty="0">
                <a:solidFill>
                  <a:srgbClr val="000000"/>
                </a:solidFill>
                <a:latin typeface="Arial"/>
                <a:cs typeface="Times New Roman" pitchFamily="18" charset="0"/>
              </a:rPr>
              <a:t>・</a:t>
            </a:r>
            <a:r>
              <a:rPr lang="fi-FI" altLang="ja-JP" sz="1400" dirty="0">
                <a:solidFill>
                  <a:srgbClr val="000000"/>
                </a:solidFill>
                <a:latin typeface="Arial"/>
                <a:cs typeface="Times New Roman" pitchFamily="18" charset="0"/>
              </a:rPr>
              <a:t>TG15.6ma Meeting </a:t>
            </a:r>
            <a:r>
              <a:rPr lang="fi-FI" altLang="ja-JP" sz="1400" dirty="0" err="1">
                <a:solidFill>
                  <a:srgbClr val="000000"/>
                </a:solidFill>
                <a:latin typeface="Arial"/>
                <a:cs typeface="Times New Roman" pitchFamily="18" charset="0"/>
              </a:rPr>
              <a:t>Minutes</a:t>
            </a:r>
            <a:r>
              <a:rPr lang="fi-FI" altLang="ja-JP" sz="1400" dirty="0">
                <a:solidFill>
                  <a:srgbClr val="000000"/>
                </a:solidFill>
                <a:latin typeface="Arial"/>
                <a:cs typeface="Times New Roman" pitchFamily="18" charset="0"/>
              </a:rPr>
              <a:t> for November 2024 </a:t>
            </a:r>
            <a:r>
              <a:rPr lang="ja-JP" altLang="en-US" sz="1400" dirty="0">
                <a:solidFill>
                  <a:srgbClr val="000000"/>
                </a:solidFill>
                <a:latin typeface="Arial"/>
                <a:cs typeface="Times New Roman" pitchFamily="18" charset="0"/>
              </a:rPr>
              <a:t>　　　　　　　　　　　　　　    　</a:t>
            </a:r>
            <a:r>
              <a:rPr lang="en-US" altLang="ja-JP" sz="1400" dirty="0">
                <a:solidFill>
                  <a:srgbClr val="000000"/>
                </a:solidFill>
                <a:latin typeface="Arial"/>
                <a:cs typeface="Times New Roman" pitchFamily="18" charset="0"/>
              </a:rPr>
              <a:t>15-24-0566-00-06ma</a:t>
            </a:r>
          </a:p>
        </p:txBody>
      </p:sp>
      <p:sp>
        <p:nvSpPr>
          <p:cNvPr id="3" name="タイトル 2"/>
          <p:cNvSpPr>
            <a:spLocks noGrp="1"/>
          </p:cNvSpPr>
          <p:nvPr>
            <p:ph type="title"/>
          </p:nvPr>
        </p:nvSpPr>
        <p:spPr>
          <a:xfrm>
            <a:off x="611560" y="680979"/>
            <a:ext cx="7727370" cy="43685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November 2024</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20000"/>
            <a:lumOff val="80000"/>
          </a:schemeClr>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4dc06ee-e31a-4d25-81ea-3d4566fe941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7368424E1B74C48AB29D726EB58938A" ma:contentTypeVersion="16" ma:contentTypeDescription="新しいドキュメントを作成します。" ma:contentTypeScope="" ma:versionID="15e517b5cb444b2508030d704820138f">
  <xsd:schema xmlns:xsd="http://www.w3.org/2001/XMLSchema" xmlns:xs="http://www.w3.org/2001/XMLSchema" xmlns:p="http://schemas.microsoft.com/office/2006/metadata/properties" xmlns:ns3="14dc06ee-e31a-4d25-81ea-3d4566fe9411" xmlns:ns4="58117694-ffd4-4546-bf26-f6211cd5f70e" targetNamespace="http://schemas.microsoft.com/office/2006/metadata/properties" ma:root="true" ma:fieldsID="9bc5a14b30d7f1d7828a3ce204af2a6d" ns3:_="" ns4:_="">
    <xsd:import namespace="14dc06ee-e31a-4d25-81ea-3d4566fe9411"/>
    <xsd:import namespace="58117694-ffd4-4546-bf26-f6211cd5f7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dc06ee-e31a-4d25-81ea-3d4566fe941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8117694-ffd4-4546-bf26-f6211cd5f70e"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SharingHintHash" ma:index="14"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22EF58-880A-42E3-AAF9-C1608E24B552}">
  <ds:schemaRefs>
    <ds:schemaRef ds:uri="http://schemas.microsoft.com/sharepoint/v3/contenttype/forms"/>
  </ds:schemaRefs>
</ds:datastoreItem>
</file>

<file path=customXml/itemProps2.xml><?xml version="1.0" encoding="utf-8"?>
<ds:datastoreItem xmlns:ds="http://schemas.openxmlformats.org/officeDocument/2006/customXml" ds:itemID="{BD8A9053-12AA-4E96-9F6D-3F2BD7D78000}">
  <ds:schemaRefs>
    <ds:schemaRef ds:uri="http://purl.org/dc/dcmitype/"/>
    <ds:schemaRef ds:uri="http://purl.org/dc/elements/1.1/"/>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58117694-ffd4-4546-bf26-f6211cd5f70e"/>
    <ds:schemaRef ds:uri="14dc06ee-e31a-4d25-81ea-3d4566fe941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79C1EC7-EADC-41E5-BEF6-1835B8BA12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dc06ee-e31a-4d25-81ea-3d4566fe9411"/>
    <ds:schemaRef ds:uri="58117694-ffd4-4546-bf26-f6211cd5f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43537</TotalTime>
  <Words>2217</Words>
  <Application>Microsoft Office PowerPoint</Application>
  <PresentationFormat>画面に合わせる (4:3)</PresentationFormat>
  <Paragraphs>261</Paragraphs>
  <Slides>11</Slides>
  <Notes>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Arial Unicode MS</vt:lpstr>
      <vt:lpstr>굴림</vt:lpstr>
      <vt:lpstr>ＭＳ Ｐゴシック</vt:lpstr>
      <vt:lpstr>メイリオ</vt:lpstr>
      <vt:lpstr>游ゴシック</vt:lpstr>
      <vt:lpstr>Arial</vt:lpstr>
      <vt:lpstr>Calibri</vt:lpstr>
      <vt:lpstr>Times New Roman</vt:lpstr>
      <vt:lpstr>Work Sans</vt:lpstr>
      <vt:lpstr>IEEE-P802_15</vt:lpstr>
      <vt:lpstr>PowerPoint プレゼンテーション</vt:lpstr>
      <vt:lpstr>IEEE 802.15 TG6ma  (Revision of IEEE802.15.6-2012)   Closing Report  In Personal and Virtual Hybrid Interim Session Vancouver, BC, Canada November 14th, 2024 Ryuji Kohno Yokohama National University(YNU), YRP International Alliance Institute(YRP-IAI) </vt:lpstr>
      <vt:lpstr>Objectives of TG 6ma – Enhanced Dependability Body Area Network (ED-BAN)</vt:lpstr>
      <vt:lpstr>TG15.6ma Interim Session Schedule for 10th-15th, November 2024</vt:lpstr>
      <vt:lpstr>Agenda items for the week</vt:lpstr>
      <vt:lpstr> TG6ma: Motion to approve the formation of CRG </vt:lpstr>
      <vt:lpstr>PowerPoint プレゼンテーション</vt:lpstr>
      <vt:lpstr>PowerPoint プレゼンテーション</vt:lpstr>
      <vt:lpstr>Contributions</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kohno@ynu.ac.jp</cp:lastModifiedBy>
  <cp:revision>273</cp:revision>
  <dcterms:created xsi:type="dcterms:W3CDTF">2018-03-06T17:15:04Z</dcterms:created>
  <dcterms:modified xsi:type="dcterms:W3CDTF">2024-11-14T23:35:04Z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0x010100D7368424E1B74C48AB29D726EB58938A</vt:lpwstr>
  </property>
</Properties>
</file>