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63" r:id="rId4"/>
    <p:sldId id="403" r:id="rId5"/>
    <p:sldId id="402" r:id="rId6"/>
    <p:sldId id="406" r:id="rId7"/>
    <p:sldId id="388" r:id="rId8"/>
    <p:sldId id="39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3488" autoAdjust="0"/>
  </p:normalViewPr>
  <p:slideViewPr>
    <p:cSldViewPr>
      <p:cViewPr varScale="1">
        <p:scale>
          <a:sx n="82" d="100"/>
          <a:sy n="82" d="100"/>
        </p:scale>
        <p:origin x="1474"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11/15/2024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11/15/2024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11/15/2024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it-IT" altLang="ko-KR" sz="1400" b="0" i="0" dirty="0">
                <a:solidFill>
                  <a:srgbClr val="000000"/>
                </a:solidFill>
                <a:effectLst/>
                <a:latin typeface="Verdana" panose="020B0604030504040204" pitchFamily="34" charset="0"/>
              </a:rPr>
              <a:t>DCN </a:t>
            </a:r>
            <a:r>
              <a:rPr lang="it-IT" altLang="ko-KR" sz="1400" b="1" i="0" dirty="0">
                <a:solidFill>
                  <a:srgbClr val="000000"/>
                </a:solidFill>
                <a:effectLst/>
                <a:latin typeface="Verdana" panose="020B0604030504040204" pitchFamily="34" charset="0"/>
              </a:rPr>
              <a:t>15-24-0656-00-007a</a:t>
            </a:r>
            <a:endParaRPr lang="en-US" sz="1400" b="1" dirty="0">
              <a:solidFill>
                <a:srgbClr val="FF0000"/>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11/15/2024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11/15/2024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11/15/2024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11/15/2024</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a:t>
            </a:r>
            <a:r>
              <a:rPr lang="en-US" altLang="ja-JP"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Specialty</a:t>
            </a: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 Networks (WSN)</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 (November 2024)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November 15, 2024	</a:t>
            </a:r>
          </a:p>
          <a:p>
            <a:pPr algn="just" eaLnBrk="0" fontAlgn="base" hangingPunct="0">
              <a:spcBef>
                <a:spcPct val="0"/>
              </a:spcBef>
              <a:spcAft>
                <a:spcPct val="0"/>
              </a:spcAft>
            </a:pPr>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November 2024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[Closing Report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November 15,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04800" y="1417638"/>
            <a:ext cx="87515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1 Slot (on AM1 Thur.)</a:t>
            </a:r>
          </a:p>
          <a:p>
            <a:pPr marL="0" indent="0" algn="just">
              <a:buNone/>
            </a:pPr>
            <a:endParaRPr lang="en-US" altLang="ja-JP" sz="2800" dirty="0">
              <a:latin typeface="Times New Roman" panose="02020603050405020304" pitchFamily="18" charset="0"/>
              <a:cs typeface="Times New Roman" panose="02020603050405020304" pitchFamily="18" charset="0"/>
            </a:endParaRPr>
          </a:p>
          <a:p>
            <a:pPr marL="1144588" lvl="1" indent="-342900" algn="just"/>
            <a:r>
              <a:rPr lang="en-US" altLang="ja-JP" sz="2000" dirty="0">
                <a:latin typeface="Times New Roman" panose="02020603050405020304" pitchFamily="18" charset="0"/>
                <a:cs typeface="Times New Roman" panose="02020603050405020304" pitchFamily="18" charset="0"/>
              </a:rPr>
              <a:t>Meeting Objectives and Agenda Approval (605-00)</a:t>
            </a:r>
          </a:p>
          <a:p>
            <a:pPr marL="1144588" lvl="1" indent="-342900" algn="just"/>
            <a:r>
              <a:rPr lang="en-US" altLang="ja-JP" sz="2000" dirty="0">
                <a:latin typeface="Times New Roman" panose="02020603050405020304" pitchFamily="18" charset="0"/>
                <a:cs typeface="Times New Roman" panose="02020603050405020304" pitchFamily="18" charset="0"/>
              </a:rPr>
              <a:t>TG7a September 2024 Wireless Interim Meeting Minutes(583-00)</a:t>
            </a:r>
          </a:p>
          <a:p>
            <a:pPr marL="1144588" lvl="1" indent="-342900" algn="just"/>
            <a:r>
              <a:rPr lang="en-US" altLang="ja-JP" sz="2000" dirty="0" err="1">
                <a:latin typeface="Times New Roman" panose="02020603050405020304" pitchFamily="18" charset="0"/>
                <a:cs typeface="Times New Roman" panose="02020603050405020304" pitchFamily="18" charset="0"/>
              </a:rPr>
              <a:t>RevCom</a:t>
            </a:r>
            <a:r>
              <a:rPr lang="en-US" altLang="ja-JP" sz="2000" dirty="0">
                <a:latin typeface="Times New Roman" panose="02020603050405020304" pitchFamily="18" charset="0"/>
                <a:cs typeface="Times New Roman" panose="02020603050405020304" pitchFamily="18" charset="0"/>
              </a:rPr>
              <a:t> Meeting information(Dec. 10, 2024) </a:t>
            </a:r>
          </a:p>
          <a:p>
            <a:pPr marL="1144588" lvl="1" indent="-342900" algn="just"/>
            <a:r>
              <a:rPr lang="en-US" altLang="ko-KR" sz="2000" dirty="0">
                <a:latin typeface="Times New Roman" panose="02020603050405020304" pitchFamily="18" charset="0"/>
                <a:cs typeface="Times New Roman" panose="02020603050405020304" pitchFamily="18" charset="0"/>
              </a:rPr>
              <a:t>Resolution for comment received from ISO/IEC JTC 1/SC 6 N 18278 Summary of Voting on Submission of IEEE 802.15.7-2018</a:t>
            </a:r>
            <a:endParaRPr lang="en-US" altLang="ja-JP" sz="2000" dirty="0">
              <a:latin typeface="Times New Roman" panose="02020603050405020304" pitchFamily="18" charset="0"/>
              <a:cs typeface="Times New Roman" panose="02020603050405020304" pitchFamily="18" charset="0"/>
            </a:endParaRPr>
          </a:p>
          <a:p>
            <a:pPr marL="1144588" lvl="1" indent="-342900" algn="just"/>
            <a:r>
              <a:rPr lang="en-US" altLang="ja-JP" sz="2000" dirty="0">
                <a:latin typeface="Times New Roman" panose="02020603050405020304" pitchFamily="18" charset="0"/>
                <a:cs typeface="Times New Roman" panose="02020603050405020304" pitchFamily="18" charset="0"/>
              </a:rPr>
              <a:t>Discussion of two TG Motions and two WG Motions</a:t>
            </a:r>
          </a:p>
          <a:p>
            <a:pPr marL="1144588" lvl="1" indent="-342900" algn="just"/>
            <a:r>
              <a:rPr lang="en-US" altLang="ja-JP" sz="2000" dirty="0">
                <a:latin typeface="Times New Roman" panose="02020603050405020304" pitchFamily="18" charset="0"/>
                <a:cs typeface="Times New Roman" panose="02020603050405020304" pitchFamily="18" charset="0"/>
              </a:rPr>
              <a:t>Plan for January meeting</a:t>
            </a:r>
          </a:p>
          <a:p>
            <a:pPr marL="1144588" lvl="1" indent="-342900" algn="just"/>
            <a:r>
              <a:rPr lang="en-US" altLang="ja-JP" sz="2000" dirty="0">
                <a:latin typeface="Times New Roman" panose="02020603050405020304" pitchFamily="18" charset="0"/>
                <a:cs typeface="Times New Roman" panose="02020603050405020304" pitchFamily="18" charset="0"/>
              </a:rPr>
              <a:t>Adjourn</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#1</a:t>
            </a:r>
            <a:endParaRPr lang="en-US" sz="2400" dirty="0"/>
          </a:p>
        </p:txBody>
      </p:sp>
      <p:sp>
        <p:nvSpPr>
          <p:cNvPr id="8" name="TextBox 7"/>
          <p:cNvSpPr txBox="1"/>
          <p:nvPr/>
        </p:nvSpPr>
        <p:spPr>
          <a:xfrm>
            <a:off x="381000" y="1447800"/>
            <a:ext cx="8572498" cy="3970318"/>
          </a:xfrm>
          <a:prstGeom prst="rect">
            <a:avLst/>
          </a:prstGeom>
          <a:noFill/>
        </p:spPr>
        <p:txBody>
          <a:bodyPr wrap="square" rtlCol="0">
            <a:spAutoFit/>
          </a:bodyPr>
          <a:lstStyle/>
          <a:p>
            <a:pPr algn="l"/>
            <a:r>
              <a:rPr lang="en-US" altLang="ko-KR" sz="1800" b="0" i="0" dirty="0">
                <a:solidFill>
                  <a:srgbClr val="222222"/>
                </a:solidFill>
                <a:effectLst/>
                <a:latin typeface="Arial" panose="020B0604020202020204" pitchFamily="34" charset="0"/>
              </a:rPr>
              <a:t>Motion:</a:t>
            </a:r>
            <a:endParaRPr lang="en-US" altLang="ko-KR" b="0" i="0" dirty="0">
              <a:solidFill>
                <a:srgbClr val="222222"/>
              </a:solidFill>
              <a:effectLst/>
              <a:latin typeface="Arial" panose="020B0604020202020204" pitchFamily="34" charset="0"/>
            </a:endParaRPr>
          </a:p>
          <a:p>
            <a:pPr algn="l"/>
            <a:r>
              <a:rPr lang="en-US" altLang="ko-KR" sz="1800" b="0" i="0" dirty="0">
                <a:solidFill>
                  <a:srgbClr val="222222"/>
                </a:solidFill>
                <a:effectLst/>
                <a:latin typeface="Arial" panose="020B0604020202020204" pitchFamily="34" charset="0"/>
              </a:rPr>
              <a:t> </a:t>
            </a:r>
            <a:endParaRPr lang="en-US" altLang="ko-KR" b="0" i="0" dirty="0">
              <a:solidFill>
                <a:srgbClr val="222222"/>
              </a:solidFill>
              <a:effectLst/>
              <a:latin typeface="Arial" panose="020B0604020202020204" pitchFamily="34" charset="0"/>
            </a:endParaRPr>
          </a:p>
          <a:p>
            <a:pPr algn="l"/>
            <a:r>
              <a:rPr lang="en-US" altLang="ko-KR" sz="1800" b="0" i="0" dirty="0">
                <a:solidFill>
                  <a:srgbClr val="222222"/>
                </a:solidFill>
                <a:effectLst/>
                <a:latin typeface="Arial" panose="020B0604020202020204" pitchFamily="34" charset="0"/>
              </a:rPr>
              <a:t>TG7a approves the following resolution for comment received from ISO/IEC JTC 1/SC 6 </a:t>
            </a:r>
            <a:r>
              <a:rPr lang="en-US" altLang="ko-KR" sz="1800" b="1" i="0" dirty="0">
                <a:solidFill>
                  <a:srgbClr val="222222"/>
                </a:solidFill>
                <a:effectLst/>
                <a:latin typeface="Arial" panose="020B0604020202020204" pitchFamily="34" charset="0"/>
              </a:rPr>
              <a:t>N 18278 Summary of Voting on Submission of IEEE 802.15.7-2018</a:t>
            </a:r>
            <a:endParaRPr lang="en-US" altLang="ko-KR" b="0" i="0" dirty="0">
              <a:solidFill>
                <a:srgbClr val="222222"/>
              </a:solidFill>
              <a:effectLst/>
              <a:latin typeface="Arial" panose="020B0604020202020204" pitchFamily="34" charset="0"/>
            </a:endParaRPr>
          </a:p>
          <a:p>
            <a:pPr algn="l"/>
            <a:r>
              <a:rPr lang="en-US" altLang="ko-KR" sz="1800" b="1" i="0" dirty="0">
                <a:solidFill>
                  <a:srgbClr val="222222"/>
                </a:solidFill>
                <a:effectLst/>
                <a:latin typeface="Arial" panose="020B0604020202020204" pitchFamily="34" charset="0"/>
              </a:rPr>
              <a:t> </a:t>
            </a:r>
            <a:endParaRPr lang="en-US" altLang="ko-KR" b="0" i="0" dirty="0">
              <a:solidFill>
                <a:srgbClr val="222222"/>
              </a:solidFill>
              <a:effectLst/>
              <a:latin typeface="Arial" panose="020B0604020202020204" pitchFamily="34" charset="0"/>
            </a:endParaRPr>
          </a:p>
          <a:p>
            <a:pPr algn="l"/>
            <a:r>
              <a:rPr lang="en-US" altLang="ko-KR" sz="1800" b="0" i="0" dirty="0">
                <a:solidFill>
                  <a:srgbClr val="222222"/>
                </a:solidFill>
                <a:effectLst/>
                <a:latin typeface="Arial" panose="020B0604020202020204" pitchFamily="34" charset="0"/>
              </a:rPr>
              <a:t>“IEEE Std 802.15.7 specifies CCM* as a mandatory cipher suite.  There is nothing to prevent additional, optional cipher suites being implemented to meet specific national interests”</a:t>
            </a:r>
          </a:p>
          <a:p>
            <a:pPr algn="l"/>
            <a:endParaRPr lang="en-US" altLang="ko-KR" b="0" i="0" dirty="0">
              <a:solidFill>
                <a:srgbClr val="222222"/>
              </a:solidFill>
              <a:effectLst/>
              <a:latin typeface="Arial" panose="020B0604020202020204" pitchFamily="34" charset="0"/>
            </a:endParaRPr>
          </a:p>
          <a:p>
            <a:pPr algn="l"/>
            <a:r>
              <a:rPr lang="en-US" altLang="ko-KR" sz="1800" b="0" i="0" dirty="0">
                <a:solidFill>
                  <a:srgbClr val="222222"/>
                </a:solidFill>
                <a:effectLst/>
                <a:latin typeface="Arial" panose="020B0604020202020204" pitchFamily="34" charset="0"/>
              </a:rPr>
              <a:t> </a:t>
            </a:r>
            <a:endParaRPr lang="en-US" altLang="ko-KR" b="0" i="0" dirty="0">
              <a:solidFill>
                <a:srgbClr val="222222"/>
              </a:solidFill>
              <a:effectLst/>
              <a:latin typeface="Arial" panose="020B0604020202020204" pitchFamily="34" charset="0"/>
            </a:endParaRPr>
          </a:p>
          <a:p>
            <a:pPr algn="l"/>
            <a:r>
              <a:rPr lang="en-US" altLang="ko-KR" sz="1800" b="1" i="0" dirty="0">
                <a:solidFill>
                  <a:srgbClr val="222222"/>
                </a:solidFill>
                <a:effectLst/>
                <a:latin typeface="Arial" panose="020B0604020202020204" pitchFamily="34" charset="0"/>
              </a:rPr>
              <a:t>Moved: Phil Beecher</a:t>
            </a:r>
            <a:endParaRPr lang="en-US" altLang="ko-KR" b="0" i="0" dirty="0">
              <a:solidFill>
                <a:srgbClr val="222222"/>
              </a:solidFill>
              <a:effectLst/>
              <a:latin typeface="Arial" panose="020B0604020202020204" pitchFamily="34" charset="0"/>
            </a:endParaRPr>
          </a:p>
          <a:p>
            <a:pPr algn="l"/>
            <a:r>
              <a:rPr lang="en-US" altLang="ko-KR" sz="1800" b="1" i="0" dirty="0">
                <a:solidFill>
                  <a:srgbClr val="222222"/>
                </a:solidFill>
                <a:effectLst/>
                <a:latin typeface="Arial" panose="020B0604020202020204" pitchFamily="34" charset="0"/>
              </a:rPr>
              <a:t>Second: Volker </a:t>
            </a:r>
            <a:r>
              <a:rPr lang="en-US" altLang="ko-KR" sz="1800" b="1" i="0" dirty="0" err="1">
                <a:solidFill>
                  <a:srgbClr val="222222"/>
                </a:solidFill>
                <a:effectLst/>
                <a:latin typeface="Arial" panose="020B0604020202020204" pitchFamily="34" charset="0"/>
              </a:rPr>
              <a:t>Jungnickel</a:t>
            </a:r>
            <a:endParaRPr lang="en-US" altLang="ko-KR" b="0" i="0" dirty="0">
              <a:solidFill>
                <a:srgbClr val="222222"/>
              </a:solidFill>
              <a:effectLst/>
              <a:latin typeface="Arial" panose="020B0604020202020204" pitchFamily="34" charset="0"/>
            </a:endParaRPr>
          </a:p>
          <a:p>
            <a:endParaRPr lang="en-US" altLang="ja-JP" sz="1800" dirty="0"/>
          </a:p>
          <a:p>
            <a:r>
              <a:rPr lang="en-US" altLang="ja-JP" sz="1800" dirty="0"/>
              <a:t>Approved by unanimous consent</a:t>
            </a:r>
          </a:p>
        </p:txBody>
      </p:sp>
    </p:spTree>
    <p:extLst>
      <p:ext uri="{BB962C8B-B14F-4D97-AF65-F5344CB8AC3E}">
        <p14:creationId xmlns:p14="http://schemas.microsoft.com/office/powerpoint/2010/main" val="625991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660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TG Motion #2</a:t>
            </a:r>
            <a:endParaRPr lang="en-US" sz="2400" dirty="0"/>
          </a:p>
        </p:txBody>
      </p:sp>
      <p:sp>
        <p:nvSpPr>
          <p:cNvPr id="8" name="TextBox 7"/>
          <p:cNvSpPr txBox="1"/>
          <p:nvPr/>
        </p:nvSpPr>
        <p:spPr>
          <a:xfrm>
            <a:off x="381000" y="1447800"/>
            <a:ext cx="8572498" cy="4770537"/>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TG7a</a:t>
            </a:r>
            <a:r>
              <a:rPr lang="ko-KR" altLang="en-US" b="1" dirty="0"/>
              <a:t> </a:t>
            </a:r>
            <a:endParaRPr lang="en-US" altLang="ko-KR" b="1" dirty="0"/>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SA balloting of the P802.15.7a with the following membership: </a:t>
            </a:r>
            <a:r>
              <a:rPr lang="en-US" altLang="ko-KR" i="1" dirty="0" err="1"/>
              <a:t>Yeong</a:t>
            </a:r>
            <a:r>
              <a:rPr lang="en-US" altLang="ko-KR" i="1" dirty="0"/>
              <a:t> Min Jang(Chair), </a:t>
            </a:r>
            <a:r>
              <a:rPr lang="en-US" altLang="ko-KR" i="1" dirty="0" err="1"/>
              <a:t>Sangsung</a:t>
            </a:r>
            <a:r>
              <a:rPr lang="en-US" altLang="ko-KR" i="1" dirty="0"/>
              <a:t> Choi, Sang-</a:t>
            </a:r>
            <a:r>
              <a:rPr lang="en-US" altLang="ko-KR" i="1" dirty="0" err="1"/>
              <a:t>Kyu</a:t>
            </a:r>
            <a:r>
              <a:rPr lang="en-US" altLang="ko-KR" i="1" dirty="0"/>
              <a:t>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pPr algn="l"/>
            <a:r>
              <a:rPr lang="en-US" altLang="ko-KR" sz="1800" b="1" i="0" dirty="0">
                <a:solidFill>
                  <a:srgbClr val="222222"/>
                </a:solidFill>
                <a:effectLst/>
                <a:latin typeface="Arial" panose="020B0604020202020204" pitchFamily="34" charset="0"/>
              </a:rPr>
              <a:t>Moved: Phil Beecher</a:t>
            </a:r>
            <a:endParaRPr lang="en-US" altLang="ko-KR" b="0" i="0" dirty="0">
              <a:solidFill>
                <a:srgbClr val="222222"/>
              </a:solidFill>
              <a:effectLst/>
              <a:latin typeface="Arial" panose="020B0604020202020204" pitchFamily="34" charset="0"/>
            </a:endParaRPr>
          </a:p>
          <a:p>
            <a:pPr algn="l"/>
            <a:r>
              <a:rPr lang="en-US" altLang="ko-KR" sz="1800" b="1" i="0" dirty="0">
                <a:solidFill>
                  <a:srgbClr val="222222"/>
                </a:solidFill>
                <a:effectLst/>
                <a:latin typeface="Arial" panose="020B0604020202020204" pitchFamily="34" charset="0"/>
              </a:rPr>
              <a:t>Second: Volker </a:t>
            </a:r>
            <a:r>
              <a:rPr lang="en-US" altLang="ko-KR" sz="1800" b="1" i="0" dirty="0" err="1">
                <a:solidFill>
                  <a:srgbClr val="222222"/>
                </a:solidFill>
                <a:effectLst/>
                <a:latin typeface="Arial" panose="020B0604020202020204" pitchFamily="34" charset="0"/>
              </a:rPr>
              <a:t>Jungnickel</a:t>
            </a:r>
            <a:endParaRPr lang="en-US" altLang="ko-KR" b="0" i="0" dirty="0">
              <a:solidFill>
                <a:srgbClr val="222222"/>
              </a:solidFill>
              <a:effectLst/>
              <a:latin typeface="Arial" panose="020B0604020202020204" pitchFamily="34" charset="0"/>
            </a:endParaRP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1847923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66C3A-DD10-3B07-CFB5-BBFC4E62D78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240C6480-57FE-4E75-5E9E-6BD086B4BDEA}"/>
              </a:ext>
            </a:extLst>
          </p:cNvPr>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#1</a:t>
            </a:r>
            <a:endParaRPr lang="en-US" sz="2400" dirty="0"/>
          </a:p>
        </p:txBody>
      </p:sp>
      <p:sp>
        <p:nvSpPr>
          <p:cNvPr id="8" name="TextBox 7">
            <a:extLst>
              <a:ext uri="{FF2B5EF4-FFF2-40B4-BE49-F238E27FC236}">
                <a16:creationId xmlns:a16="http://schemas.microsoft.com/office/drawing/2014/main" id="{2A0B9456-A8EE-B905-D98D-F3E40E69BA15}"/>
              </a:ext>
            </a:extLst>
          </p:cNvPr>
          <p:cNvSpPr txBox="1"/>
          <p:nvPr/>
        </p:nvSpPr>
        <p:spPr>
          <a:xfrm>
            <a:off x="381000" y="1447800"/>
            <a:ext cx="8572498" cy="3416320"/>
          </a:xfrm>
          <a:prstGeom prst="rect">
            <a:avLst/>
          </a:prstGeom>
          <a:noFill/>
        </p:spPr>
        <p:txBody>
          <a:bodyPr wrap="square" rtlCol="0">
            <a:spAutoFit/>
          </a:bodyPr>
          <a:lstStyle/>
          <a:p>
            <a:pPr algn="l"/>
            <a:r>
              <a:rPr lang="en-US" altLang="ko-KR" sz="1800" b="1" i="0" dirty="0">
                <a:solidFill>
                  <a:srgbClr val="222222"/>
                </a:solidFill>
                <a:effectLst/>
                <a:latin typeface="Arial" panose="020B0604020202020204" pitchFamily="34" charset="0"/>
              </a:rPr>
              <a:t>TG7a: Motion to approve comment response to IEC/ISO JTC1/SC6</a:t>
            </a:r>
          </a:p>
          <a:p>
            <a:pPr algn="l"/>
            <a:endParaRPr lang="en-US" altLang="ko-KR" sz="1800" b="0" i="0" dirty="0">
              <a:solidFill>
                <a:srgbClr val="222222"/>
              </a:solidFill>
              <a:effectLst/>
              <a:latin typeface="Arial" panose="020B0604020202020204" pitchFamily="34" charset="0"/>
            </a:endParaRPr>
          </a:p>
          <a:p>
            <a:pPr algn="l"/>
            <a:r>
              <a:rPr lang="en-US" altLang="ko-KR" sz="1800" b="0" i="0" dirty="0">
                <a:solidFill>
                  <a:srgbClr val="222222"/>
                </a:solidFill>
                <a:effectLst/>
                <a:latin typeface="Arial" panose="020B0604020202020204" pitchFamily="34" charset="0"/>
              </a:rPr>
              <a:t>802.15 WG approves the comment response in document https://mentor.ieee.org/802.15/dcn/24/15-24-0652-00-0mag-response-to-iso-802-15-7-comment.docx and requests 802 LMSC to forward the response to IEC/ISO JTC1 under the PSDO agreement. 802.15 WG authorizes the 802.15 WG Chair and Technical Editor to make edits as agreed by 802 LMSC.</a:t>
            </a:r>
          </a:p>
          <a:p>
            <a:pPr algn="l"/>
            <a:endParaRPr lang="en-US" altLang="ko-KR" sz="1800" b="0" i="0" dirty="0">
              <a:solidFill>
                <a:srgbClr val="222222"/>
              </a:solidFill>
              <a:effectLst/>
              <a:latin typeface="Arial" panose="020B0604020202020204" pitchFamily="34" charset="0"/>
            </a:endParaRPr>
          </a:p>
          <a:p>
            <a:pPr algn="l"/>
            <a:r>
              <a:rPr lang="en-US" altLang="ko-KR" sz="1800" b="0" i="0" dirty="0">
                <a:solidFill>
                  <a:srgbClr val="222222"/>
                </a:solidFill>
                <a:effectLst/>
                <a:latin typeface="Arial" panose="020B0604020202020204" pitchFamily="34" charset="0"/>
              </a:rPr>
              <a:t>Moved: Phil Beecher</a:t>
            </a:r>
          </a:p>
          <a:p>
            <a:pPr algn="l"/>
            <a:r>
              <a:rPr lang="en-US" altLang="ko-KR" sz="1800" b="0" i="0" dirty="0">
                <a:solidFill>
                  <a:srgbClr val="222222"/>
                </a:solidFill>
                <a:effectLst/>
                <a:latin typeface="Arial" panose="020B0604020202020204" pitchFamily="34" charset="0"/>
              </a:rPr>
              <a:t>Second: Ann Krieger</a:t>
            </a:r>
          </a:p>
          <a:p>
            <a:pPr algn="l"/>
            <a:endParaRPr lang="en-US" altLang="ja-JP" sz="1800" dirty="0"/>
          </a:p>
          <a:p>
            <a:r>
              <a:rPr lang="en-US" altLang="ja-JP" sz="1800" dirty="0"/>
              <a:t>Approved by </a:t>
            </a:r>
          </a:p>
        </p:txBody>
      </p:sp>
    </p:spTree>
    <p:extLst>
      <p:ext uri="{BB962C8B-B14F-4D97-AF65-F5344CB8AC3E}">
        <p14:creationId xmlns:p14="http://schemas.microsoft.com/office/powerpoint/2010/main" val="3034253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7671"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WG Motion #2</a:t>
            </a:r>
            <a:endParaRPr lang="en-US" sz="2400" dirty="0"/>
          </a:p>
        </p:txBody>
      </p:sp>
      <p:sp>
        <p:nvSpPr>
          <p:cNvPr id="8" name="TextBox 7"/>
          <p:cNvSpPr txBox="1"/>
          <p:nvPr/>
        </p:nvSpPr>
        <p:spPr>
          <a:xfrm>
            <a:off x="172853" y="1219200"/>
            <a:ext cx="8763000" cy="4678204"/>
          </a:xfrm>
          <a:prstGeom prst="rect">
            <a:avLst/>
          </a:prstGeom>
          <a:noFill/>
        </p:spPr>
        <p:txBody>
          <a:bodyPr wrap="square" rtlCol="0">
            <a:spAutoFit/>
          </a:bodyPr>
          <a:lstStyle/>
          <a:p>
            <a:pPr marL="0" lvl="2">
              <a:buClr>
                <a:srgbClr val="00B050"/>
              </a:buClr>
              <a:buSzPct val="100000"/>
            </a:pPr>
            <a:r>
              <a:rPr lang="en-US" altLang="ko-KR" sz="2000" b="1" dirty="0"/>
              <a:t>WG Motion to approve the formation of CRG for TG7a</a:t>
            </a:r>
            <a:r>
              <a:rPr lang="ko-KR" altLang="en-US" sz="2000" b="1" dirty="0"/>
              <a:t> </a:t>
            </a:r>
            <a:endParaRPr lang="en-US" altLang="ko-KR" sz="2000" b="1" dirty="0"/>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SA balloting of the P802.15.7a with the following membership: </a:t>
            </a:r>
            <a:r>
              <a:rPr lang="en-US" altLang="ko-KR" sz="2000" i="1" dirty="0" err="1"/>
              <a:t>Yeong</a:t>
            </a:r>
            <a:r>
              <a:rPr lang="en-US" altLang="ko-KR" sz="2000" i="1" dirty="0"/>
              <a:t> Min Jang (Chair), </a:t>
            </a:r>
            <a:r>
              <a:rPr lang="en-US" altLang="ko-KR" sz="2000" i="1" dirty="0" err="1"/>
              <a:t>Sangsung</a:t>
            </a:r>
            <a:r>
              <a:rPr lang="en-US" altLang="ko-KR" sz="2000" i="1" dirty="0"/>
              <a:t> Choi, Sang-</a:t>
            </a:r>
            <a:r>
              <a:rPr lang="en-US" altLang="ko-KR" sz="2000" i="1" dirty="0" err="1"/>
              <a:t>Kyu</a:t>
            </a:r>
            <a:r>
              <a:rPr lang="en-US" altLang="ko-KR" sz="2000" i="1" dirty="0"/>
              <a:t>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buClr>
                <a:srgbClr val="00B050"/>
              </a:buClr>
              <a:buSzPct val="100000"/>
            </a:pPr>
            <a:endParaRPr lang="en-US" altLang="ko-KR" dirty="0"/>
          </a:p>
          <a:p>
            <a:r>
              <a:rPr lang="en-US" altLang="en-US" sz="2000" i="1" dirty="0"/>
              <a:t>Moved:</a:t>
            </a:r>
          </a:p>
          <a:p>
            <a:r>
              <a:rPr lang="en-US" altLang="en-US" sz="2000" i="1" dirty="0"/>
              <a:t>Seconded:</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2344590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January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1 slot (PM1 or PM2 on Mon)</a:t>
            </a:r>
          </a:p>
          <a:p>
            <a:pPr marL="461963" indent="-231775"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230188"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a:p>
            <a:pPr marL="230188"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6151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20784</TotalTime>
  <Words>749</Words>
  <Application>Microsoft Office PowerPoint</Application>
  <PresentationFormat>화면 슬라이드 쇼(4:3)</PresentationFormat>
  <Paragraphs>68</Paragraphs>
  <Slides>8</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8</vt:i4>
      </vt:variant>
    </vt:vector>
  </HeadingPairs>
  <TitlesOfParts>
    <vt:vector size="14" baseType="lpstr">
      <vt:lpstr>MS PGothic</vt:lpstr>
      <vt:lpstr>Arial</vt:lpstr>
      <vt:lpstr>Calibri</vt:lpstr>
      <vt:lpstr>Times New Roman</vt:lpstr>
      <vt:lpstr>Verdana</vt:lpstr>
      <vt:lpstr>Office Theme</vt:lpstr>
      <vt:lpstr>PowerPoint 프레젠테이션</vt:lpstr>
      <vt:lpstr>PowerPoint 프레젠테이션</vt:lpstr>
      <vt:lpstr>Accomplishment for the meeting</vt:lpstr>
      <vt:lpstr>PowerPoint 프레젠테이션</vt:lpstr>
      <vt:lpstr>PowerPoint 프레젠테이션</vt:lpstr>
      <vt:lpstr>PowerPoint 프레젠테이션</vt:lpstr>
      <vt:lpstr>PowerPoint 프레젠테이션</vt:lpstr>
      <vt:lpstr>Plan for January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1206</cp:revision>
  <cp:lastPrinted>2017-05-07T15:48:38Z</cp:lastPrinted>
  <dcterms:created xsi:type="dcterms:W3CDTF">2010-05-15T17:50:32Z</dcterms:created>
  <dcterms:modified xsi:type="dcterms:W3CDTF">2024-11-14T18:33:07Z</dcterms:modified>
</cp:coreProperties>
</file>