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59" r:id="rId2"/>
    <p:sldId id="361" r:id="rId3"/>
    <p:sldId id="369" r:id="rId4"/>
    <p:sldId id="396" r:id="rId5"/>
    <p:sldId id="363" r:id="rId6"/>
    <p:sldId id="397" r:id="rId7"/>
    <p:sldId id="398" r:id="rId8"/>
    <p:sldId id="399" r:id="rId9"/>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57" d="100"/>
          <a:sy n="57" d="100"/>
        </p:scale>
        <p:origin x="105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802.15-24-0666-01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24/ec-24-0284-00-00EC-aes-draft-sharing.pp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4/15-24-0617-05-04ae-comments-to-nist-sp-800-232-ipd.doc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4/15-24-0519-02-016t-draft-revision-par-for-802-16-2017.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4/15-24-0652-00-0mag-response-to-iso-802-15-7-comment.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4/15-24-0092-00-0mag-response-to-iso-802-15-9.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Nov. 2024</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[15 Nov., 2024]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2024</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3539430"/>
          </a:xfrm>
          <a:prstGeom prst="rect">
            <a:avLst/>
          </a:prstGeom>
        </p:spPr>
        <p:txBody>
          <a:bodyPr wrap="square">
            <a:spAutoFit/>
          </a:bodyPr>
          <a:lstStyle/>
          <a:p>
            <a:pPr marL="0" marR="0"/>
            <a:r>
              <a:rPr lang="en-US" sz="1600" b="1" dirty="0">
                <a:effectLst/>
                <a:latin typeface="Calibri" panose="020F0502020204030204" pitchFamily="34" charset="0"/>
              </a:rPr>
              <a:t>Agenda Item #: 7.041 </a:t>
            </a:r>
          </a:p>
          <a:p>
            <a:pPr marL="0" marR="0"/>
            <a:r>
              <a:rPr lang="en-US" sz="1600" b="1" dirty="0">
                <a:effectLst/>
                <a:latin typeface="Calibri" panose="020F0502020204030204" pitchFamily="34" charset="0"/>
              </a:rPr>
              <a:t>ME* (Consent) 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Doc Sharing Relationship with AES</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Establish a draft-sharing relationship between the IEEE 802.15 WSN Working Group and the Audio Engineering Society.</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25/0/2</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Documentation supporting above motion can be found </a:t>
            </a:r>
            <a:r>
              <a:rPr lang="en-US" sz="1600" dirty="0">
                <a:solidFill>
                  <a:srgbClr val="0000FF"/>
                </a:solidFill>
                <a:effectLst/>
                <a:latin typeface="Calibri" panose="020F0502020204030204" pitchFamily="34" charset="0"/>
              </a:rPr>
              <a:t>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https://mentor.ieee.org/802-ec/dcn/24/ec-24-0284-00-00EC-aes-draft-sharing.ppt</a:t>
            </a:r>
            <a:r>
              <a:rPr lang="en-US" sz="1600" dirty="0">
                <a:effectLst/>
                <a:latin typeface="Calibri" panose="020F0502020204030204" pitchFamily="34" charset="0"/>
              </a:rPr>
              <a:t>.</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4666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9CCA6-3857-B18C-0615-B63DF6084686}"/>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39DAFC1-37FA-D3F9-8420-3692F80AC660}"/>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35CCA2B3-6B5B-1B2D-E59A-0C9C846B4820}"/>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B904E6C-81DB-1171-8069-7B2E50FD8B10}"/>
              </a:ext>
            </a:extLst>
          </p:cNvPr>
          <p:cNvSpPr/>
          <p:nvPr/>
        </p:nvSpPr>
        <p:spPr>
          <a:xfrm>
            <a:off x="304800" y="1371600"/>
            <a:ext cx="8534400" cy="3046988"/>
          </a:xfrm>
          <a:prstGeom prst="rect">
            <a:avLst/>
          </a:prstGeom>
        </p:spPr>
        <p:txBody>
          <a:bodyPr wrap="square">
            <a:spAutoFit/>
          </a:bodyPr>
          <a:lstStyle/>
          <a:p>
            <a:r>
              <a:rPr lang="en-US" sz="1600" b="1" dirty="0">
                <a:effectLst/>
                <a:latin typeface="Calibri" panose="020F0502020204030204" pitchFamily="34" charset="0"/>
              </a:rPr>
              <a:t>Agenda Item #: 7.042</a:t>
            </a:r>
          </a:p>
          <a:p>
            <a:pPr marL="0" marR="0"/>
            <a:r>
              <a:rPr lang="en-US" sz="1600" b="1" dirty="0">
                <a:effectLst/>
                <a:latin typeface="Calibri" panose="020F0502020204030204" pitchFamily="34" charset="0"/>
              </a:rPr>
              <a:t>ME* (Consent) Motion 2 -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C</a:t>
            </a:r>
            <a:r>
              <a:rPr lang="en-US" sz="1600" b="1" dirty="0">
                <a:effectLst/>
                <a:latin typeface="Calibri" panose="020F0502020204030204" pitchFamily="34" charset="0"/>
              </a:rPr>
              <a:t>omments on NIST ASCON Draft</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Approve forwarding comments on NIST SP 800-232 Initial Public Draft in document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https://mentor.ieee.org/802.15/dcn/24/15-24-0617-05-04ae-comments-to-nist-sp-800-232-ipd.docx</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NIST.</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28/0/2</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4959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2024</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a:t>
            </a:r>
            <a:r>
              <a:rPr lang="en-US" altLang="en-US" dirty="0"/>
              <a:t>N</a:t>
            </a:r>
            <a:r>
              <a:rPr lang="en-US" altLang="en-US" sz="3200" dirty="0"/>
              <a:t>on-Consent) Motions</a:t>
            </a:r>
          </a:p>
        </p:txBody>
      </p:sp>
    </p:spTree>
    <p:extLst>
      <p:ext uri="{BB962C8B-B14F-4D97-AF65-F5344CB8AC3E}">
        <p14:creationId xmlns:p14="http://schemas.microsoft.com/office/powerpoint/2010/main" val="18168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F92CE-4C6C-57F9-FEC5-24AAF16B34F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884F173-22BD-BFE7-7052-92B0F6BC408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2" name="Title 1">
            <a:extLst>
              <a:ext uri="{FF2B5EF4-FFF2-40B4-BE49-F238E27FC236}">
                <a16:creationId xmlns:a16="http://schemas.microsoft.com/office/drawing/2014/main" id="{76318878-0603-2954-FF87-1D3B0D4F7CC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C42979C5-BDF0-AE96-01D2-BE19E6CB5C45}"/>
              </a:ext>
            </a:extLst>
          </p:cNvPr>
          <p:cNvSpPr/>
          <p:nvPr/>
        </p:nvSpPr>
        <p:spPr>
          <a:xfrm>
            <a:off x="304800" y="1371600"/>
            <a:ext cx="8534400" cy="3785652"/>
          </a:xfrm>
          <a:prstGeom prst="rect">
            <a:avLst/>
          </a:prstGeom>
        </p:spPr>
        <p:txBody>
          <a:bodyPr wrap="square">
            <a:spAutoFit/>
          </a:bodyPr>
          <a:lstStyle/>
          <a:p>
            <a:r>
              <a:rPr lang="en-US" sz="1600" b="1" dirty="0">
                <a:effectLst/>
                <a:latin typeface="Calibri" panose="020F0502020204030204" pitchFamily="34" charset="0"/>
              </a:rPr>
              <a:t>Agenda Item #: 5.031</a:t>
            </a:r>
          </a:p>
          <a:p>
            <a:r>
              <a:rPr lang="en-US" sz="1600" b="1" dirty="0">
                <a:effectLst/>
                <a:latin typeface="Calibri" panose="020F0502020204030204" pitchFamily="34" charset="0"/>
              </a:rPr>
              <a:t>ME* (Regular) 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P802.16 Revision PAR</a:t>
            </a:r>
          </a:p>
          <a:p>
            <a:pPr marL="346075" lvl="1"/>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Approve forwarding P802.16 Revision PAR documentation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https://mentor.ieee.org/802.15/dcn/24/15-24-0519-02-016t-draft-revision-par-for-802-16-2017.pdf</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a:t>
            </a:r>
            <a:r>
              <a:rPr lang="en-US" sz="1600" dirty="0" err="1">
                <a:effectLst/>
                <a:latin typeface="Calibri" panose="020F0502020204030204" pitchFamily="34" charset="0"/>
              </a:rPr>
              <a:t>NesCom</a:t>
            </a:r>
            <a:r>
              <a:rPr lang="en-US" sz="1600" dirty="0">
                <a:effectLst/>
                <a:latin typeface="Calibri" panose="020F0502020204030204" pitchFamily="34" charset="0"/>
              </a:rPr>
              <a:t>.</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33/0/3</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Comments </a:t>
            </a:r>
            <a:r>
              <a:rPr lang="en-US" sz="1600" dirty="0">
                <a:latin typeface="Calibri" panose="020F0502020204030204" pitchFamily="34" charset="0"/>
              </a:rPr>
              <a:t>from 802.11 have been addressed in latest revision of PAR on </a:t>
            </a:r>
            <a:r>
              <a:rPr lang="en-US" sz="1600" dirty="0" err="1">
                <a:latin typeface="Calibri" panose="020F0502020204030204" pitchFamily="34" charset="0"/>
              </a:rPr>
              <a:t>myProject</a:t>
            </a:r>
            <a:r>
              <a:rPr lang="en-US" sz="1600" dirty="0">
                <a:latin typeface="Calibri" panose="020F0502020204030204" pitchFamily="34" charset="0"/>
              </a:rPr>
              <a:t> and posted as r02 of the PAR posted on Mentor.</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971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E5FF7-07C3-8EC0-8F9D-CBD278E54D8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F0CE7D4-800C-ACD8-4A63-BB32D7CEF20A}"/>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2" name="Title 1">
            <a:extLst>
              <a:ext uri="{FF2B5EF4-FFF2-40B4-BE49-F238E27FC236}">
                <a16:creationId xmlns:a16="http://schemas.microsoft.com/office/drawing/2014/main" id="{F6A64EED-74DC-7259-7683-3CF8F6FE0598}"/>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B5BBBB88-96CB-B576-2ACB-5FB318584CD7}"/>
              </a:ext>
            </a:extLst>
          </p:cNvPr>
          <p:cNvSpPr/>
          <p:nvPr/>
        </p:nvSpPr>
        <p:spPr>
          <a:xfrm>
            <a:off x="304800" y="1371600"/>
            <a:ext cx="8534400" cy="3539430"/>
          </a:xfrm>
          <a:prstGeom prst="rect">
            <a:avLst/>
          </a:prstGeom>
        </p:spPr>
        <p:txBody>
          <a:bodyPr wrap="square">
            <a:spAutoFit/>
          </a:bodyPr>
          <a:lstStyle/>
          <a:p>
            <a:r>
              <a:rPr lang="en-US" sz="1600" b="1" dirty="0">
                <a:effectLst/>
                <a:latin typeface="Calibri" panose="020F0502020204030204" pitchFamily="34" charset="0"/>
              </a:rPr>
              <a:t>Agenda Item #: 7.043</a:t>
            </a:r>
          </a:p>
          <a:p>
            <a:pPr marL="0" marR="0"/>
            <a:r>
              <a:rPr lang="en-US" sz="1600" b="1" dirty="0">
                <a:effectLst/>
                <a:latin typeface="Calibri" panose="020F0502020204030204" pitchFamily="34" charset="0"/>
              </a:rPr>
              <a:t>ME* (Regular) Motion 2 -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R</a:t>
            </a:r>
            <a:r>
              <a:rPr lang="en-US" sz="1600" b="1" dirty="0">
                <a:effectLst/>
                <a:latin typeface="Calibri" panose="020F0502020204030204" pitchFamily="34" charset="0"/>
              </a:rPr>
              <a:t>esponse to ISO comments on 802.15.7</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Approval to forward the comment responses in</a:t>
            </a:r>
          </a:p>
          <a:p>
            <a:pPr marL="342900" marR="0"/>
            <a:r>
              <a:rPr lang="en-US" sz="1600" dirty="0">
                <a:solidFill>
                  <a:srgbClr val="0000FF"/>
                </a:solidFill>
                <a:effectLst/>
                <a:latin typeface="Aptos" panose="020B0004020202020204" pitchFamily="34" charset="0"/>
                <a:hlinkClick r:id="rId2">
                  <a:extLst>
                    <a:ext uri="{A12FA001-AC4F-418D-AE19-62706E023703}">
                      <ahyp:hlinkClr xmlns:ahyp="http://schemas.microsoft.com/office/drawing/2018/hyperlinkcolor" val="tx"/>
                    </a:ext>
                  </a:extLst>
                </a:hlinkClick>
              </a:rPr>
              <a:t>https://mentor.ieee.org/802.15/dcn/24/15-24-0652-00-0mag-response-to-iso-802-15-7-comment.docx</a:t>
            </a:r>
            <a:r>
              <a:rPr lang="en-US" sz="1600" dirty="0">
                <a:solidFill>
                  <a:srgbClr val="0000FF"/>
                </a:solidFill>
                <a:effectLst/>
                <a:latin typeface="Aptos" panose="020B0004020202020204" pitchFamily="34" charset="0"/>
              </a:rPr>
              <a:t> </a:t>
            </a:r>
            <a:r>
              <a:rPr lang="en-US" sz="1600" dirty="0">
                <a:effectLst/>
                <a:latin typeface="Calibri" panose="020F0502020204030204" pitchFamily="34" charset="0"/>
              </a:rPr>
              <a:t>to ISO/IEC JTC1/SC6, as responses to the comments received on the recent FDIS Ballot on IEEE Std 802.15.7-2018.</a:t>
            </a:r>
          </a:p>
          <a:p>
            <a:pPr marL="342900" marR="0"/>
            <a:r>
              <a:rPr lang="en-US" sz="1600" dirty="0">
                <a:solidFill>
                  <a:srgbClr val="1D2228"/>
                </a:solidFill>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35/0/0</a:t>
            </a:r>
          </a:p>
          <a:p>
            <a:pPr marL="0" marR="0"/>
            <a:endParaRPr lang="en-US" sz="1600" dirty="0">
              <a:effectLst/>
              <a:latin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59014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6EE2D-1ADA-A54B-2C1A-33D7559DE491}"/>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ED09F81-866D-1F75-724C-97AEB1A621E2}"/>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2" name="Title 1">
            <a:extLst>
              <a:ext uri="{FF2B5EF4-FFF2-40B4-BE49-F238E27FC236}">
                <a16:creationId xmlns:a16="http://schemas.microsoft.com/office/drawing/2014/main" id="{C85AF99F-1699-EB82-2F41-7E1882F8DF87}"/>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6F9DADCB-0617-2890-CF6E-73FE86CF1F11}"/>
              </a:ext>
            </a:extLst>
          </p:cNvPr>
          <p:cNvSpPr/>
          <p:nvPr/>
        </p:nvSpPr>
        <p:spPr>
          <a:xfrm>
            <a:off x="304800" y="1371600"/>
            <a:ext cx="8534400" cy="3046988"/>
          </a:xfrm>
          <a:prstGeom prst="rect">
            <a:avLst/>
          </a:prstGeom>
        </p:spPr>
        <p:txBody>
          <a:bodyPr wrap="square">
            <a:spAutoFit/>
          </a:bodyPr>
          <a:lstStyle/>
          <a:p>
            <a:r>
              <a:rPr lang="en-US" sz="1600" b="1" dirty="0">
                <a:effectLst/>
                <a:latin typeface="Calibri" panose="020F0502020204030204" pitchFamily="34" charset="0"/>
              </a:rPr>
              <a:t>Agenda Item #: 7.044</a:t>
            </a:r>
          </a:p>
          <a:p>
            <a:pPr marL="0" marR="0"/>
            <a:r>
              <a:rPr lang="en-US" sz="1600" b="1" dirty="0">
                <a:effectLst/>
                <a:latin typeface="Calibri" panose="020F0502020204030204" pitchFamily="34" charset="0"/>
              </a:rPr>
              <a:t>ME* (Regular) Motion 3 -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R</a:t>
            </a:r>
            <a:r>
              <a:rPr lang="en-US" sz="1600" b="1" dirty="0">
                <a:effectLst/>
                <a:latin typeface="Calibri" panose="020F0502020204030204" pitchFamily="34" charset="0"/>
              </a:rPr>
              <a:t>esponse to ISO comments on 802.15.9</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Approval to forward the comment responses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https://mentor.ieee.org/802.15/dcn/24/15-24-0092-00-0mag-response-to-iso-802-15-9.docx</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ISO/IEC JTC1/SC6, as responses to the comments received on the recent FDIS Ballot on IEEE Std 802.15.9-2021. </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35/0/2</a:t>
            </a:r>
          </a:p>
          <a:p>
            <a:pPr marL="0" marR="0"/>
            <a:endParaRPr lang="en-US" sz="1600" dirty="0">
              <a:effectLst/>
              <a:latin typeface="Calibri" panose="020F0502020204030204" pitchFamily="34" charset="0"/>
            </a:endParaRPr>
          </a:p>
        </p:txBody>
      </p:sp>
    </p:spTree>
    <p:extLst>
      <p:ext uri="{BB962C8B-B14F-4D97-AF65-F5344CB8AC3E}">
        <p14:creationId xmlns:p14="http://schemas.microsoft.com/office/powerpoint/2010/main" val="138473939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47167</TotalTime>
  <Words>722</Words>
  <Application>Microsoft Office PowerPoint</Application>
  <PresentationFormat>On-screen Show (4:3)</PresentationFormat>
  <Paragraphs>79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Calibri</vt:lpstr>
      <vt:lpstr>Times New Roman</vt:lpstr>
      <vt:lpstr>IEEE-802_15</vt:lpstr>
      <vt:lpstr>PowerPoint Presentation</vt:lpstr>
      <vt:lpstr>802 LMSC Closing Plenary November 2024</vt:lpstr>
      <vt:lpstr>PowerPoint Presentation</vt:lpstr>
      <vt:lpstr>PowerPoint Presentation</vt:lpstr>
      <vt:lpstr>802 LMSC Closing Plenary November 2024</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1163</cp:revision>
  <cp:lastPrinted>2000-07-07T01:25:49Z</cp:lastPrinted>
  <dcterms:created xsi:type="dcterms:W3CDTF">1999-06-22T06:24:01Z</dcterms:created>
  <dcterms:modified xsi:type="dcterms:W3CDTF">2024-11-15T19:30:03Z</dcterms:modified>
  <cp:category/>
</cp:coreProperties>
</file>