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359" r:id="rId2"/>
    <p:sldId id="361" r:id="rId3"/>
    <p:sldId id="369" r:id="rId4"/>
    <p:sldId id="396" r:id="rId5"/>
    <p:sldId id="363" r:id="rId6"/>
    <p:sldId id="397" r:id="rId7"/>
    <p:sldId id="398" r:id="rId8"/>
    <p:sldId id="399" r:id="rId9"/>
  </p:sldIdLst>
  <p:sldSz cx="9144000" cy="6858000" type="screen4x3"/>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55" autoAdjust="0"/>
    <p:restoredTop sz="94676" autoAdjust="0"/>
  </p:normalViewPr>
  <p:slideViewPr>
    <p:cSldViewPr>
      <p:cViewPr varScale="1">
        <p:scale>
          <a:sx n="57" d="100"/>
          <a:sy n="57" d="100"/>
        </p:scale>
        <p:origin x="556" y="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46" d="100"/>
          <a:sy n="46" d="100"/>
        </p:scale>
        <p:origin x="1796" y="3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 name="Slide Image Placeholder 1">
            <a:extLst>
              <a:ext uri="{FF2B5EF4-FFF2-40B4-BE49-F238E27FC236}">
                <a16:creationId xmlns:a16="http://schemas.microsoft.com/office/drawing/2014/main" id="{0AEED6CC-816A-E548-A8CE-9121A88906AA}"/>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
        <p:nvSpPr>
          <p:cNvPr id="7" name="TextBox 6">
            <a:extLst>
              <a:ext uri="{FF2B5EF4-FFF2-40B4-BE49-F238E27FC236}">
                <a16:creationId xmlns:a16="http://schemas.microsoft.com/office/drawing/2014/main" id="{D9278CFC-6982-294A-ABFA-64C1A0D13BCF}"/>
              </a:ext>
            </a:extLst>
          </p:cNvPr>
          <p:cNvSpPr txBox="1"/>
          <p:nvPr userDrawn="1"/>
        </p:nvSpPr>
        <p:spPr>
          <a:xfrm>
            <a:off x="8325853" y="519764"/>
            <a:ext cx="184731" cy="584775"/>
          </a:xfrm>
          <a:prstGeom prst="rect">
            <a:avLst/>
          </a:prstGeom>
          <a:noFill/>
        </p:spPr>
        <p:txBody>
          <a:bodyPr wrap="none" rtlCol="0">
            <a:spAutoFit/>
          </a:bodyPr>
          <a:lstStyle/>
          <a:p>
            <a:endParaRPr lang="en-US" dirty="0"/>
          </a:p>
        </p:txBody>
      </p:sp>
      <p:sp>
        <p:nvSpPr>
          <p:cNvPr id="8" name="TextBox 7">
            <a:extLst>
              <a:ext uri="{FF2B5EF4-FFF2-40B4-BE49-F238E27FC236}">
                <a16:creationId xmlns:a16="http://schemas.microsoft.com/office/drawing/2014/main" id="{4D2E936D-6A11-C44F-942B-2DED49317366}"/>
              </a:ext>
            </a:extLst>
          </p:cNvPr>
          <p:cNvSpPr txBox="1"/>
          <p:nvPr userDrawn="1"/>
        </p:nvSpPr>
        <p:spPr>
          <a:xfrm>
            <a:off x="7940842" y="519764"/>
            <a:ext cx="184731" cy="584775"/>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099E0B8D-1721-C14A-8963-980C6B4ACC25}"/>
              </a:ext>
            </a:extLst>
          </p:cNvPr>
          <p:cNvSpPr txBox="1"/>
          <p:nvPr userDrawn="1"/>
        </p:nvSpPr>
        <p:spPr>
          <a:xfrm>
            <a:off x="7257448" y="481263"/>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30410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
        <p:nvSpPr>
          <p:cNvPr id="8" name="Rectangle 5">
            <a:extLst>
              <a:ext uri="{FF2B5EF4-FFF2-40B4-BE49-F238E27FC236}">
                <a16:creationId xmlns:a16="http://schemas.microsoft.com/office/drawing/2014/main" id="{12AC5FFF-9316-BA20-E3B3-38A4872F4735}"/>
              </a:ext>
            </a:extLst>
          </p:cNvPr>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r>
              <a:rPr lang="en-US" dirty="0"/>
              <a:t>Clint Powell, Meta Platforms</a:t>
            </a:r>
          </a:p>
        </p:txBody>
      </p:sp>
    </p:spTree>
    <p:extLst>
      <p:ext uri="{BB962C8B-B14F-4D97-AF65-F5344CB8AC3E}">
        <p14:creationId xmlns:p14="http://schemas.microsoft.com/office/powerpoint/2010/main" val="37311294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userDrawn="1"/>
        </p:nvSpPr>
        <p:spPr bwMode="auto">
          <a:xfrm>
            <a:off x="4267200" y="393700"/>
            <a:ext cx="4191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802.15-24-0666-02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dirty="0">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3" name="Rectangle 9">
            <a:extLst>
              <a:ext uri="{FF2B5EF4-FFF2-40B4-BE49-F238E27FC236}">
                <a16:creationId xmlns:a16="http://schemas.microsoft.com/office/drawing/2014/main" id="{206BDF95-B92A-A917-90F6-D44BC10530BB}"/>
              </a:ext>
            </a:extLst>
          </p:cNvPr>
          <p:cNvSpPr>
            <a:spLocks noChangeArrowheads="1"/>
          </p:cNvSpPr>
          <p:nvPr userDrawn="1"/>
        </p:nvSpPr>
        <p:spPr bwMode="auto">
          <a:xfrm>
            <a:off x="685800" y="413854"/>
            <a:ext cx="15255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defRPr/>
            </a:pPr>
            <a:r>
              <a:rPr lang="en-US" sz="1400" b="1" dirty="0">
                <a:latin typeface="Times New Roman" charset="0"/>
                <a:ea typeface="ＭＳ Ｐゴシック" charset="0"/>
              </a:rPr>
              <a:t>November 2024</a:t>
            </a:r>
            <a:endParaRPr lang="en-US" sz="1200" b="1" dirty="0">
              <a:latin typeface="Times New Roman" charset="0"/>
              <a:ea typeface="ＭＳ Ｐゴシック" charset="0"/>
            </a:endParaRPr>
          </a:p>
        </p:txBody>
      </p:sp>
      <p:sp>
        <p:nvSpPr>
          <p:cNvPr id="5" name="Rectangle 9">
            <a:extLst>
              <a:ext uri="{FF2B5EF4-FFF2-40B4-BE49-F238E27FC236}">
                <a16:creationId xmlns:a16="http://schemas.microsoft.com/office/drawing/2014/main" id="{5FAB2CC2-B985-EF78-915C-8329A99CE861}"/>
              </a:ext>
            </a:extLst>
          </p:cNvPr>
          <p:cNvSpPr>
            <a:spLocks noChangeArrowheads="1"/>
          </p:cNvSpPr>
          <p:nvPr userDrawn="1"/>
        </p:nvSpPr>
        <p:spPr bwMode="auto">
          <a:xfrm>
            <a:off x="6324600" y="6469556"/>
            <a:ext cx="220629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lgn="r">
              <a:defRPr/>
            </a:pPr>
            <a:r>
              <a:rPr lang="en-US" sz="1200" dirty="0"/>
              <a:t>Clint Powell, PWC LLC</a:t>
            </a: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Lst>
  <p:hf hdr="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ec/dcn/24/ec-24-0284-00-00EC-aes-draft-sharing.ppt"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5/dcn/24/15-24-0617-05-04ae-comments-to-nist-sp-800-232-ipd.docx"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5/dcn/24/15-24-0519-03-016t-draft-revision-par-for-802-16-2017.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5/dcn/24/15-24-0652-00-0mag-response-to-iso-802-15-7-comment.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5/dcn/24/15-24-0092-00-0mag-response-to-iso-802-15-9.docx"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a:extLst>
              <a:ext uri="{FF2B5EF4-FFF2-40B4-BE49-F238E27FC236}">
                <a16:creationId xmlns:a16="http://schemas.microsoft.com/office/drawing/2014/main" id="{603DF08F-AF75-5B69-551A-4CFE550B0D7B}"/>
              </a:ext>
            </a:extLst>
          </p:cNvPr>
          <p:cNvSpPr>
            <a:spLocks noChangeArrowheads="1"/>
          </p:cNvSpPr>
          <p:nvPr/>
        </p:nvSpPr>
        <p:spPr bwMode="auto">
          <a:xfrm>
            <a:off x="152400" y="1043731"/>
            <a:ext cx="87630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endParaRPr lang="en-US" altLang="en-US" sz="1600" b="1"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solidFill>
                  <a:srgbClr val="FF0000"/>
                </a:solidFill>
              </a:rPr>
              <a:t>802.15 WG Motions and Action Items for 802 LMSC closing meeting, Nov. 2024</a:t>
            </a:r>
            <a:r>
              <a:rPr lang="en-US" altLang="en-US" sz="1600" dirty="0">
                <a:solidFill>
                  <a:schemeClr val="tx2"/>
                </a:solidFill>
              </a:rPr>
              <a:t>]</a:t>
            </a:r>
          </a:p>
          <a:p>
            <a:r>
              <a:rPr lang="en-US" altLang="en-US" sz="1600" b="1" dirty="0">
                <a:solidFill>
                  <a:schemeClr val="tx2"/>
                </a:solidFill>
              </a:rPr>
              <a:t>Date Submitted: </a:t>
            </a:r>
            <a:r>
              <a:rPr lang="en-US" altLang="en-US" sz="1600" dirty="0">
                <a:solidFill>
                  <a:schemeClr val="tx2"/>
                </a:solidFill>
              </a:rPr>
              <a:t>[15 Nov., 2024]	</a:t>
            </a:r>
          </a:p>
          <a:p>
            <a:r>
              <a:rPr lang="en-US" altLang="en-US" sz="1600" b="1" dirty="0">
                <a:solidFill>
                  <a:schemeClr val="tx2"/>
                </a:solidFill>
              </a:rPr>
              <a:t>Source:</a:t>
            </a:r>
            <a:r>
              <a:rPr lang="en-US" altLang="en-US" sz="1600" dirty="0">
                <a:solidFill>
                  <a:schemeClr val="tx2"/>
                </a:solidFill>
              </a:rPr>
              <a:t> [</a:t>
            </a:r>
            <a:r>
              <a:rPr lang="en-US" altLang="en-US" sz="1600" dirty="0"/>
              <a:t>Clint Powell</a:t>
            </a:r>
            <a:r>
              <a:rPr lang="en-US" altLang="en-US" sz="1600" dirty="0">
                <a:solidFill>
                  <a:schemeClr val="tx2"/>
                </a:solidFill>
              </a:rPr>
              <a:t>] Company [</a:t>
            </a:r>
            <a:r>
              <a:rPr lang="en-US" altLang="en-US" sz="1600" dirty="0"/>
              <a:t>PWC, LLC</a:t>
            </a:r>
            <a:r>
              <a:rPr lang="en-US" altLang="en-US" sz="1600" dirty="0">
                <a:solidFill>
                  <a:schemeClr val="tx2"/>
                </a:solidFill>
              </a:rPr>
              <a:t>]</a:t>
            </a:r>
          </a:p>
          <a:p>
            <a:r>
              <a:rPr lang="en-US" altLang="en-US" sz="1600" dirty="0">
                <a:solidFill>
                  <a:schemeClr val="tx2"/>
                </a:solidFill>
              </a:rPr>
              <a:t>Address [</a:t>
            </a:r>
            <a:r>
              <a:rPr lang="en-US" altLang="en-US" sz="1600" dirty="0">
                <a:solidFill>
                  <a:srgbClr val="FF0000"/>
                </a:solidFill>
              </a:rPr>
              <a:t>Add address Street, City, PC, Province/State, Country</a:t>
            </a:r>
            <a:r>
              <a:rPr lang="en-US" altLang="en-US" sz="1600" dirty="0">
                <a:solidFill>
                  <a:schemeClr val="tx2"/>
                </a:solidFill>
              </a:rPr>
              <a:t>]</a:t>
            </a:r>
          </a:p>
          <a:p>
            <a:r>
              <a:rPr lang="en-US" altLang="en-US" sz="1600" dirty="0">
                <a:solidFill>
                  <a:schemeClr val="tx2"/>
                </a:solidFill>
              </a:rPr>
              <a:t>Voice:[</a:t>
            </a:r>
            <a:r>
              <a:rPr lang="en-US" altLang="en-US" sz="1600" dirty="0"/>
              <a:t>+1 (480) 586-8457</a:t>
            </a:r>
            <a:r>
              <a:rPr lang="en-US" altLang="en-US" sz="1600" dirty="0">
                <a:solidFill>
                  <a:schemeClr val="tx2"/>
                </a:solidFill>
              </a:rPr>
              <a:t>], FAX: [</a:t>
            </a:r>
            <a:r>
              <a:rPr lang="en-US" altLang="en-US" sz="1600" dirty="0">
                <a:solidFill>
                  <a:srgbClr val="FF0000"/>
                </a:solidFill>
              </a:rPr>
              <a:t>Add FAX number</a:t>
            </a:r>
            <a:r>
              <a:rPr lang="en-US" altLang="en-US" sz="1600" dirty="0">
                <a:solidFill>
                  <a:schemeClr val="tx2"/>
                </a:solidFill>
              </a:rPr>
              <a:t>], E-Mail:[cpowell@ieee.org]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If this is a proposed revision, cite the original document.</a:t>
            </a:r>
            <a:r>
              <a:rPr lang="en-US" altLang="en-US" sz="1600" dirty="0">
                <a:solidFill>
                  <a:schemeClr val="tx2"/>
                </a:solidFill>
              </a:rPr>
              <a:t>]</a:t>
            </a: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Motions for 802.15 WG at 802 LMSC closing</a:t>
            </a:r>
            <a:r>
              <a:rPr lang="en-US" altLang="en-US" sz="1600" dirty="0"/>
              <a: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solidFill>
                  <a:srgbClr val="FF0000"/>
                </a:solidFill>
              </a:rPr>
              <a:t>Motions and supporting materials</a:t>
            </a:r>
            <a:r>
              <a:rPr lang="en-US" altLang="en-US" sz="1600" dirty="0"/>
              <a:t>]</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034134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2</a:t>
            </a:fld>
            <a:endParaRPr lang="en-US" dirty="0"/>
          </a:p>
        </p:txBody>
      </p:sp>
      <p:sp>
        <p:nvSpPr>
          <p:cNvPr id="2" name="Rectangle 2">
            <a:extLst>
              <a:ext uri="{FF2B5EF4-FFF2-40B4-BE49-F238E27FC236}">
                <a16:creationId xmlns:a16="http://schemas.microsoft.com/office/drawing/2014/main" id="{23CB97EF-A79B-2715-0D1B-C1E9D57FF856}"/>
              </a:ext>
            </a:extLst>
          </p:cNvPr>
          <p:cNvSpPr>
            <a:spLocks noGrp="1" noChangeArrowheads="1"/>
          </p:cNvSpPr>
          <p:nvPr>
            <p:ph type="ctrTitle"/>
          </p:nvPr>
        </p:nvSpPr>
        <p:spPr>
          <a:xfrm>
            <a:off x="685800" y="2286000"/>
            <a:ext cx="7772400" cy="1143000"/>
          </a:xfrm>
        </p:spPr>
        <p:txBody>
          <a:bodyPr anchor="ctr"/>
          <a:lstStyle/>
          <a:p>
            <a:r>
              <a:rPr lang="en-US" altLang="en-US" sz="3600" dirty="0"/>
              <a:t>802 LMSC Closing Plenary</a:t>
            </a:r>
            <a:br>
              <a:rPr lang="en-US" altLang="en-US" sz="3600" dirty="0"/>
            </a:br>
            <a:r>
              <a:rPr lang="en-US" altLang="en-US" sz="3600" dirty="0"/>
              <a:t>November 2024</a:t>
            </a:r>
          </a:p>
        </p:txBody>
      </p:sp>
      <p:sp>
        <p:nvSpPr>
          <p:cNvPr id="3" name="Rectangle 3">
            <a:extLst>
              <a:ext uri="{FF2B5EF4-FFF2-40B4-BE49-F238E27FC236}">
                <a16:creationId xmlns:a16="http://schemas.microsoft.com/office/drawing/2014/main" id="{F9C1B239-AC5F-D57D-6FF3-A33C2A0D5715}"/>
              </a:ext>
            </a:extLst>
          </p:cNvPr>
          <p:cNvSpPr>
            <a:spLocks noGrp="1" noChangeArrowheads="1"/>
          </p:cNvSpPr>
          <p:nvPr>
            <p:ph type="subTitle" idx="1"/>
          </p:nvPr>
        </p:nvSpPr>
        <p:spPr>
          <a:xfrm>
            <a:off x="1371600" y="3886200"/>
            <a:ext cx="6400800" cy="1752600"/>
          </a:xfrm>
        </p:spPr>
        <p:txBody>
          <a:bodyPr/>
          <a:lstStyle/>
          <a:p>
            <a:r>
              <a:rPr lang="en-US" altLang="en-US" sz="3200" dirty="0"/>
              <a:t>802.15 WG</a:t>
            </a:r>
            <a:br>
              <a:rPr lang="en-US" altLang="en-US" sz="3200" dirty="0"/>
            </a:br>
            <a:r>
              <a:rPr lang="en-US" altLang="en-US" sz="3200" dirty="0"/>
              <a:t>Consent Motions</a:t>
            </a:r>
          </a:p>
        </p:txBody>
      </p:sp>
    </p:spTree>
    <p:extLst>
      <p:ext uri="{BB962C8B-B14F-4D97-AF65-F5344CB8AC3E}">
        <p14:creationId xmlns:p14="http://schemas.microsoft.com/office/powerpoint/2010/main" val="1956715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3</a:t>
            </a:fld>
            <a:endParaRPr lang="en-US" dirty="0"/>
          </a:p>
        </p:txBody>
      </p:sp>
      <p:sp>
        <p:nvSpPr>
          <p:cNvPr id="2" name="Title 1">
            <a:extLst>
              <a:ext uri="{FF2B5EF4-FFF2-40B4-BE49-F238E27FC236}">
                <a16:creationId xmlns:a16="http://schemas.microsoft.com/office/drawing/2014/main" id="{C5B282D9-F791-222C-6B04-450CA03A5E64}"/>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LMSC Consent Motion</a:t>
            </a:r>
          </a:p>
        </p:txBody>
      </p:sp>
      <p:sp>
        <p:nvSpPr>
          <p:cNvPr id="4" name="Rectangle 3">
            <a:extLst>
              <a:ext uri="{FF2B5EF4-FFF2-40B4-BE49-F238E27FC236}">
                <a16:creationId xmlns:a16="http://schemas.microsoft.com/office/drawing/2014/main" id="{D9F0563A-DD63-AC25-59B6-8E379B309959}"/>
              </a:ext>
            </a:extLst>
          </p:cNvPr>
          <p:cNvSpPr/>
          <p:nvPr/>
        </p:nvSpPr>
        <p:spPr>
          <a:xfrm>
            <a:off x="304800" y="1371600"/>
            <a:ext cx="8534400" cy="3539430"/>
          </a:xfrm>
          <a:prstGeom prst="rect">
            <a:avLst/>
          </a:prstGeom>
        </p:spPr>
        <p:txBody>
          <a:bodyPr wrap="square">
            <a:spAutoFit/>
          </a:bodyPr>
          <a:lstStyle/>
          <a:p>
            <a:pPr marL="0" marR="0"/>
            <a:r>
              <a:rPr lang="en-US" sz="1600" b="1" dirty="0">
                <a:effectLst/>
                <a:latin typeface="Calibri" panose="020F0502020204030204" pitchFamily="34" charset="0"/>
              </a:rPr>
              <a:t>Agenda Item #: 7.041 </a:t>
            </a:r>
          </a:p>
          <a:p>
            <a:pPr marL="0" marR="0"/>
            <a:r>
              <a:rPr lang="en-US" sz="1600" b="1" dirty="0">
                <a:effectLst/>
                <a:latin typeface="Calibri" panose="020F0502020204030204" pitchFamily="34" charset="0"/>
              </a:rPr>
              <a:t>ME* (Consent) Motion 1 - </a:t>
            </a:r>
            <a:r>
              <a:rPr lang="en-US" sz="1600" b="1" dirty="0">
                <a:effectLst/>
                <a:latin typeface="Calibri" panose="020F0502020204030204" pitchFamily="34" charset="0"/>
                <a:ea typeface="Calibri" panose="020F0502020204030204" pitchFamily="34" charset="0"/>
              </a:rPr>
              <a:t>Motion to approve </a:t>
            </a:r>
            <a:r>
              <a:rPr lang="en-US" sz="1600" b="1" dirty="0">
                <a:effectLst/>
                <a:latin typeface="Calibri" panose="020F0502020204030204" pitchFamily="34" charset="0"/>
              </a:rPr>
              <a:t>Doc Sharing Relationship with AES</a:t>
            </a:r>
          </a:p>
          <a:p>
            <a:pPr marL="342900" marR="0"/>
            <a:r>
              <a:rPr lang="en-US" sz="1600" dirty="0">
                <a:effectLst/>
                <a:latin typeface="Calibri" panose="020F0502020204030204" pitchFamily="34" charset="0"/>
              </a:rPr>
              <a:t>Motion:</a:t>
            </a:r>
          </a:p>
          <a:p>
            <a:pPr marL="342900" marR="0"/>
            <a:r>
              <a:rPr lang="en-US" sz="1600" dirty="0">
                <a:effectLst/>
                <a:latin typeface="Calibri" panose="020F0502020204030204" pitchFamily="34" charset="0"/>
              </a:rPr>
              <a:t>Establish a draft-sharing relationship between the IEEE 802.15 WSN Working Group and the Audio Engineering Society.</a:t>
            </a:r>
          </a:p>
          <a:p>
            <a:pPr marL="342900" marR="0"/>
            <a:r>
              <a:rPr lang="en-US" sz="1600" dirty="0">
                <a:effectLst/>
                <a:latin typeface="Calibri" panose="020F0502020204030204" pitchFamily="34" charset="0"/>
              </a:rPr>
              <a:t> </a:t>
            </a:r>
          </a:p>
          <a:p>
            <a:pPr marL="342900" marR="0"/>
            <a:r>
              <a:rPr lang="en-US" sz="1600" dirty="0">
                <a:effectLst/>
                <a:latin typeface="Calibri" panose="020F0502020204030204" pitchFamily="34" charset="0"/>
              </a:rPr>
              <a:t>Move: Clint Powell</a:t>
            </a:r>
          </a:p>
          <a:p>
            <a:pPr marL="342900" marR="0"/>
            <a:r>
              <a:rPr lang="en-US" sz="1600" dirty="0">
                <a:effectLst/>
                <a:latin typeface="Calibri" panose="020F0502020204030204" pitchFamily="34" charset="0"/>
              </a:rPr>
              <a:t>Second: Edward Au</a:t>
            </a:r>
          </a:p>
          <a:p>
            <a:pPr marL="342900" marR="0"/>
            <a:r>
              <a:rPr lang="en-US" sz="1600" dirty="0">
                <a:effectLst/>
                <a:latin typeface="Calibri" panose="020F0502020204030204" pitchFamily="34" charset="0"/>
              </a:rPr>
              <a:t> </a:t>
            </a:r>
          </a:p>
          <a:p>
            <a:pPr marL="342900" marR="0"/>
            <a:r>
              <a:rPr lang="en-US" sz="1600" dirty="0">
                <a:effectLst/>
                <a:latin typeface="Calibri" panose="020F0502020204030204" pitchFamily="34" charset="0"/>
              </a:rPr>
              <a:t>WG Motion Count (y/n/a): 25/0/2</a:t>
            </a:r>
          </a:p>
          <a:p>
            <a:pPr marL="342900" marR="0"/>
            <a:r>
              <a:rPr lang="en-US" sz="1600" dirty="0">
                <a:effectLst/>
                <a:latin typeface="Calibri" panose="020F0502020204030204" pitchFamily="34" charset="0"/>
              </a:rPr>
              <a:t> </a:t>
            </a:r>
          </a:p>
          <a:p>
            <a:pPr marL="342900" marR="0"/>
            <a:r>
              <a:rPr lang="en-US" sz="1600" dirty="0">
                <a:effectLst/>
                <a:latin typeface="Calibri" panose="020F0502020204030204" pitchFamily="34" charset="0"/>
              </a:rPr>
              <a:t>Documentation supporting above motion can be found </a:t>
            </a:r>
            <a:r>
              <a:rPr lang="en-US" sz="1600" dirty="0">
                <a:solidFill>
                  <a:srgbClr val="0000FF"/>
                </a:solidFill>
                <a:effectLst/>
                <a:latin typeface="Calibri" panose="020F0502020204030204" pitchFamily="34" charset="0"/>
              </a:rPr>
              <a:t>in </a:t>
            </a:r>
            <a:r>
              <a:rPr lang="en-US" sz="1600" dirty="0">
                <a:solidFill>
                  <a:srgbClr val="0000FF"/>
                </a:solidFill>
                <a:effectLst/>
                <a:latin typeface="Calibri" panose="020F0502020204030204" pitchFamily="34" charset="0"/>
                <a:hlinkClick r:id="rId2">
                  <a:extLst>
                    <a:ext uri="{A12FA001-AC4F-418D-AE19-62706E023703}">
                      <ahyp:hlinkClr xmlns:ahyp="http://schemas.microsoft.com/office/drawing/2018/hyperlinkcolor" val="tx"/>
                    </a:ext>
                  </a:extLst>
                </a:hlinkClick>
              </a:rPr>
              <a:t>https://mentor.ieee.org/802-ec/dcn/24/ec-24-0284-00-00EC-aes-draft-sharing.ppt</a:t>
            </a:r>
            <a:r>
              <a:rPr lang="en-US" sz="1600" dirty="0">
                <a:effectLst/>
                <a:latin typeface="Calibri" panose="020F0502020204030204" pitchFamily="34" charset="0"/>
              </a:rPr>
              <a:t>.</a:t>
            </a:r>
          </a:p>
          <a:p>
            <a:pPr marL="0" marR="0">
              <a:spcBef>
                <a:spcPts val="0"/>
              </a:spcBef>
              <a:spcAft>
                <a:spcPts val="0"/>
              </a:spcAft>
            </a:pPr>
            <a:endParaRPr lang="en-US" sz="1600" dirty="0">
              <a:solidFill>
                <a:srgbClr val="FF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5466696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29CCA6-3857-B18C-0615-B63DF6084686}"/>
            </a:ext>
          </a:extLst>
        </p:cNvPr>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B39DAFC1-37FA-D3F9-8420-3692F80AC660}"/>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4</a:t>
            </a:fld>
            <a:endParaRPr lang="en-US" dirty="0"/>
          </a:p>
        </p:txBody>
      </p:sp>
      <p:sp>
        <p:nvSpPr>
          <p:cNvPr id="2" name="Title 1">
            <a:extLst>
              <a:ext uri="{FF2B5EF4-FFF2-40B4-BE49-F238E27FC236}">
                <a16:creationId xmlns:a16="http://schemas.microsoft.com/office/drawing/2014/main" id="{35CCA2B3-6B5B-1B2D-E59A-0C9C846B4820}"/>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LMSC Consent Motion</a:t>
            </a:r>
          </a:p>
        </p:txBody>
      </p:sp>
      <p:sp>
        <p:nvSpPr>
          <p:cNvPr id="4" name="Rectangle 3">
            <a:extLst>
              <a:ext uri="{FF2B5EF4-FFF2-40B4-BE49-F238E27FC236}">
                <a16:creationId xmlns:a16="http://schemas.microsoft.com/office/drawing/2014/main" id="{DB904E6C-81DB-1171-8069-7B2E50FD8B10}"/>
              </a:ext>
            </a:extLst>
          </p:cNvPr>
          <p:cNvSpPr/>
          <p:nvPr/>
        </p:nvSpPr>
        <p:spPr>
          <a:xfrm>
            <a:off x="304800" y="1371600"/>
            <a:ext cx="8534400" cy="3046988"/>
          </a:xfrm>
          <a:prstGeom prst="rect">
            <a:avLst/>
          </a:prstGeom>
        </p:spPr>
        <p:txBody>
          <a:bodyPr wrap="square">
            <a:spAutoFit/>
          </a:bodyPr>
          <a:lstStyle/>
          <a:p>
            <a:r>
              <a:rPr lang="en-US" sz="1600" b="1" dirty="0">
                <a:effectLst/>
                <a:latin typeface="Calibri" panose="020F0502020204030204" pitchFamily="34" charset="0"/>
              </a:rPr>
              <a:t>Agenda Item #: 7.042</a:t>
            </a:r>
          </a:p>
          <a:p>
            <a:pPr marL="0" marR="0"/>
            <a:r>
              <a:rPr lang="en-US" sz="1600" b="1" dirty="0">
                <a:effectLst/>
                <a:latin typeface="Calibri" panose="020F0502020204030204" pitchFamily="34" charset="0"/>
              </a:rPr>
              <a:t>ME* (Consent) Motion 2 - </a:t>
            </a:r>
            <a:r>
              <a:rPr lang="en-US" sz="1600" b="1" dirty="0">
                <a:effectLst/>
                <a:latin typeface="Calibri" panose="020F0502020204030204" pitchFamily="34" charset="0"/>
                <a:ea typeface="Calibri" panose="020F0502020204030204" pitchFamily="34" charset="0"/>
              </a:rPr>
              <a:t>Motion to approve </a:t>
            </a:r>
            <a:r>
              <a:rPr lang="en-US" sz="1600" b="1" dirty="0">
                <a:latin typeface="Calibri" panose="020F0502020204030204" pitchFamily="34" charset="0"/>
                <a:ea typeface="Calibri" panose="020F0502020204030204" pitchFamily="34" charset="0"/>
              </a:rPr>
              <a:t>C</a:t>
            </a:r>
            <a:r>
              <a:rPr lang="en-US" sz="1600" b="1" dirty="0">
                <a:effectLst/>
                <a:latin typeface="Calibri" panose="020F0502020204030204" pitchFamily="34" charset="0"/>
              </a:rPr>
              <a:t>omments on NIST ASCON Draft</a:t>
            </a:r>
          </a:p>
          <a:p>
            <a:pPr marL="342900" marR="0"/>
            <a:r>
              <a:rPr lang="en-US" sz="1600" dirty="0">
                <a:effectLst/>
                <a:latin typeface="Calibri" panose="020F0502020204030204" pitchFamily="34" charset="0"/>
              </a:rPr>
              <a:t>Motion:</a:t>
            </a:r>
          </a:p>
          <a:p>
            <a:pPr marL="342900" marR="0"/>
            <a:r>
              <a:rPr lang="en-US" sz="1600" dirty="0">
                <a:effectLst/>
                <a:latin typeface="Calibri" panose="020F0502020204030204" pitchFamily="34" charset="0"/>
              </a:rPr>
              <a:t>Approve forwarding comments on NIST SP 800-232 Initial Public Draft in document </a:t>
            </a:r>
            <a:r>
              <a:rPr lang="en-US" sz="1600" dirty="0">
                <a:solidFill>
                  <a:srgbClr val="0000FF"/>
                </a:solidFill>
                <a:effectLst/>
                <a:latin typeface="Calibri" panose="020F0502020204030204" pitchFamily="34" charset="0"/>
                <a:hlinkClick r:id="rId2">
                  <a:extLst>
                    <a:ext uri="{A12FA001-AC4F-418D-AE19-62706E023703}">
                      <ahyp:hlinkClr xmlns:ahyp="http://schemas.microsoft.com/office/drawing/2018/hyperlinkcolor" val="tx"/>
                    </a:ext>
                  </a:extLst>
                </a:hlinkClick>
              </a:rPr>
              <a:t>https://mentor.ieee.org/802.15/dcn/24/15-24-0617-05-04ae-comments-to-nist-sp-800-232-ipd.docx</a:t>
            </a:r>
            <a:r>
              <a:rPr lang="en-US" sz="1600" dirty="0">
                <a:solidFill>
                  <a:srgbClr val="0000FF"/>
                </a:solidFill>
                <a:effectLst/>
                <a:latin typeface="Calibri" panose="020F0502020204030204" pitchFamily="34" charset="0"/>
              </a:rPr>
              <a:t> </a:t>
            </a:r>
            <a:r>
              <a:rPr lang="en-US" sz="1600" dirty="0">
                <a:effectLst/>
                <a:latin typeface="Calibri" panose="020F0502020204030204" pitchFamily="34" charset="0"/>
              </a:rPr>
              <a:t>to NIST.</a:t>
            </a:r>
          </a:p>
          <a:p>
            <a:pPr marL="342900" marR="0"/>
            <a:r>
              <a:rPr lang="en-US" sz="1600" dirty="0">
                <a:effectLst/>
                <a:latin typeface="Calibri" panose="020F0502020204030204" pitchFamily="34" charset="0"/>
              </a:rPr>
              <a:t> </a:t>
            </a:r>
          </a:p>
          <a:p>
            <a:pPr marL="342900" marR="0"/>
            <a:r>
              <a:rPr lang="en-US" sz="1600" dirty="0">
                <a:effectLst/>
                <a:latin typeface="Calibri" panose="020F0502020204030204" pitchFamily="34" charset="0"/>
              </a:rPr>
              <a:t>Move: Clint Powell</a:t>
            </a:r>
          </a:p>
          <a:p>
            <a:pPr marL="342900" marR="0"/>
            <a:r>
              <a:rPr lang="en-US" sz="1600" dirty="0">
                <a:effectLst/>
                <a:latin typeface="Calibri" panose="020F0502020204030204" pitchFamily="34" charset="0"/>
              </a:rPr>
              <a:t>Second: Edward Au</a:t>
            </a:r>
          </a:p>
          <a:p>
            <a:pPr marL="342900" marR="0"/>
            <a:r>
              <a:rPr lang="en-US" sz="1600" dirty="0">
                <a:effectLst/>
                <a:latin typeface="Calibri" panose="020F0502020204030204" pitchFamily="34" charset="0"/>
              </a:rPr>
              <a:t> </a:t>
            </a:r>
          </a:p>
          <a:p>
            <a:pPr marL="342900" marR="0"/>
            <a:r>
              <a:rPr lang="en-US" sz="1600" dirty="0">
                <a:effectLst/>
                <a:latin typeface="Calibri" panose="020F0502020204030204" pitchFamily="34" charset="0"/>
              </a:rPr>
              <a:t>WG Motion Count (y/n/a): 28/0/2</a:t>
            </a:r>
          </a:p>
          <a:p>
            <a:pPr marL="0" marR="0">
              <a:spcBef>
                <a:spcPts val="0"/>
              </a:spcBef>
              <a:spcAft>
                <a:spcPts val="0"/>
              </a:spcAft>
            </a:pPr>
            <a:endParaRPr lang="en-US" sz="1600" dirty="0">
              <a:solidFill>
                <a:srgbClr val="FF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84959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5</a:t>
            </a:fld>
            <a:endParaRPr lang="en-US" dirty="0"/>
          </a:p>
        </p:txBody>
      </p:sp>
      <p:sp>
        <p:nvSpPr>
          <p:cNvPr id="2" name="Rectangle 2">
            <a:extLst>
              <a:ext uri="{FF2B5EF4-FFF2-40B4-BE49-F238E27FC236}">
                <a16:creationId xmlns:a16="http://schemas.microsoft.com/office/drawing/2014/main" id="{229A0C7A-0D40-AB53-8635-31FB1FB8B830}"/>
              </a:ext>
            </a:extLst>
          </p:cNvPr>
          <p:cNvSpPr>
            <a:spLocks noGrp="1" noChangeArrowheads="1"/>
          </p:cNvSpPr>
          <p:nvPr>
            <p:ph type="ctrTitle"/>
          </p:nvPr>
        </p:nvSpPr>
        <p:spPr>
          <a:xfrm>
            <a:off x="685800" y="2286000"/>
            <a:ext cx="7772400" cy="1143000"/>
          </a:xfrm>
        </p:spPr>
        <p:txBody>
          <a:bodyPr anchor="ctr"/>
          <a:lstStyle/>
          <a:p>
            <a:r>
              <a:rPr lang="en-US" altLang="en-US" sz="3600" dirty="0"/>
              <a:t>802 LMSC Closing Plenary</a:t>
            </a:r>
            <a:br>
              <a:rPr lang="en-US" altLang="en-US" sz="3600" dirty="0"/>
            </a:br>
            <a:r>
              <a:rPr lang="en-US" altLang="en-US" sz="3600" dirty="0"/>
              <a:t>November 2024</a:t>
            </a:r>
          </a:p>
        </p:txBody>
      </p:sp>
      <p:sp>
        <p:nvSpPr>
          <p:cNvPr id="3" name="Rectangle 3">
            <a:extLst>
              <a:ext uri="{FF2B5EF4-FFF2-40B4-BE49-F238E27FC236}">
                <a16:creationId xmlns:a16="http://schemas.microsoft.com/office/drawing/2014/main" id="{2C996E02-85FA-19C3-0259-C8EEEA62854D}"/>
              </a:ext>
            </a:extLst>
          </p:cNvPr>
          <p:cNvSpPr>
            <a:spLocks noGrp="1" noChangeArrowheads="1"/>
          </p:cNvSpPr>
          <p:nvPr>
            <p:ph type="subTitle" idx="1"/>
          </p:nvPr>
        </p:nvSpPr>
        <p:spPr>
          <a:xfrm>
            <a:off x="1371600" y="3886200"/>
            <a:ext cx="6400800" cy="1752600"/>
          </a:xfrm>
        </p:spPr>
        <p:txBody>
          <a:bodyPr/>
          <a:lstStyle/>
          <a:p>
            <a:r>
              <a:rPr lang="en-US" altLang="en-US" sz="3200" dirty="0"/>
              <a:t>802.15 WG</a:t>
            </a:r>
            <a:br>
              <a:rPr lang="en-US" altLang="en-US" sz="3200" dirty="0"/>
            </a:br>
            <a:r>
              <a:rPr lang="en-US" altLang="en-US" sz="3200" dirty="0"/>
              <a:t>(</a:t>
            </a:r>
            <a:r>
              <a:rPr lang="en-US" altLang="en-US" dirty="0"/>
              <a:t>N</a:t>
            </a:r>
            <a:r>
              <a:rPr lang="en-US" altLang="en-US" sz="3200" dirty="0"/>
              <a:t>on-Consent) Motions</a:t>
            </a:r>
          </a:p>
        </p:txBody>
      </p:sp>
    </p:spTree>
    <p:extLst>
      <p:ext uri="{BB962C8B-B14F-4D97-AF65-F5344CB8AC3E}">
        <p14:creationId xmlns:p14="http://schemas.microsoft.com/office/powerpoint/2010/main" val="1816846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EF92CE-4C6C-57F9-FEC5-24AAF16B34FD}"/>
            </a:ext>
          </a:extLst>
        </p:cNvPr>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4884F173-22BD-BFE7-7052-92B0F6BC408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6</a:t>
            </a:fld>
            <a:endParaRPr lang="en-US" dirty="0"/>
          </a:p>
        </p:txBody>
      </p:sp>
      <p:sp>
        <p:nvSpPr>
          <p:cNvPr id="2" name="Title 1">
            <a:extLst>
              <a:ext uri="{FF2B5EF4-FFF2-40B4-BE49-F238E27FC236}">
                <a16:creationId xmlns:a16="http://schemas.microsoft.com/office/drawing/2014/main" id="{76318878-0603-2954-FF87-1D3B0D4F7CCA}"/>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LMSC Regular Motion</a:t>
            </a:r>
          </a:p>
        </p:txBody>
      </p:sp>
      <p:sp>
        <p:nvSpPr>
          <p:cNvPr id="4" name="Rectangle 3">
            <a:extLst>
              <a:ext uri="{FF2B5EF4-FFF2-40B4-BE49-F238E27FC236}">
                <a16:creationId xmlns:a16="http://schemas.microsoft.com/office/drawing/2014/main" id="{C42979C5-BDF0-AE96-01D2-BE19E6CB5C45}"/>
              </a:ext>
            </a:extLst>
          </p:cNvPr>
          <p:cNvSpPr/>
          <p:nvPr/>
        </p:nvSpPr>
        <p:spPr>
          <a:xfrm>
            <a:off x="304800" y="1371600"/>
            <a:ext cx="8534400" cy="3785652"/>
          </a:xfrm>
          <a:prstGeom prst="rect">
            <a:avLst/>
          </a:prstGeom>
        </p:spPr>
        <p:txBody>
          <a:bodyPr wrap="square">
            <a:spAutoFit/>
          </a:bodyPr>
          <a:lstStyle/>
          <a:p>
            <a:r>
              <a:rPr lang="en-US" sz="1600" b="1" dirty="0">
                <a:effectLst/>
                <a:latin typeface="Calibri" panose="020F0502020204030204" pitchFamily="34" charset="0"/>
              </a:rPr>
              <a:t>Agenda Item #: 5.031</a:t>
            </a:r>
          </a:p>
          <a:p>
            <a:r>
              <a:rPr lang="en-US" sz="1600" b="1" dirty="0">
                <a:effectLst/>
                <a:latin typeface="Calibri" panose="020F0502020204030204" pitchFamily="34" charset="0"/>
              </a:rPr>
              <a:t>ME* (Regular) Motion 1 - </a:t>
            </a:r>
            <a:r>
              <a:rPr lang="en-US" sz="1600" b="1" dirty="0">
                <a:effectLst/>
                <a:latin typeface="Calibri" panose="020F0502020204030204" pitchFamily="34" charset="0"/>
                <a:ea typeface="Calibri" panose="020F0502020204030204" pitchFamily="34" charset="0"/>
              </a:rPr>
              <a:t>Motion to approve </a:t>
            </a:r>
            <a:r>
              <a:rPr lang="en-US" sz="1600" b="1" dirty="0">
                <a:effectLst/>
                <a:latin typeface="Calibri" panose="020F0502020204030204" pitchFamily="34" charset="0"/>
              </a:rPr>
              <a:t>P802.16 Revision PAR</a:t>
            </a:r>
          </a:p>
          <a:p>
            <a:pPr marL="346075" lvl="1"/>
            <a:r>
              <a:rPr lang="en-US" sz="1600" dirty="0">
                <a:effectLst/>
                <a:latin typeface="Calibri" panose="020F0502020204030204" pitchFamily="34" charset="0"/>
              </a:rPr>
              <a:t>Motion:</a:t>
            </a:r>
          </a:p>
          <a:p>
            <a:pPr marL="342900" marR="0"/>
            <a:r>
              <a:rPr lang="en-US" sz="1600" dirty="0">
                <a:effectLst/>
                <a:latin typeface="Calibri" panose="020F0502020204030204" pitchFamily="34" charset="0"/>
              </a:rPr>
              <a:t>Approve forwarding P802.16 Revision PAR documentation in </a:t>
            </a:r>
            <a:r>
              <a:rPr lang="en-US" sz="1600" dirty="0">
                <a:solidFill>
                  <a:srgbClr val="0000FF"/>
                </a:solidFill>
                <a:effectLst/>
                <a:latin typeface="Calibri" panose="020F0502020204030204" pitchFamily="34" charset="0"/>
                <a:hlinkClick r:id="rId2">
                  <a:extLst>
                    <a:ext uri="{A12FA001-AC4F-418D-AE19-62706E023703}">
                      <ahyp:hlinkClr xmlns:ahyp="http://schemas.microsoft.com/office/drawing/2018/hyperlinkcolor" val="tx"/>
                    </a:ext>
                  </a:extLst>
                </a:hlinkClick>
              </a:rPr>
              <a:t>https://mentor.ieee.org/802.15/dcn/24/15-24-0519-03-016t-draft-revision-par-for-802-16-2017.pdf</a:t>
            </a:r>
            <a:r>
              <a:rPr lang="en-US" sz="1600" dirty="0">
                <a:solidFill>
                  <a:srgbClr val="0000FF"/>
                </a:solidFill>
                <a:effectLst/>
                <a:latin typeface="Calibri" panose="020F0502020204030204" pitchFamily="34" charset="0"/>
              </a:rPr>
              <a:t> </a:t>
            </a:r>
            <a:r>
              <a:rPr lang="en-US" sz="1600" dirty="0">
                <a:effectLst/>
                <a:latin typeface="Calibri" panose="020F0502020204030204" pitchFamily="34" charset="0"/>
              </a:rPr>
              <a:t>to </a:t>
            </a:r>
            <a:r>
              <a:rPr lang="en-US" sz="1600" dirty="0" err="1">
                <a:effectLst/>
                <a:latin typeface="Calibri" panose="020F0502020204030204" pitchFamily="34" charset="0"/>
              </a:rPr>
              <a:t>NesCom</a:t>
            </a:r>
            <a:r>
              <a:rPr lang="en-US" sz="1600" dirty="0">
                <a:effectLst/>
                <a:latin typeface="Calibri" panose="020F0502020204030204" pitchFamily="34" charset="0"/>
              </a:rPr>
              <a:t>.</a:t>
            </a:r>
          </a:p>
          <a:p>
            <a:pPr marL="342900" marR="0"/>
            <a:r>
              <a:rPr lang="en-US" sz="1600" dirty="0">
                <a:effectLst/>
                <a:latin typeface="Calibri" panose="020F0502020204030204" pitchFamily="34" charset="0"/>
              </a:rPr>
              <a:t> </a:t>
            </a:r>
          </a:p>
          <a:p>
            <a:pPr marL="342900" marR="0"/>
            <a:r>
              <a:rPr lang="en-US" sz="1600" dirty="0">
                <a:effectLst/>
                <a:latin typeface="Calibri" panose="020F0502020204030204" pitchFamily="34" charset="0"/>
              </a:rPr>
              <a:t>Move: Clint Powell</a:t>
            </a:r>
          </a:p>
          <a:p>
            <a:pPr marL="342900" marR="0"/>
            <a:r>
              <a:rPr lang="en-US" sz="1600" dirty="0">
                <a:effectLst/>
                <a:latin typeface="Calibri" panose="020F0502020204030204" pitchFamily="34" charset="0"/>
              </a:rPr>
              <a:t>Second: Edward Au</a:t>
            </a:r>
          </a:p>
          <a:p>
            <a:pPr marL="342900" marR="0"/>
            <a:r>
              <a:rPr lang="en-US" sz="1600" dirty="0">
                <a:effectLst/>
                <a:latin typeface="Calibri" panose="020F0502020204030204" pitchFamily="34" charset="0"/>
              </a:rPr>
              <a:t> </a:t>
            </a:r>
          </a:p>
          <a:p>
            <a:pPr marL="342900" marR="0"/>
            <a:r>
              <a:rPr lang="en-US" sz="1600" dirty="0">
                <a:effectLst/>
                <a:latin typeface="Calibri" panose="020F0502020204030204" pitchFamily="34" charset="0"/>
              </a:rPr>
              <a:t>WG Motion Count (y/n/a): 33/0/3</a:t>
            </a:r>
          </a:p>
          <a:p>
            <a:pPr marL="342900" marR="0"/>
            <a:r>
              <a:rPr lang="en-US" sz="1600" dirty="0">
                <a:effectLst/>
                <a:latin typeface="Calibri" panose="020F0502020204030204" pitchFamily="34" charset="0"/>
              </a:rPr>
              <a:t> </a:t>
            </a:r>
          </a:p>
          <a:p>
            <a:pPr marL="342900" marR="0"/>
            <a:r>
              <a:rPr lang="en-US" sz="1600" dirty="0">
                <a:effectLst/>
                <a:latin typeface="Calibri" panose="020F0502020204030204" pitchFamily="34" charset="0"/>
              </a:rPr>
              <a:t>Comments </a:t>
            </a:r>
            <a:r>
              <a:rPr lang="en-US" sz="1600" dirty="0">
                <a:latin typeface="Calibri" panose="020F0502020204030204" pitchFamily="34" charset="0"/>
              </a:rPr>
              <a:t>from 802.11 have been addressed in latest revision of PAR on </a:t>
            </a:r>
            <a:r>
              <a:rPr lang="en-US" sz="1600" dirty="0" err="1">
                <a:latin typeface="Calibri" panose="020F0502020204030204" pitchFamily="34" charset="0"/>
              </a:rPr>
              <a:t>myProject</a:t>
            </a:r>
            <a:r>
              <a:rPr lang="en-US" sz="1600" dirty="0">
                <a:latin typeface="Calibri" panose="020F0502020204030204" pitchFamily="34" charset="0"/>
              </a:rPr>
              <a:t> and posted as r03 of the PAR posted on Mentor.</a:t>
            </a:r>
          </a:p>
          <a:p>
            <a:pPr marL="0" marR="0">
              <a:spcBef>
                <a:spcPts val="0"/>
              </a:spcBef>
              <a:spcAft>
                <a:spcPts val="0"/>
              </a:spcAft>
            </a:pPr>
            <a:endParaRPr lang="en-US" sz="1600" dirty="0">
              <a:solidFill>
                <a:srgbClr val="FF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5697177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BE5FF7-07C3-8EC0-8F9D-CBD278E54D8D}"/>
            </a:ext>
          </a:extLst>
        </p:cNvPr>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8F0CE7D4-800C-ACD8-4A63-BB32D7CEF20A}"/>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7</a:t>
            </a:fld>
            <a:endParaRPr lang="en-US" dirty="0"/>
          </a:p>
        </p:txBody>
      </p:sp>
      <p:sp>
        <p:nvSpPr>
          <p:cNvPr id="2" name="Title 1">
            <a:extLst>
              <a:ext uri="{FF2B5EF4-FFF2-40B4-BE49-F238E27FC236}">
                <a16:creationId xmlns:a16="http://schemas.microsoft.com/office/drawing/2014/main" id="{F6A64EED-74DC-7259-7683-3CF8F6FE0598}"/>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LMSC Regular Motion</a:t>
            </a:r>
          </a:p>
        </p:txBody>
      </p:sp>
      <p:sp>
        <p:nvSpPr>
          <p:cNvPr id="4" name="Rectangle 3">
            <a:extLst>
              <a:ext uri="{FF2B5EF4-FFF2-40B4-BE49-F238E27FC236}">
                <a16:creationId xmlns:a16="http://schemas.microsoft.com/office/drawing/2014/main" id="{B5BBBB88-96CB-B576-2ACB-5FB318584CD7}"/>
              </a:ext>
            </a:extLst>
          </p:cNvPr>
          <p:cNvSpPr/>
          <p:nvPr/>
        </p:nvSpPr>
        <p:spPr>
          <a:xfrm>
            <a:off x="304800" y="1371600"/>
            <a:ext cx="8534400" cy="3539430"/>
          </a:xfrm>
          <a:prstGeom prst="rect">
            <a:avLst/>
          </a:prstGeom>
        </p:spPr>
        <p:txBody>
          <a:bodyPr wrap="square">
            <a:spAutoFit/>
          </a:bodyPr>
          <a:lstStyle/>
          <a:p>
            <a:r>
              <a:rPr lang="en-US" sz="1600" b="1" dirty="0">
                <a:effectLst/>
                <a:latin typeface="Calibri" panose="020F0502020204030204" pitchFamily="34" charset="0"/>
              </a:rPr>
              <a:t>Agenda Item #: 7.043</a:t>
            </a:r>
          </a:p>
          <a:p>
            <a:pPr marL="0" marR="0"/>
            <a:r>
              <a:rPr lang="en-US" sz="1600" b="1" dirty="0">
                <a:effectLst/>
                <a:latin typeface="Calibri" panose="020F0502020204030204" pitchFamily="34" charset="0"/>
              </a:rPr>
              <a:t>ME* (Regular) Motion 2 - </a:t>
            </a:r>
            <a:r>
              <a:rPr lang="en-US" sz="1600" b="1" dirty="0">
                <a:effectLst/>
                <a:latin typeface="Calibri" panose="020F0502020204030204" pitchFamily="34" charset="0"/>
                <a:ea typeface="Calibri" panose="020F0502020204030204" pitchFamily="34" charset="0"/>
              </a:rPr>
              <a:t>Motion to approve </a:t>
            </a:r>
            <a:r>
              <a:rPr lang="en-US" sz="1600" b="1" dirty="0">
                <a:latin typeface="Calibri" panose="020F0502020204030204" pitchFamily="34" charset="0"/>
                <a:ea typeface="Calibri" panose="020F0502020204030204" pitchFamily="34" charset="0"/>
              </a:rPr>
              <a:t>R</a:t>
            </a:r>
            <a:r>
              <a:rPr lang="en-US" sz="1600" b="1" dirty="0">
                <a:effectLst/>
                <a:latin typeface="Calibri" panose="020F0502020204030204" pitchFamily="34" charset="0"/>
              </a:rPr>
              <a:t>esponse to ISO comments on 802.15.7</a:t>
            </a:r>
          </a:p>
          <a:p>
            <a:pPr marL="342900" marR="0"/>
            <a:r>
              <a:rPr lang="en-US" sz="1600" dirty="0">
                <a:effectLst/>
                <a:latin typeface="Calibri" panose="020F0502020204030204" pitchFamily="34" charset="0"/>
              </a:rPr>
              <a:t>Motion:</a:t>
            </a:r>
          </a:p>
          <a:p>
            <a:pPr marL="342900" marR="0"/>
            <a:r>
              <a:rPr lang="en-US" sz="1600" dirty="0">
                <a:effectLst/>
                <a:latin typeface="Calibri" panose="020F0502020204030204" pitchFamily="34" charset="0"/>
              </a:rPr>
              <a:t>Approval to forward the comment responses in</a:t>
            </a:r>
          </a:p>
          <a:p>
            <a:pPr marL="342900" marR="0"/>
            <a:r>
              <a:rPr lang="en-US" sz="1600" dirty="0">
                <a:solidFill>
                  <a:srgbClr val="0000FF"/>
                </a:solidFill>
                <a:effectLst/>
                <a:latin typeface="Aptos" panose="020B0004020202020204" pitchFamily="34" charset="0"/>
                <a:hlinkClick r:id="rId2">
                  <a:extLst>
                    <a:ext uri="{A12FA001-AC4F-418D-AE19-62706E023703}">
                      <ahyp:hlinkClr xmlns:ahyp="http://schemas.microsoft.com/office/drawing/2018/hyperlinkcolor" val="tx"/>
                    </a:ext>
                  </a:extLst>
                </a:hlinkClick>
              </a:rPr>
              <a:t>https://mentor.ieee.org/802.15/dcn/24/15-24-0652-00-0mag-response-to-iso-802-15-7-comment.docx</a:t>
            </a:r>
            <a:r>
              <a:rPr lang="en-US" sz="1600" dirty="0">
                <a:solidFill>
                  <a:srgbClr val="0000FF"/>
                </a:solidFill>
                <a:effectLst/>
                <a:latin typeface="Aptos" panose="020B0004020202020204" pitchFamily="34" charset="0"/>
              </a:rPr>
              <a:t> </a:t>
            </a:r>
            <a:r>
              <a:rPr lang="en-US" sz="1600" dirty="0">
                <a:effectLst/>
                <a:latin typeface="Calibri" panose="020F0502020204030204" pitchFamily="34" charset="0"/>
              </a:rPr>
              <a:t>to ISO/IEC JTC1/SC6, as responses to the comments received on the recent FDIS Ballot on IEEE Std 802.15.7-2018.</a:t>
            </a:r>
          </a:p>
          <a:p>
            <a:pPr marL="342900" marR="0"/>
            <a:r>
              <a:rPr lang="en-US" sz="1600" dirty="0">
                <a:solidFill>
                  <a:srgbClr val="1D2228"/>
                </a:solidFill>
                <a:effectLst/>
                <a:latin typeface="Calibri" panose="020F0502020204030204" pitchFamily="34" charset="0"/>
              </a:rPr>
              <a:t> </a:t>
            </a:r>
          </a:p>
          <a:p>
            <a:pPr marL="342900" marR="0"/>
            <a:r>
              <a:rPr lang="en-US" sz="1600" dirty="0">
                <a:effectLst/>
                <a:latin typeface="Calibri" panose="020F0502020204030204" pitchFamily="34" charset="0"/>
              </a:rPr>
              <a:t>Move: Clint Powell</a:t>
            </a:r>
          </a:p>
          <a:p>
            <a:pPr marL="342900" marR="0"/>
            <a:r>
              <a:rPr lang="en-US" sz="1600" dirty="0">
                <a:effectLst/>
                <a:latin typeface="Calibri" panose="020F0502020204030204" pitchFamily="34" charset="0"/>
              </a:rPr>
              <a:t>Second: Edward Au</a:t>
            </a:r>
          </a:p>
          <a:p>
            <a:pPr marL="342900" marR="0"/>
            <a:r>
              <a:rPr lang="en-US" sz="1600" dirty="0">
                <a:effectLst/>
                <a:latin typeface="Calibri" panose="020F0502020204030204" pitchFamily="34" charset="0"/>
              </a:rPr>
              <a:t> </a:t>
            </a:r>
          </a:p>
          <a:p>
            <a:pPr marL="342900" marR="0"/>
            <a:r>
              <a:rPr lang="en-US" sz="1600" dirty="0">
                <a:effectLst/>
                <a:latin typeface="Calibri" panose="020F0502020204030204" pitchFamily="34" charset="0"/>
              </a:rPr>
              <a:t>WG Motion Count (y/n/a): 35/0/0</a:t>
            </a:r>
          </a:p>
          <a:p>
            <a:pPr marL="0" marR="0"/>
            <a:endParaRPr lang="en-US" sz="1600" dirty="0">
              <a:effectLst/>
              <a:latin typeface="Calibri" panose="020F0502020204030204" pitchFamily="34" charset="0"/>
            </a:endParaRPr>
          </a:p>
          <a:p>
            <a:pPr marL="0" marR="0">
              <a:spcBef>
                <a:spcPts val="0"/>
              </a:spcBef>
              <a:spcAft>
                <a:spcPts val="0"/>
              </a:spcAft>
            </a:pPr>
            <a:endParaRPr lang="en-US" sz="1600" dirty="0">
              <a:solidFill>
                <a:srgbClr val="FF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959014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36EE2D-1ADA-A54B-2C1A-33D7559DE491}"/>
            </a:ext>
          </a:extLst>
        </p:cNvPr>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5ED09F81-866D-1F75-724C-97AEB1A621E2}"/>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8</a:t>
            </a:fld>
            <a:endParaRPr lang="en-US" dirty="0"/>
          </a:p>
        </p:txBody>
      </p:sp>
      <p:sp>
        <p:nvSpPr>
          <p:cNvPr id="2" name="Title 1">
            <a:extLst>
              <a:ext uri="{FF2B5EF4-FFF2-40B4-BE49-F238E27FC236}">
                <a16:creationId xmlns:a16="http://schemas.microsoft.com/office/drawing/2014/main" id="{C85AF99F-1699-EB82-2F41-7E1882F8DF87}"/>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LMSC Regular Motion</a:t>
            </a:r>
          </a:p>
        </p:txBody>
      </p:sp>
      <p:sp>
        <p:nvSpPr>
          <p:cNvPr id="4" name="Rectangle 3">
            <a:extLst>
              <a:ext uri="{FF2B5EF4-FFF2-40B4-BE49-F238E27FC236}">
                <a16:creationId xmlns:a16="http://schemas.microsoft.com/office/drawing/2014/main" id="{6F9DADCB-0617-2890-CF6E-73FE86CF1F11}"/>
              </a:ext>
            </a:extLst>
          </p:cNvPr>
          <p:cNvSpPr/>
          <p:nvPr/>
        </p:nvSpPr>
        <p:spPr>
          <a:xfrm>
            <a:off x="304800" y="1371600"/>
            <a:ext cx="8534400" cy="3046988"/>
          </a:xfrm>
          <a:prstGeom prst="rect">
            <a:avLst/>
          </a:prstGeom>
        </p:spPr>
        <p:txBody>
          <a:bodyPr wrap="square">
            <a:spAutoFit/>
          </a:bodyPr>
          <a:lstStyle/>
          <a:p>
            <a:r>
              <a:rPr lang="en-US" sz="1600" b="1" dirty="0">
                <a:effectLst/>
                <a:latin typeface="Calibri" panose="020F0502020204030204" pitchFamily="34" charset="0"/>
              </a:rPr>
              <a:t>Agenda Item #: 7.044</a:t>
            </a:r>
          </a:p>
          <a:p>
            <a:pPr marL="0" marR="0"/>
            <a:r>
              <a:rPr lang="en-US" sz="1600" b="1" dirty="0">
                <a:effectLst/>
                <a:latin typeface="Calibri" panose="020F0502020204030204" pitchFamily="34" charset="0"/>
              </a:rPr>
              <a:t>ME* (Regular) Motion 3 - </a:t>
            </a:r>
            <a:r>
              <a:rPr lang="en-US" sz="1600" b="1" dirty="0">
                <a:effectLst/>
                <a:latin typeface="Calibri" panose="020F0502020204030204" pitchFamily="34" charset="0"/>
                <a:ea typeface="Calibri" panose="020F0502020204030204" pitchFamily="34" charset="0"/>
              </a:rPr>
              <a:t>Motion to approve </a:t>
            </a:r>
            <a:r>
              <a:rPr lang="en-US" sz="1600" b="1" dirty="0">
                <a:latin typeface="Calibri" panose="020F0502020204030204" pitchFamily="34" charset="0"/>
                <a:ea typeface="Calibri" panose="020F0502020204030204" pitchFamily="34" charset="0"/>
              </a:rPr>
              <a:t>R</a:t>
            </a:r>
            <a:r>
              <a:rPr lang="en-US" sz="1600" b="1" dirty="0">
                <a:effectLst/>
                <a:latin typeface="Calibri" panose="020F0502020204030204" pitchFamily="34" charset="0"/>
              </a:rPr>
              <a:t>esponse to ISO comments on 802.15.9</a:t>
            </a:r>
          </a:p>
          <a:p>
            <a:pPr marL="342900" marR="0"/>
            <a:r>
              <a:rPr lang="en-US" sz="1600" dirty="0">
                <a:effectLst/>
                <a:latin typeface="Calibri" panose="020F0502020204030204" pitchFamily="34" charset="0"/>
              </a:rPr>
              <a:t>Motion:</a:t>
            </a:r>
          </a:p>
          <a:p>
            <a:pPr marL="342900" marR="0"/>
            <a:r>
              <a:rPr lang="en-US" sz="1600" dirty="0">
                <a:effectLst/>
                <a:latin typeface="Calibri" panose="020F0502020204030204" pitchFamily="34" charset="0"/>
              </a:rPr>
              <a:t>Approval to forward the comment responses in </a:t>
            </a:r>
            <a:r>
              <a:rPr lang="en-US" sz="1600" dirty="0">
                <a:solidFill>
                  <a:srgbClr val="0000FF"/>
                </a:solidFill>
                <a:effectLst/>
                <a:latin typeface="Calibri" panose="020F0502020204030204" pitchFamily="34" charset="0"/>
                <a:hlinkClick r:id="rId2">
                  <a:extLst>
                    <a:ext uri="{A12FA001-AC4F-418D-AE19-62706E023703}">
                      <ahyp:hlinkClr xmlns:ahyp="http://schemas.microsoft.com/office/drawing/2018/hyperlinkcolor" val="tx"/>
                    </a:ext>
                  </a:extLst>
                </a:hlinkClick>
              </a:rPr>
              <a:t>https://mentor.ieee.org/802.15/dcn/24/15-24-0092-00-0mag-response-to-iso-802-15-9.docx</a:t>
            </a:r>
            <a:r>
              <a:rPr lang="en-US" sz="1600" dirty="0">
                <a:solidFill>
                  <a:srgbClr val="0000FF"/>
                </a:solidFill>
                <a:effectLst/>
                <a:latin typeface="Calibri" panose="020F0502020204030204" pitchFamily="34" charset="0"/>
              </a:rPr>
              <a:t> </a:t>
            </a:r>
            <a:r>
              <a:rPr lang="en-US" sz="1600" dirty="0">
                <a:effectLst/>
                <a:latin typeface="Calibri" panose="020F0502020204030204" pitchFamily="34" charset="0"/>
              </a:rPr>
              <a:t>to ISO/IEC JTC1/SC6, as responses to the comments received on the recent FDIS Ballot on IEEE Std 802.15.9-2021. </a:t>
            </a:r>
          </a:p>
          <a:p>
            <a:pPr marL="342900" marR="0"/>
            <a:r>
              <a:rPr lang="en-US" sz="1600" dirty="0">
                <a:effectLst/>
                <a:latin typeface="Calibri" panose="020F0502020204030204" pitchFamily="34" charset="0"/>
              </a:rPr>
              <a:t> </a:t>
            </a:r>
          </a:p>
          <a:p>
            <a:pPr marL="342900" marR="0"/>
            <a:r>
              <a:rPr lang="en-US" sz="1600" dirty="0">
                <a:effectLst/>
                <a:latin typeface="Calibri" panose="020F0502020204030204" pitchFamily="34" charset="0"/>
              </a:rPr>
              <a:t>Move: Clint Powell</a:t>
            </a:r>
          </a:p>
          <a:p>
            <a:pPr marL="342900" marR="0"/>
            <a:r>
              <a:rPr lang="en-US" sz="1600" dirty="0">
                <a:effectLst/>
                <a:latin typeface="Calibri" panose="020F0502020204030204" pitchFamily="34" charset="0"/>
              </a:rPr>
              <a:t>Second: Edward Au</a:t>
            </a:r>
          </a:p>
          <a:p>
            <a:pPr marL="0" marR="0"/>
            <a:r>
              <a:rPr lang="en-US" sz="1600" dirty="0">
                <a:effectLst/>
                <a:latin typeface="Calibri" panose="020F0502020204030204" pitchFamily="34" charset="0"/>
              </a:rPr>
              <a:t> </a:t>
            </a:r>
          </a:p>
          <a:p>
            <a:pPr marL="342900" marR="0"/>
            <a:r>
              <a:rPr lang="en-US" sz="1600" dirty="0">
                <a:effectLst/>
                <a:latin typeface="Calibri" panose="020F0502020204030204" pitchFamily="34" charset="0"/>
              </a:rPr>
              <a:t>WG Motion Count (y/n/a): 35/0/2</a:t>
            </a:r>
          </a:p>
          <a:p>
            <a:pPr marL="0" marR="0"/>
            <a:endParaRPr lang="en-US" sz="1600" dirty="0">
              <a:effectLst/>
              <a:latin typeface="Calibri" panose="020F0502020204030204" pitchFamily="34" charset="0"/>
            </a:endParaRPr>
          </a:p>
        </p:txBody>
      </p:sp>
    </p:spTree>
    <p:extLst>
      <p:ext uri="{BB962C8B-B14F-4D97-AF65-F5344CB8AC3E}">
        <p14:creationId xmlns:p14="http://schemas.microsoft.com/office/powerpoint/2010/main" val="1384739398"/>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47315</TotalTime>
  <Words>722</Words>
  <Application>Microsoft Office PowerPoint</Application>
  <PresentationFormat>On-screen Show (4:3)</PresentationFormat>
  <Paragraphs>79</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Aptos</vt:lpstr>
      <vt:lpstr>Arial</vt:lpstr>
      <vt:lpstr>Calibri</vt:lpstr>
      <vt:lpstr>Times New Roman</vt:lpstr>
      <vt:lpstr>IEEE-802_15</vt:lpstr>
      <vt:lpstr>PowerPoint Presentation</vt:lpstr>
      <vt:lpstr>802 LMSC Closing Plenary November 2024</vt:lpstr>
      <vt:lpstr>PowerPoint Presentation</vt:lpstr>
      <vt:lpstr>PowerPoint Presentation</vt:lpstr>
      <vt:lpstr>802 LMSC Closing Plenary November 2024</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WG-Opening Report Sept Interim 2021</dc:title>
  <dc:subject>IEEE 802.15 &lt;subject&gt;</dc:subject>
  <dc:creator>Pat Kinney</dc:creator>
  <cp:keywords/>
  <dc:description/>
  <cp:lastModifiedBy>Clint Powell2</cp:lastModifiedBy>
  <cp:revision>1165</cp:revision>
  <cp:lastPrinted>2000-07-07T01:25:49Z</cp:lastPrinted>
  <dcterms:created xsi:type="dcterms:W3CDTF">1999-06-22T06:24:01Z</dcterms:created>
  <dcterms:modified xsi:type="dcterms:W3CDTF">2024-11-15T23:35:07Z</dcterms:modified>
  <cp:category/>
</cp:coreProperties>
</file>