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359" r:id="rId2"/>
    <p:sldId id="2069" r:id="rId3"/>
    <p:sldId id="2070" r:id="rId4"/>
    <p:sldId id="2068" r:id="rId5"/>
    <p:sldId id="2065" r:id="rId6"/>
    <p:sldId id="2066" r:id="rId7"/>
    <p:sldId id="2064" r:id="rId8"/>
    <p:sldId id="2057" r:id="rId9"/>
    <p:sldId id="2059" r:id="rId10"/>
    <p:sldId id="2061" r:id="rId11"/>
    <p:sldId id="2062" r:id="rId12"/>
    <p:sldId id="2063" r:id="rId13"/>
    <p:sldId id="2067" r:id="rId1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Times New Roman" pitchFamily="18" charset="0"/>
        <a:ea typeface="ＭＳ Ｐゴシック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2AB1FF"/>
    <a:srgbClr val="C77A00"/>
    <a:srgbClr val="99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63" autoAdjust="0"/>
    <p:restoredTop sz="94676" autoAdjust="0"/>
  </p:normalViewPr>
  <p:slideViewPr>
    <p:cSldViewPr>
      <p:cViewPr varScale="1">
        <p:scale>
          <a:sx n="75" d="100"/>
          <a:sy n="75" d="100"/>
        </p:scale>
        <p:origin x="1013" y="5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99" d="100"/>
          <a:sy n="99" d="100"/>
        </p:scale>
        <p:origin x="4272" y="1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505200" y="171450"/>
            <a:ext cx="266541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doc.: IEEE 802.15-01/468r0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1450"/>
            <a:ext cx="228441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20750">
              <a:defRPr sz="1400" b="1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November 2001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14800" y="8850313"/>
            <a:ext cx="2133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20750">
              <a:defRPr sz="10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r>
              <a:rPr lang="en-US"/>
              <a:t>Robert F. Heile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2667000" y="8850313"/>
            <a:ext cx="1371600" cy="15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20750">
              <a:defRPr sz="1000"/>
            </a:lvl1pPr>
          </a:lstStyle>
          <a:p>
            <a:pPr>
              <a:defRPr/>
            </a:pPr>
            <a:r>
              <a:rPr lang="en-US"/>
              <a:t>Page </a:t>
            </a:r>
            <a:fld id="{D5CB87EC-05DA-49A1-AD33-2683CE9254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5800" y="3810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3319" name="Rectangle 7"/>
          <p:cNvSpPr>
            <a:spLocks noChangeArrowheads="1"/>
          </p:cNvSpPr>
          <p:nvPr/>
        </p:nvSpPr>
        <p:spPr bwMode="auto">
          <a:xfrm>
            <a:off x="685800" y="8850313"/>
            <a:ext cx="703263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 defTabSz="920750">
              <a:defRPr/>
            </a:pPr>
            <a:r>
              <a:rPr lang="en-US" sz="120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5800" y="8839200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23792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3" name="Line 9"/>
          <p:cNvSpPr>
            <a:spLocks noChangeShapeType="1"/>
          </p:cNvSpPr>
          <p:nvPr/>
        </p:nvSpPr>
        <p:spPr bwMode="auto">
          <a:xfrm>
            <a:off x="715963" y="8851900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11274" name="Line 10"/>
          <p:cNvSpPr>
            <a:spLocks noChangeShapeType="1"/>
          </p:cNvSpPr>
          <p:nvPr/>
        </p:nvSpPr>
        <p:spPr bwMode="auto">
          <a:xfrm>
            <a:off x="641350" y="292100"/>
            <a:ext cx="55753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2" name="Slide Image Placeholder 1">
            <a:extLst>
              <a:ext uri="{FF2B5EF4-FFF2-40B4-BE49-F238E27FC236}">
                <a16:creationId xmlns:a16="http://schemas.microsoft.com/office/drawing/2014/main" id="{0AEED6CC-816A-E548-A8CE-9121A88906AA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6282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269BD7D-1DCB-4C55-B36B-7043228FA0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9278CFC-6982-294A-ABFA-64C1A0D13BCF}"/>
              </a:ext>
            </a:extLst>
          </p:cNvPr>
          <p:cNvSpPr txBox="1"/>
          <p:nvPr userDrawn="1"/>
        </p:nvSpPr>
        <p:spPr>
          <a:xfrm>
            <a:off x="8325853" y="519764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D2E936D-6A11-C44F-942B-2DED49317366}"/>
              </a:ext>
            </a:extLst>
          </p:cNvPr>
          <p:cNvSpPr txBox="1"/>
          <p:nvPr userDrawn="1"/>
        </p:nvSpPr>
        <p:spPr>
          <a:xfrm>
            <a:off x="7940842" y="519764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099E0B8D-1721-C14A-8963-980C6B4ACC25}"/>
              </a:ext>
            </a:extLst>
          </p:cNvPr>
          <p:cNvSpPr txBox="1"/>
          <p:nvPr userDrawn="1"/>
        </p:nvSpPr>
        <p:spPr>
          <a:xfrm>
            <a:off x="7257448" y="481263"/>
            <a:ext cx="18473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4108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1FCF5-DCE1-4BE7-BAC9-5817EB43EA6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2AC5FFF-9316-BA20-E3B3-38A4872F473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xfrm>
            <a:off x="5486400" y="6475413"/>
            <a:ext cx="3124200" cy="184666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Clint Powell, Meta Platforms</a:t>
            </a:r>
          </a:p>
        </p:txBody>
      </p:sp>
    </p:spTree>
    <p:extLst>
      <p:ext uri="{BB962C8B-B14F-4D97-AF65-F5344CB8AC3E}">
        <p14:creationId xmlns:p14="http://schemas.microsoft.com/office/powerpoint/2010/main" val="373112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/>
            </a:lvl1pPr>
          </a:lstStyle>
          <a:p>
            <a:pPr>
              <a:defRPr/>
            </a:pPr>
            <a:r>
              <a:rPr lang="en-US"/>
              <a:t>Slide </a:t>
            </a:r>
            <a:fld id="{B0E774AB-328E-4169-BDA4-F9A4CFC1EC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4267200" y="393700"/>
            <a:ext cx="41910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/>
          <a:p>
            <a:pPr lvl="4" algn="r"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doc.: IEEE 802.15-24-0680-02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 dirty="0">
              <a:latin typeface="Times New Roman" charset="0"/>
              <a:ea typeface="ＭＳ Ｐゴシック" charset="0"/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1200" dirty="0">
                <a:latin typeface="Times New Roman" charset="0"/>
                <a:ea typeface="ＭＳ Ｐゴシック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>
              <a:latin typeface="Times New Roman" charset="0"/>
              <a:ea typeface="ＭＳ Ｐゴシック" charset="0"/>
            </a:endParaRPr>
          </a:p>
        </p:txBody>
      </p:sp>
      <p:sp>
        <p:nvSpPr>
          <p:cNvPr id="3" name="Rectangle 9">
            <a:extLst>
              <a:ext uri="{FF2B5EF4-FFF2-40B4-BE49-F238E27FC236}">
                <a16:creationId xmlns:a16="http://schemas.microsoft.com/office/drawing/2014/main" id="{206BDF95-B92A-A917-90F6-D44BC10530BB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85800" y="413854"/>
            <a:ext cx="1525588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>
              <a:defRPr/>
            </a:pPr>
            <a:r>
              <a:rPr lang="en-US" sz="1400" b="1" dirty="0">
                <a:latin typeface="Times New Roman" charset="0"/>
                <a:ea typeface="ＭＳ Ｐゴシック" charset="0"/>
              </a:rPr>
              <a:t>January 2025</a:t>
            </a:r>
            <a:endParaRPr lang="en-US" sz="1200" b="1" dirty="0">
              <a:latin typeface="Times New Roman" charset="0"/>
              <a:ea typeface="ＭＳ Ｐゴシック" charset="0"/>
            </a:endParaRPr>
          </a:p>
        </p:txBody>
      </p:sp>
      <p:sp>
        <p:nvSpPr>
          <p:cNvPr id="5" name="Rectangle 9">
            <a:extLst>
              <a:ext uri="{FF2B5EF4-FFF2-40B4-BE49-F238E27FC236}">
                <a16:creationId xmlns:a16="http://schemas.microsoft.com/office/drawing/2014/main" id="{5FAB2CC2-B985-EF78-915C-8329A99CE861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6324600" y="6469556"/>
            <a:ext cx="220629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/>
          <a:p>
            <a:pPr algn="r">
              <a:defRPr/>
            </a:pPr>
            <a:r>
              <a:rPr lang="en-US" sz="1200" dirty="0"/>
              <a:t>Clint Powell (PWC, LLC)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mailto:sara@mtgevents.com.au" TargetMode="External"/><Relationship Id="rId3" Type="http://schemas.openxmlformats.org/officeDocument/2006/relationships/hyperlink" Target="mailto:annkrieger.dod@gmail.com" TargetMode="External"/><Relationship Id="rId7" Type="http://schemas.openxmlformats.org/officeDocument/2006/relationships/hyperlink" Target="mailto:cpowell@ieee.org" TargetMode="External"/><Relationship Id="rId2" Type="http://schemas.openxmlformats.org/officeDocument/2006/relationships/hyperlink" Target="mailto:pbeecher@ieee.org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mailto:ben@blindcreek.com" TargetMode="External"/><Relationship Id="rId5" Type="http://schemas.openxmlformats.org/officeDocument/2006/relationships/hyperlink" Target="mailto:hosako@nict.go.jp" TargetMode="External"/><Relationship Id="rId4" Type="http://schemas.openxmlformats.org/officeDocument/2006/relationships/hyperlink" Target="mailto:t.kuerner@tu-braunschweig.de" TargetMode="External"/><Relationship Id="rId9" Type="http://schemas.openxmlformats.org/officeDocument/2006/relationships/hyperlink" Target="mailto:daniel@mtgevents.com.a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touchpoint.eventsair.com/2025-jan-ieee-802-wireless-interim-session/social" TargetMode="Externa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>
            <a:extLst>
              <a:ext uri="{FF2B5EF4-FFF2-40B4-BE49-F238E27FC236}">
                <a16:creationId xmlns:a16="http://schemas.microsoft.com/office/drawing/2014/main" id="{8668B767-4C5C-A342-72A7-47852D13D16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349586"/>
            <a:ext cx="7772400" cy="1143000"/>
          </a:xfrm>
        </p:spPr>
        <p:txBody>
          <a:bodyPr/>
          <a:lstStyle/>
          <a:p>
            <a:pPr>
              <a:defRPr/>
            </a:pPr>
            <a:br>
              <a:rPr lang="en-US" dirty="0"/>
            </a:br>
            <a:r>
              <a:rPr lang="en-US" dirty="0"/>
              <a:t>IEEE 802 Wireless Interim</a:t>
            </a: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7E83B966-E656-DA6F-14DE-E078DA859EC9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>
          <a:xfrm>
            <a:off x="533400" y="3962400"/>
            <a:ext cx="8077200" cy="2513012"/>
          </a:xfrm>
        </p:spPr>
        <p:txBody>
          <a:bodyPr/>
          <a:lstStyle/>
          <a:p>
            <a:pPr>
              <a:lnSpc>
                <a:spcPct val="70000"/>
              </a:lnSpc>
              <a:defRPr/>
            </a:pPr>
            <a:endParaRPr lang="en-US" sz="2400" b="1" dirty="0">
              <a:latin typeface="Times New Roman" charset="0"/>
            </a:endParaRPr>
          </a:p>
          <a:p>
            <a:pPr>
              <a:lnSpc>
                <a:spcPct val="70000"/>
              </a:lnSpc>
              <a:spcBef>
                <a:spcPts val="0"/>
              </a:spcBef>
              <a:defRPr/>
            </a:pPr>
            <a:r>
              <a:rPr lang="en-US" b="1" dirty="0">
                <a:latin typeface="Times New Roman" charset="0"/>
              </a:rPr>
              <a:t>802.15 WNG Tech Focus Info Package</a:t>
            </a:r>
          </a:p>
          <a:p>
            <a:pPr>
              <a:lnSpc>
                <a:spcPct val="70000"/>
              </a:lnSpc>
              <a:defRPr/>
            </a:pPr>
            <a:endParaRPr lang="en-US" sz="28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2800" b="1" dirty="0">
                <a:latin typeface="Times New Roman" charset="0"/>
              </a:rPr>
              <a:t>Jan 15, 2025</a:t>
            </a:r>
          </a:p>
          <a:p>
            <a:pPr>
              <a:lnSpc>
                <a:spcPct val="70000"/>
              </a:lnSpc>
              <a:defRPr/>
            </a:pPr>
            <a:endParaRPr lang="en-US" sz="2800" b="1" dirty="0">
              <a:latin typeface="Times New Roman" charset="0"/>
            </a:endParaRPr>
          </a:p>
          <a:p>
            <a:pPr>
              <a:lnSpc>
                <a:spcPct val="70000"/>
              </a:lnSpc>
              <a:defRPr/>
            </a:pPr>
            <a:r>
              <a:rPr lang="en-US" sz="2800" b="1" dirty="0"/>
              <a:t>Held in Kobe &amp; Hybrid via Webex</a:t>
            </a:r>
            <a:endParaRPr lang="en-US" sz="2000" b="1" dirty="0"/>
          </a:p>
          <a:p>
            <a:pPr>
              <a:lnSpc>
                <a:spcPct val="70000"/>
              </a:lnSpc>
              <a:defRPr/>
            </a:pPr>
            <a:endParaRPr lang="en-US" sz="2800" b="1" dirty="0">
              <a:latin typeface="Times New Roman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A580A8FD-6AFB-77D7-7CE8-0B220A768A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84513" y="847725"/>
            <a:ext cx="2974975" cy="146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34134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EF869FA-C0EC-2789-C066-187D62BC0BB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2DE867F2-3252-0325-949C-69F313428E7D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F1A74A76-2FE9-C105-9817-90F1C900FB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Demo Storage Requirements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9E946588-61B9-E2E2-78DC-87652EE36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10</a:t>
            </a:fld>
            <a:endParaRPr lang="en-US" sz="1200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F2A4E564-15A1-1721-9585-C683502DD56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233257"/>
            <a:ext cx="8534400" cy="517534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marR="0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The three THz demos together would take up about 5 square meters if boxes are </a:t>
            </a:r>
            <a:r>
              <a:rPr lang="en-US" sz="11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layed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out flat, less if they are stacked.</a:t>
            </a:r>
          </a:p>
          <a:p>
            <a:pPr marL="0" marR="0" algn="l">
              <a:spcBef>
                <a:spcPts val="0"/>
              </a:spcBef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34950"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THz Demo 1</a:t>
            </a:r>
          </a:p>
          <a:p>
            <a:pPr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THz wave (3d) + MMW (3e) Hybrid </a:t>
            </a: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W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ireless </a:t>
            </a: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ommunication </a:t>
            </a: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ystem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Cardboard: 4 boxes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Box size W320 x D435 x H320 (size 120)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Total: 4 boxes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Storage space - 1 square meter </a:t>
            </a:r>
          </a:p>
          <a:p>
            <a:pPr lvl="1" algn="l">
              <a:spcBef>
                <a:spcPts val="0"/>
              </a:spcBef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34950"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THz Demo 2</a:t>
            </a:r>
          </a:p>
          <a:p>
            <a:pPr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New Use Case (3e/3d)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Container (box): 1 (OD mm: 530 x 366 x 336)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Robot car (in hard case) (Outer diameter: about the same as above)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Approx. 40' display: (Approx. 1200 x 800 x 200 when packed)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Total: 3 pieces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Storage space - 2 square meters</a:t>
            </a:r>
          </a:p>
          <a:p>
            <a:pPr lvl="1" algn="l">
              <a:spcBef>
                <a:spcPts val="0"/>
              </a:spcBef>
            </a:pP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</a:p>
          <a:p>
            <a:pPr marL="234950"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THz Demo 3</a:t>
            </a:r>
          </a:p>
          <a:p>
            <a:pPr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Uncompressed 4K Video </a:t>
            </a: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ransmission at 300GHz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Pelican case 1: W80cm x D60cm x H44cm, 37kg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Pelican case 2: W80cm x D58cm x H49cm, 45kg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Pelican case 3: W121cm x D43cm x H24cm, 30kg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Cardboard 1: W63cm x D55cm x H28cm, 18kg</a:t>
            </a:r>
          </a:p>
          <a:p>
            <a:pPr lvl="1" algn="l"/>
            <a:r>
              <a:rPr lang="en-US" sz="1100" dirty="0">
                <a:latin typeface="MS Gothic" panose="020B0609070205080204" pitchFamily="49" charset="-128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Cardboard 1: W80cm x D29cm x H54cm, 8kg</a:t>
            </a:r>
          </a:p>
          <a:p>
            <a:pPr lvl="1" algn="l"/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Total: </a:t>
            </a:r>
            <a:r>
              <a:rPr lang="en-US" sz="1100" dirty="0"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pieces</a:t>
            </a:r>
          </a:p>
          <a:p>
            <a:pPr lvl="1" algn="l"/>
            <a:r>
              <a:rPr lang="en-US" sz="11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  <a:r>
              <a:rPr lang="en-US" sz="11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Storage space - 2 square meters</a:t>
            </a:r>
          </a:p>
          <a:p>
            <a:pPr marL="0" marR="0" algn="l"/>
            <a:r>
              <a:rPr lang="en-US" sz="1000" dirty="0">
                <a:effectLst/>
                <a:latin typeface="MS Gothic" panose="020B0609070205080204" pitchFamily="49" charset="-128"/>
                <a:ea typeface="Times New Roman" panose="02020603050405020304" pitchFamily="18" charset="0"/>
                <a:cs typeface="MS Gothic" panose="020B0609070205080204" pitchFamily="49" charset="-128"/>
              </a:rPr>
              <a:t>　</a:t>
            </a:r>
          </a:p>
          <a:p>
            <a:pPr marL="45720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1000" kern="1200" dirty="0">
              <a:latin typeface="Arial Rounded MT Bold" pitchFamily="34" charset="0"/>
              <a:cs typeface="Arial" charset="0"/>
            </a:endParaRPr>
          </a:p>
          <a:p>
            <a:pPr marL="909637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2000" kern="0" dirty="0">
              <a:latin typeface="Arial Rounded MT Bold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5242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97DEF9-8147-4CFC-8B9D-7387399BC37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FE0418D3-547E-3751-4C60-AF2F1E3AC483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95315B25-24D4-8CB3-7C2C-0D23B2B0B1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Demo Display Booth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AD0C323F-D414-D88E-3D14-F2AA0E8458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11</a:t>
            </a:fld>
            <a:endParaRPr lang="en-US" sz="1200" dirty="0"/>
          </a:p>
        </p:txBody>
      </p:sp>
      <p:pic>
        <p:nvPicPr>
          <p:cNvPr id="5" name="Picture 4" descr="A diagram of a rectangular object&#10;&#10;Description automatically generated">
            <a:extLst>
              <a:ext uri="{FF2B5EF4-FFF2-40B4-BE49-F238E27FC236}">
                <a16:creationId xmlns:a16="http://schemas.microsoft.com/office/drawing/2014/main" id="{43A77667-3C55-1466-5786-2419F4F6838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533" t="19727" r="10893" b="27776"/>
          <a:stretch/>
        </p:blipFill>
        <p:spPr>
          <a:xfrm>
            <a:off x="1888530" y="1337218"/>
            <a:ext cx="5366940" cy="50713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88264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FDF7681-A279-AD3F-8518-7BCDDE02A7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6BBF215F-A002-F7EF-D00A-F4708765388F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D1DBA58-B4AE-8AD9-19C8-F8CE5CB6B4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Floor Plan of Demos - on 4</a:t>
            </a:r>
            <a:r>
              <a:rPr lang="en-US" sz="3200" b="1" kern="0" baseline="30000" dirty="0"/>
              <a:t>th</a:t>
            </a:r>
            <a:r>
              <a:rPr lang="en-US" sz="3200" b="1" kern="0" dirty="0"/>
              <a:t> Floor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1918306D-E986-28BE-6327-50B1CC044D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12</a:t>
            </a:fld>
            <a:endParaRPr lang="en-US" sz="1200" dirty="0"/>
          </a:p>
        </p:txBody>
      </p:sp>
      <p:pic>
        <p:nvPicPr>
          <p:cNvPr id="3" name="Picture 2" descr="A blueprint of a building&#10;&#10;Description automatically generated">
            <a:extLst>
              <a:ext uri="{FF2B5EF4-FFF2-40B4-BE49-F238E27FC236}">
                <a16:creationId xmlns:a16="http://schemas.microsoft.com/office/drawing/2014/main" id="{5BDDDA04-CAD9-0D4D-B405-0780817E0FC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9" t="4634" r="6647" b="12424"/>
          <a:stretch/>
        </p:blipFill>
        <p:spPr>
          <a:xfrm>
            <a:off x="489531" y="1295400"/>
            <a:ext cx="8155172" cy="5122647"/>
          </a:xfrm>
          <a:prstGeom prst="rect">
            <a:avLst/>
          </a:prstGeom>
        </p:spPr>
      </p:pic>
      <p:sp>
        <p:nvSpPr>
          <p:cNvPr id="2" name="角丸四角形 1">
            <a:extLst>
              <a:ext uri="{FF2B5EF4-FFF2-40B4-BE49-F238E27FC236}">
                <a16:creationId xmlns:a16="http://schemas.microsoft.com/office/drawing/2014/main" id="{D6C75467-C6EC-B19A-C3DD-3B31CD9A3B1C}"/>
              </a:ext>
            </a:extLst>
          </p:cNvPr>
          <p:cNvSpPr/>
          <p:nvPr/>
        </p:nvSpPr>
        <p:spPr bwMode="auto">
          <a:xfrm>
            <a:off x="4617564" y="2792355"/>
            <a:ext cx="152400" cy="762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4" name="角丸四角形 3">
            <a:extLst>
              <a:ext uri="{FF2B5EF4-FFF2-40B4-BE49-F238E27FC236}">
                <a16:creationId xmlns:a16="http://schemas.microsoft.com/office/drawing/2014/main" id="{99B49F14-2AB6-3174-475A-1F403C3047D4}"/>
              </a:ext>
            </a:extLst>
          </p:cNvPr>
          <p:cNvSpPr/>
          <p:nvPr/>
        </p:nvSpPr>
        <p:spPr bwMode="auto">
          <a:xfrm>
            <a:off x="4827588" y="2792355"/>
            <a:ext cx="152400" cy="762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角丸四角形 4">
            <a:extLst>
              <a:ext uri="{FF2B5EF4-FFF2-40B4-BE49-F238E27FC236}">
                <a16:creationId xmlns:a16="http://schemas.microsoft.com/office/drawing/2014/main" id="{A240C016-1409-5A90-74CA-230765BBFAE2}"/>
              </a:ext>
            </a:extLst>
          </p:cNvPr>
          <p:cNvSpPr/>
          <p:nvPr/>
        </p:nvSpPr>
        <p:spPr bwMode="auto">
          <a:xfrm>
            <a:off x="4979988" y="2792355"/>
            <a:ext cx="152400" cy="762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ja-JP" alt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線吹き出し 1 (枠付き) 8">
            <a:extLst>
              <a:ext uri="{FF2B5EF4-FFF2-40B4-BE49-F238E27FC236}">
                <a16:creationId xmlns:a16="http://schemas.microsoft.com/office/drawing/2014/main" id="{D9892632-AC69-F4B2-11DE-2D8302AA8F98}"/>
              </a:ext>
            </a:extLst>
          </p:cNvPr>
          <p:cNvSpPr/>
          <p:nvPr/>
        </p:nvSpPr>
        <p:spPr bwMode="auto">
          <a:xfrm>
            <a:off x="4370388" y="1395630"/>
            <a:ext cx="1447800" cy="304800"/>
          </a:xfrm>
          <a:prstGeom prst="borderCallout1">
            <a:avLst>
              <a:gd name="adj1" fmla="val 99583"/>
              <a:gd name="adj2" fmla="val 111"/>
              <a:gd name="adj3" fmla="val 414226"/>
              <a:gd name="adj4" fmla="val 34984"/>
            </a:avLst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altLang="ja-JP" sz="1100" dirty="0"/>
              <a:t>Demo/Display Booths</a:t>
            </a:r>
            <a:endParaRPr kumimoji="0" lang="ja-JP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ight Brace 9">
            <a:extLst>
              <a:ext uri="{FF2B5EF4-FFF2-40B4-BE49-F238E27FC236}">
                <a16:creationId xmlns:a16="http://schemas.microsoft.com/office/drawing/2014/main" id="{5807B716-E442-C180-B6B5-B2E3D984E66C}"/>
              </a:ext>
            </a:extLst>
          </p:cNvPr>
          <p:cNvSpPr/>
          <p:nvPr/>
        </p:nvSpPr>
        <p:spPr bwMode="auto">
          <a:xfrm rot="16200000">
            <a:off x="4814634" y="2458974"/>
            <a:ext cx="117348" cy="518160"/>
          </a:xfrm>
          <a:prstGeom prst="rightBrace">
            <a:avLst>
              <a:gd name="adj1" fmla="val 8333"/>
              <a:gd name="adj2" fmla="val 50700"/>
            </a:avLst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64754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8D7F3C8-A842-FF38-783E-8310584366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96DB5844-1B13-45A3-69DA-2C292D59239B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72E23DFA-8C01-633A-4571-75FA2D48661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800" b="1" dirty="0">
                <a:latin typeface="Times New Roman" charset="0"/>
              </a:rPr>
              <a:t>802.15 WNG Tech Focus Agenda</a:t>
            </a:r>
            <a:endParaRPr lang="en-US" sz="3200" b="1" kern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47A53C6-E47D-DB47-09A0-00550ABEDA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52819"/>
            <a:ext cx="8839200" cy="512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600" kern="1200" dirty="0">
                <a:latin typeface="Arial Rounded MT Bold" pitchFamily="34" charset="0"/>
                <a:cs typeface="Arial" charset="0"/>
              </a:rPr>
              <a:t>WNG Open    Ben Rolfe  (</a:t>
            </a:r>
            <a:r>
              <a:rPr lang="en-US" sz="1600" kern="1200" dirty="0" err="1">
                <a:latin typeface="Arial Rounded MT Bold" pitchFamily="34" charset="0"/>
                <a:cs typeface="Arial" charset="0"/>
              </a:rPr>
              <a:t>BlindCreek</a:t>
            </a:r>
            <a:r>
              <a:rPr lang="en-US" sz="1600" kern="1200" dirty="0">
                <a:latin typeface="Arial Rounded MT Bold" pitchFamily="34" charset="0"/>
                <a:cs typeface="Arial" charset="0"/>
              </a:rPr>
              <a:t> Associates)  	1min</a:t>
            </a: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802 Chair Welcome    James Gilb  (GA-ASI)  	1min</a:t>
            </a: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WG15 Overview and Agenda    Phil Beecher  (Wi-SUN Alliance)  	4min</a:t>
            </a:r>
          </a:p>
          <a:p>
            <a:pPr marL="1033463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THz Intro    Thomas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Kuerner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(TUB) /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Iwao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Hosako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(NICT)  	10min</a:t>
            </a:r>
          </a:p>
          <a:p>
            <a:pPr marL="1371600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Current status of 3e device, Q&amp;A</a:t>
            </a:r>
            <a:br>
              <a:rPr lang="en-US" sz="1600" dirty="0">
                <a:latin typeface="Arial Rounded MT Bold" pitchFamily="34" charset="0"/>
                <a:cs typeface="Arial" charset="0"/>
              </a:rPr>
            </a:br>
            <a:r>
              <a:rPr lang="en-US" sz="1600" dirty="0">
                <a:latin typeface="Arial Rounded MT Bold" pitchFamily="34" charset="0"/>
                <a:cs typeface="Arial" charset="0"/>
              </a:rPr>
              <a:t>Mr.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Keitarou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Kondou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(NICT)  	20min</a:t>
            </a:r>
          </a:p>
          <a:p>
            <a:pPr marL="1371600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Progress of 3d: Results of the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ThoR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Project, Q&amp;A</a:t>
            </a:r>
            <a:br>
              <a:rPr lang="en-US" sz="1600" dirty="0">
                <a:latin typeface="Arial Rounded MT Bold" pitchFamily="34" charset="0"/>
                <a:cs typeface="Arial" charset="0"/>
              </a:rPr>
            </a:br>
            <a:r>
              <a:rPr lang="en-US" sz="1600" dirty="0">
                <a:latin typeface="Arial Rounded MT Bold" pitchFamily="34" charset="0"/>
                <a:cs typeface="Arial" charset="0"/>
              </a:rPr>
              <a:t>Prof./Dr. Tetsuya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Kawanishi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Waseda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Univ.)  	20min</a:t>
            </a:r>
          </a:p>
          <a:p>
            <a:pPr marL="1371600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Progress of 3d: New Use Case, Q&amp;A</a:t>
            </a:r>
            <a:br>
              <a:rPr lang="en-US" sz="1600" dirty="0">
                <a:latin typeface="Arial Rounded MT Bold" pitchFamily="34" charset="0"/>
                <a:cs typeface="Arial" charset="0"/>
              </a:rPr>
            </a:br>
            <a:r>
              <a:rPr lang="en-US" sz="1600" dirty="0">
                <a:latin typeface="Arial Rounded MT Bold" pitchFamily="34" charset="0"/>
                <a:cs typeface="Arial" charset="0"/>
              </a:rPr>
              <a:t>Dr.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Yozo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Shoji  (NICT)  	20min</a:t>
            </a:r>
          </a:p>
          <a:p>
            <a:pPr marL="1033463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THz Summary    Thomas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Kuerner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(TUB) /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Iwao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Hosako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 (NICT)  	5min</a:t>
            </a:r>
          </a:p>
          <a:p>
            <a:pPr marL="1033463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>
                <a:latin typeface="Arial Rounded MT Bold" pitchFamily="34" charset="0"/>
                <a:cs typeface="Arial" charset="0"/>
              </a:rPr>
              <a:t>15.4 Intro    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Phil Beecher  (Wi-SUN Alliance)	1min</a:t>
            </a:r>
          </a:p>
          <a:p>
            <a:pPr marL="1371600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Latest R&amp;D Progress in Wireless Smart Utility Networks, Q&amp;A</a:t>
            </a:r>
            <a:br>
              <a:rPr lang="en-US" sz="1600" dirty="0">
                <a:latin typeface="Arial Rounded MT Bold" pitchFamily="34" charset="0"/>
                <a:cs typeface="Arial" charset="0"/>
              </a:rPr>
            </a:br>
            <a:r>
              <a:rPr lang="en-US" sz="1600" dirty="0">
                <a:latin typeface="Arial Rounded MT Bold" pitchFamily="34" charset="0"/>
                <a:cs typeface="Arial" charset="0"/>
              </a:rPr>
              <a:t>Dr. Hiroshi Harada  (Kyoto Univ.), Q&amp;A	20min</a:t>
            </a:r>
          </a:p>
          <a:p>
            <a:pPr marL="1033463" lvl="1" indent="-290513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15.4 Summary    Phil Beecher  (Wi-SUN Alliance)  	5min</a:t>
            </a: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WNG Close    Ben Rolfe  (</a:t>
            </a:r>
            <a:r>
              <a:rPr lang="en-US" sz="1600" dirty="0" err="1">
                <a:latin typeface="Arial Rounded MT Bold" pitchFamily="34" charset="0"/>
                <a:cs typeface="Arial" charset="0"/>
              </a:rPr>
              <a:t>BlindCreek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Associates) 	1min</a:t>
            </a:r>
          </a:p>
          <a:p>
            <a:pPr marL="852488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772400" algn="l"/>
              </a:tabLst>
              <a:defRPr/>
            </a:pPr>
            <a:endParaRPr lang="en-US" sz="1600" kern="1200" dirty="0">
              <a:latin typeface="Arial Rounded MT Bold" pitchFamily="34" charset="0"/>
              <a:cs typeface="Arial" charset="0"/>
            </a:endParaRP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600" dirty="0">
                <a:latin typeface="Arial Rounded MT Bold" pitchFamily="34" charset="0"/>
                <a:cs typeface="Arial" charset="0"/>
              </a:rPr>
              <a:t>Demos immediately following WNG, until 4pm in common/break area on 4</a:t>
            </a:r>
            <a:r>
              <a:rPr lang="en-US" sz="1600" baseline="30000" dirty="0">
                <a:latin typeface="Arial Rounded MT Bold" pitchFamily="34" charset="0"/>
                <a:cs typeface="Arial" charset="0"/>
              </a:rPr>
              <a:t>th</a:t>
            </a:r>
            <a:r>
              <a:rPr lang="en-US" sz="1600" dirty="0">
                <a:latin typeface="Arial Rounded MT Bold" pitchFamily="34" charset="0"/>
                <a:cs typeface="Arial" charset="0"/>
              </a:rPr>
              <a:t> floor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768A13D3-3244-A5E8-07FB-F0FB3B2B1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13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2367234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635081C-EC64-76F3-7C73-9EF05103CA0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06779BDA-3CF0-F66D-1058-D2C7DE81A4CA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9128D80-E670-0113-8E64-A274093FA0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800" b="1" dirty="0">
                <a:latin typeface="Times New Roman" charset="0"/>
              </a:rPr>
              <a:t>General Administrative</a:t>
            </a:r>
            <a:endParaRPr lang="en-US" sz="3200" b="1" kern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2B669978-6C8E-521A-6C87-787CA54CE0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352819"/>
            <a:ext cx="8839200" cy="512259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The following WG15 Leadership will be heavily involved in running the event onsite Tues./Wed.:</a:t>
            </a: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Phil Beecher (802.15 WG 1</a:t>
            </a:r>
            <a:r>
              <a:rPr lang="en-US" sz="2000" kern="1200" baseline="30000" dirty="0">
                <a:latin typeface="Arial Rounded MT Bold" pitchFamily="34" charset="0"/>
                <a:cs typeface="Arial" charset="0"/>
              </a:rPr>
              <a:t>st</a:t>
            </a:r>
            <a:r>
              <a:rPr lang="en-US" sz="2000" kern="1200" dirty="0">
                <a:latin typeface="Arial Rounded MT Bold" pitchFamily="34" charset="0"/>
                <a:cs typeface="Arial" charset="0"/>
              </a:rPr>
              <a:t> Vice Chair)</a:t>
            </a:r>
            <a:r>
              <a:rPr lang="en-US" sz="2000" dirty="0">
                <a:latin typeface="Arial Rounded MT Bold" pitchFamily="34" charset="0"/>
                <a:cs typeface="Arial" charset="0"/>
              </a:rPr>
              <a:t>  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pbeecher@ieee.org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 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Ann Krieger (802.15 WG 2</a:t>
            </a:r>
            <a:r>
              <a:rPr lang="en-US" sz="2000" kern="1200" baseline="30000" dirty="0">
                <a:latin typeface="Arial Rounded MT Bold" pitchFamily="34" charset="0"/>
                <a:cs typeface="Arial" charset="0"/>
              </a:rPr>
              <a:t>nd</a:t>
            </a:r>
            <a:r>
              <a:rPr lang="en-US" sz="2000" kern="1200" dirty="0">
                <a:latin typeface="Arial Rounded MT Bold" pitchFamily="34" charset="0"/>
                <a:cs typeface="Arial" charset="0"/>
              </a:rPr>
              <a:t> Vice Chair) </a:t>
            </a:r>
            <a:r>
              <a:rPr lang="en-US" sz="20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annkrieger.dod@gmail.com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Thomas </a:t>
            </a:r>
            <a:r>
              <a:rPr lang="en-US" sz="2000" kern="1200" dirty="0" err="1">
                <a:latin typeface="Arial Rounded MT Bold" pitchFamily="34" charset="0"/>
                <a:cs typeface="Arial" charset="0"/>
              </a:rPr>
              <a:t>Kuerner</a:t>
            </a:r>
            <a:r>
              <a:rPr lang="en-US" sz="2000" kern="1200" dirty="0">
                <a:latin typeface="Arial Rounded MT Bold" pitchFamily="34" charset="0"/>
                <a:cs typeface="Arial" charset="0"/>
              </a:rPr>
              <a:t> (Chair WG15 SC on Terahertz Comms.)</a:t>
            </a:r>
            <a:r>
              <a:rPr lang="en-US" sz="2000" dirty="0">
                <a:latin typeface="Arial Rounded MT Bold" pitchFamily="34" charset="0"/>
                <a:cs typeface="Arial" charset="0"/>
              </a:rPr>
              <a:t>  </a:t>
            </a:r>
            <a:r>
              <a:rPr lang="en-US" sz="20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t.kuerner@tu-braunschweig.de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 err="1">
                <a:latin typeface="Arial Rounded MT Bold" pitchFamily="34" charset="0"/>
                <a:cs typeface="Arial" charset="0"/>
              </a:rPr>
              <a:t>Iwao</a:t>
            </a:r>
            <a:r>
              <a:rPr lang="en-US" sz="2000" kern="1200" dirty="0">
                <a:latin typeface="Arial Rounded MT Bold" pitchFamily="34" charset="0"/>
                <a:cs typeface="Arial" charset="0"/>
              </a:rPr>
              <a:t> </a:t>
            </a:r>
            <a:r>
              <a:rPr lang="en-US" sz="2000" kern="1200" dirty="0" err="1">
                <a:latin typeface="Arial Rounded MT Bold" pitchFamily="34" charset="0"/>
                <a:cs typeface="Arial" charset="0"/>
              </a:rPr>
              <a:t>Hosako</a:t>
            </a:r>
            <a:r>
              <a:rPr lang="en-US" sz="2000" kern="1200" dirty="0">
                <a:latin typeface="Arial Rounded MT Bold" pitchFamily="34" charset="0"/>
                <a:cs typeface="Arial" charset="0"/>
              </a:rPr>
              <a:t> (WG15 SC Terahertz Vice Chair and local industry contact)  </a:t>
            </a:r>
            <a:r>
              <a:rPr lang="en-US" sz="20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hosako@nict.go.jp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Ben Rolfe (WNG Chair)  </a:t>
            </a:r>
            <a:r>
              <a:rPr lang="en-US" sz="20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ben@blindcreek.com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Clint Powell (802.15 WG Chair - remote)  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7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cpowell@ieee.org</a:t>
            </a:r>
            <a:endParaRPr lang="en-US" sz="2000" kern="12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and will be coordinating closely with:</a:t>
            </a: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Jon Rosdahl (802 WCSC Treasurer and Events Planning)  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ben@blindcreek.com</a:t>
            </a:r>
            <a:endParaRPr lang="en-US" sz="20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Sara Archer (Mtg. Events)  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sara@mtgevents.com.au</a:t>
            </a:r>
            <a:endParaRPr lang="en-US" sz="20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  <a:p>
            <a:pPr marL="1190625" lvl="1" indent="-28575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Daniel </a:t>
            </a:r>
            <a:r>
              <a:rPr lang="en-US" sz="2000" dirty="0" err="1">
                <a:latin typeface="Arial Rounded MT Bold" pitchFamily="34" charset="0"/>
                <a:cs typeface="Arial" charset="0"/>
              </a:rPr>
              <a:t>Branik</a:t>
            </a:r>
            <a:r>
              <a:rPr lang="en-US" sz="2000" dirty="0">
                <a:latin typeface="Arial Rounded MT Bold" pitchFamily="34" charset="0"/>
                <a:cs typeface="Arial" charset="0"/>
              </a:rPr>
              <a:t> (Mtg. Events)  </a:t>
            </a:r>
            <a:r>
              <a:rPr lang="en-US" sz="20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daniel@mtgevents.com.au</a:t>
            </a:r>
            <a:endParaRPr lang="en-US" sz="20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55DE6F14-3A55-5DC5-0A6E-BD74E2CC08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2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11572003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DD7D72-E9F0-F778-1DBB-D8D88C08964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7B068B02-93C7-46A5-E6DA-A722C3019474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132EB005-250F-1B32-8999-0261A66E58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800" b="1" dirty="0">
                <a:latin typeface="Times New Roman" charset="0"/>
              </a:rPr>
              <a:t>Guest Fee Waivers &amp; Demo Associated Costs</a:t>
            </a:r>
            <a:endParaRPr lang="en-US" sz="3200" b="1" kern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4798B10-3DE5-7ACC-7A6E-5D127CC690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752600"/>
            <a:ext cx="8839200" cy="45116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Guest Registration Fees for Wed. 1/15 </a:t>
            </a:r>
          </a:p>
          <a:p>
            <a:pPr marL="1033463" indent="-342900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Costs</a:t>
            </a:r>
            <a:r>
              <a:rPr lang="en-US" sz="2000" kern="1200" dirty="0">
                <a:latin typeface="Arial Rounded MT Bold" pitchFamily="34" charset="0"/>
                <a:cs typeface="Arial" charset="0"/>
              </a:rPr>
              <a:t> for </a:t>
            </a:r>
            <a:r>
              <a:rPr lang="en-US" sz="2000" dirty="0">
                <a:latin typeface="Arial Rounded MT Bold" pitchFamily="34" charset="0"/>
                <a:cs typeface="Arial" charset="0"/>
              </a:rPr>
              <a:t>AM &amp; PM Breaks, Lunch, and Wed. Eve Social</a:t>
            </a:r>
            <a:br>
              <a:rPr lang="en-US" sz="2000" dirty="0">
                <a:latin typeface="Arial Rounded MT Bold" pitchFamily="34" charset="0"/>
                <a:cs typeface="Arial" charset="0"/>
              </a:rPr>
            </a:br>
            <a:r>
              <a:rPr lang="en-US" sz="2000" dirty="0">
                <a:latin typeface="Arial Rounded MT Bold" pitchFamily="34" charset="0"/>
                <a:cs typeface="Arial" charset="0"/>
              </a:rPr>
              <a:t>(Dinner Cruise) were waived by the 802 WCSC on it’s 12/18 call. </a:t>
            </a:r>
          </a:p>
          <a:p>
            <a:pPr marL="67627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endParaRPr lang="en-US" sz="2000" dirty="0">
              <a:latin typeface="Arial Rounded MT Bold" pitchFamily="34" charset="0"/>
              <a:cs typeface="Arial" charset="0"/>
            </a:endParaRP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endParaRPr lang="en-US" sz="2000" kern="1200" dirty="0">
              <a:latin typeface="Arial Rounded MT Bold" pitchFamily="34" charset="0"/>
              <a:cs typeface="Arial" charset="0"/>
            </a:endParaRPr>
          </a:p>
          <a:p>
            <a:pPr marL="457200" indent="-9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2000" dirty="0">
                <a:latin typeface="Arial Rounded MT Bold" pitchFamily="34" charset="0"/>
                <a:cs typeface="Arial" charset="0"/>
              </a:rPr>
              <a:t>Demo Associated Costs for Wed. 1/15</a:t>
            </a:r>
          </a:p>
          <a:p>
            <a:pPr marL="1033463" indent="-357188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  <a:tabLst>
                <a:tab pos="7891463" algn="l"/>
              </a:tabLst>
              <a:defRPr/>
            </a:pPr>
            <a:r>
              <a:rPr lang="en-US" sz="2000" kern="1200" dirty="0">
                <a:latin typeface="Arial Rounded MT Bold" pitchFamily="34" charset="0"/>
                <a:cs typeface="Arial" charset="0"/>
              </a:rPr>
              <a:t>Cost for space and electricity for demo/display booths </a:t>
            </a:r>
            <a:r>
              <a:rPr lang="en-US" sz="2000" dirty="0">
                <a:latin typeface="Arial Rounded MT Bold" pitchFamily="34" charset="0"/>
                <a:cs typeface="Arial" charset="0"/>
              </a:rPr>
              <a:t>were waived by the 802 WCSC on it’s 12/18 call.</a:t>
            </a:r>
          </a:p>
          <a:p>
            <a:pPr marL="67627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endParaRPr lang="en-US" sz="2000" dirty="0">
              <a:latin typeface="Arial Rounded MT Bold" pitchFamily="34" charset="0"/>
              <a:cs typeface="Arial" charset="0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41C2714C-0859-6E6C-D1B7-1769B787B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3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4736910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977C796-EDEF-FB7E-3849-51E7EBA790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EE00BEEE-D71E-CFB1-C2A7-4AC0C4828A6C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B5C60D65-B2AB-5134-2DCF-850C85283E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7590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2800" b="1" dirty="0"/>
              <a:t>Tues./Wed. Timeline </a:t>
            </a:r>
            <a:r>
              <a:rPr lang="en-US" sz="2800" b="1" dirty="0" err="1"/>
              <a:t>w.r.t.</a:t>
            </a:r>
            <a:r>
              <a:rPr lang="en-US" sz="2800" b="1" dirty="0"/>
              <a:t> WNG &amp; Demos</a:t>
            </a:r>
            <a:endParaRPr lang="en-US" sz="2800" b="1" kern="0" dirty="0"/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69247FFD-4026-EE18-5B06-59C3B9F094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" y="1219200"/>
            <a:ext cx="8839200" cy="518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804863" indent="-6953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kern="1200" dirty="0">
                <a:latin typeface="Arial Rounded MT Bold" pitchFamily="34" charset="0"/>
                <a:cs typeface="Arial" charset="0"/>
              </a:rPr>
              <a:t>Tues.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Afternoon	Demo packages arrive and are stored in provided area</a:t>
            </a:r>
            <a:endParaRPr lang="en-US" sz="1500" kern="1200" dirty="0">
              <a:latin typeface="Arial Rounded MT Bold" pitchFamily="34" charset="0"/>
              <a:cs typeface="Arial" charset="0"/>
            </a:endParaRPr>
          </a:p>
          <a:p>
            <a:pPr marL="119063" indent="-9525" algn="l" fontAlgn="b">
              <a:lnSpc>
                <a:spcPct val="80000"/>
              </a:lnSpc>
              <a:spcBef>
                <a:spcPts val="60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kern="1200" dirty="0">
                <a:latin typeface="Arial Rounded MT Bold" pitchFamily="34" charset="0"/>
                <a:cs typeface="Arial" charset="0"/>
              </a:rPr>
              <a:t>Wed.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kern="1200" dirty="0">
                <a:solidFill>
                  <a:srgbClr val="0000FF"/>
                </a:solidFill>
                <a:latin typeface="Arial Rounded MT Bold" pitchFamily="34" charset="0"/>
                <a:cs typeface="Arial" charset="0"/>
              </a:rPr>
              <a:t>All presenter and demo assistant guests are invited to participate in the following: 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8:30-9am	Guests Meet &amp; Greet w/802 Leadership</a:t>
            </a:r>
            <a:br>
              <a:rPr lang="en-US" sz="1500" dirty="0">
                <a:latin typeface="Arial Rounded MT Bold" pitchFamily="34" charset="0"/>
                <a:cs typeface="Arial" charset="0"/>
              </a:rPr>
            </a:br>
            <a:r>
              <a:rPr lang="en-US" sz="1500" dirty="0">
                <a:latin typeface="Arial Rounded MT Bold" pitchFamily="34" charset="0"/>
                <a:cs typeface="Arial" charset="0"/>
              </a:rPr>
              <a:t>All presenter/demo assistants meet and greet with WG15 and Terahertz SC leadership, available WCSC leadership and 802 Chair James Gilb</a:t>
            </a:r>
            <a:endParaRPr lang="en-US" sz="1500" kern="1200" dirty="0">
              <a:latin typeface="Arial Rounded MT Bold" pitchFamily="34" charset="0"/>
              <a:cs typeface="Arial" charset="0"/>
            </a:endParaRP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9-10am	WG15 Midweek plenary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9am-12pm	Demo Set Up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10-10:30am	Normal AM break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10:30am-12:30pm</a:t>
            </a:r>
            <a:br>
              <a:rPr lang="en-US" sz="1500" dirty="0">
                <a:latin typeface="Arial Rounded MT Bold" pitchFamily="34" charset="0"/>
                <a:cs typeface="Arial" charset="0"/>
              </a:rPr>
            </a:br>
            <a:r>
              <a:rPr lang="en-US" sz="1500" dirty="0">
                <a:latin typeface="Arial Rounded MT Bold" pitchFamily="34" charset="0"/>
                <a:cs typeface="Arial" charset="0"/>
              </a:rPr>
              <a:t>WG15 WNG Tech Focus Presentations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~12-4pm	Demos</a:t>
            </a:r>
            <a:br>
              <a:rPr lang="en-US" sz="1500" dirty="0">
                <a:latin typeface="Arial Rounded MT Bold" pitchFamily="34" charset="0"/>
                <a:cs typeface="Arial" charset="0"/>
              </a:rPr>
            </a:br>
            <a:r>
              <a:rPr lang="en-US" sz="1500" dirty="0">
                <a:latin typeface="Arial Rounded MT Bold" pitchFamily="34" charset="0"/>
                <a:cs typeface="Arial" charset="0"/>
              </a:rPr>
              <a:t>Tech Demos on 4</a:t>
            </a:r>
            <a:r>
              <a:rPr lang="en-US" sz="1500" baseline="30000" dirty="0">
                <a:latin typeface="Arial Rounded MT Bold" pitchFamily="34" charset="0"/>
                <a:cs typeface="Arial" charset="0"/>
              </a:rPr>
              <a:t>th</a:t>
            </a:r>
            <a:r>
              <a:rPr lang="en-US" sz="1500" dirty="0">
                <a:latin typeface="Arial Rounded MT Bold" pitchFamily="34" charset="0"/>
                <a:cs typeface="Arial" charset="0"/>
              </a:rPr>
              <a:t> floor immediately starting a conclusion of WNG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12-1:30pm	Lunch</a:t>
            </a:r>
            <a:br>
              <a:rPr lang="en-US" sz="1500" dirty="0">
                <a:latin typeface="Arial Rounded MT Bold" pitchFamily="34" charset="0"/>
                <a:cs typeface="Arial" charset="0"/>
              </a:rPr>
            </a:br>
            <a:r>
              <a:rPr lang="en-US" sz="1500" dirty="0">
                <a:latin typeface="Arial Rounded MT Bold" pitchFamily="34" charset="0"/>
                <a:cs typeface="Arial" charset="0"/>
              </a:rPr>
              <a:t>Regular lunch (with reserved tables for the invited guests and WG15 leadership if possible) 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1719263" algn="l"/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3:30-4pm	Normal PM break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1719263" algn="l"/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4-5pm	Demo Tear Down and Pack</a:t>
            </a:r>
          </a:p>
          <a:p>
            <a:pPr marL="1490663" indent="-1152525" algn="l" fontAlgn="b">
              <a:lnSpc>
                <a:spcPct val="80000"/>
              </a:lnSpc>
              <a:spcBef>
                <a:spcPts val="0"/>
              </a:spcBef>
              <a:spcAft>
                <a:spcPts val="800"/>
              </a:spcAft>
              <a:tabLst>
                <a:tab pos="1719263" algn="l"/>
                <a:tab pos="7891463" algn="l"/>
              </a:tabLst>
              <a:defRPr/>
            </a:pPr>
            <a:r>
              <a:rPr lang="en-US" sz="1500" dirty="0">
                <a:latin typeface="Arial Rounded MT Bold" pitchFamily="34" charset="0"/>
                <a:cs typeface="Arial" charset="0"/>
              </a:rPr>
              <a:t>~6-9:30pm	</a:t>
            </a:r>
            <a:r>
              <a:rPr lang="en-US" sz="1500" dirty="0">
                <a:solidFill>
                  <a:srgbClr val="0000FF"/>
                </a:solidFill>
                <a:latin typeface="Arial Rounded MT Bold" pitchFamily="34" charset="0"/>
                <a:cs typeface="Arial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802 Evening Social (Dinner Cruise)</a:t>
            </a:r>
            <a:endParaRPr lang="en-US" sz="1600" dirty="0">
              <a:solidFill>
                <a:srgbClr val="0000FF"/>
              </a:solidFill>
              <a:latin typeface="Arial Rounded MT Bold" pitchFamily="34" charset="0"/>
              <a:cs typeface="Arial" charset="0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069572E3-8F23-8631-E26C-296194593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4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7812253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D750576-708E-964C-81E6-6CB838FF699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CA00941D-3E12-55DE-757E-A9A239085E42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0045FFC-CCF2-87B5-7F17-AC1BF0293D7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Invited Guests</a:t>
            </a:r>
          </a:p>
          <a:p>
            <a:pPr>
              <a:defRPr/>
            </a:pPr>
            <a:r>
              <a:rPr lang="en-US" sz="3200" b="1" kern="0" dirty="0"/>
              <a:t>802.15 WNG THz Presentations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B8CC040A-0529-F864-781D-155EF4D01E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76399"/>
            <a:ext cx="8534400" cy="4587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487488" indent="-6350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2000" kern="0" dirty="0">
              <a:latin typeface="Arial Rounded MT Bold" pitchFamily="34" charset="0"/>
              <a:cs typeface="Arial" charset="0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39E6692A-CF59-89F0-344B-17E93A357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5</a:t>
            </a:fld>
            <a:endParaRPr lang="en-US" sz="1200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44EB3AA1-37AE-98AF-C82B-1492BAAC130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133600"/>
            <a:ext cx="8534400" cy="4283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dirty="0">
                <a:latin typeface="Arial Rounded MT Bold" pitchFamily="34" charset="0"/>
                <a:cs typeface="Arial" charset="0"/>
              </a:rPr>
              <a:t>THz Presentation 1 – “Current Status of 3e Device”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Mr.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Keitarou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Kondou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(NICT)</a:t>
            </a: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1700" kern="1200" dirty="0">
              <a:latin typeface="Arial Rounded MT Bold" pitchFamily="34" charset="0"/>
              <a:cs typeface="Arial" charset="0"/>
            </a:endParaRP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kern="1200" dirty="0">
                <a:latin typeface="Arial Rounded MT Bold" pitchFamily="34" charset="0"/>
                <a:cs typeface="Arial" charset="0"/>
              </a:rPr>
              <a:t>THz </a:t>
            </a:r>
            <a:r>
              <a:rPr lang="en-US" sz="1700" dirty="0">
                <a:latin typeface="Arial Rounded MT Bold" pitchFamily="34" charset="0"/>
                <a:cs typeface="Arial" charset="0"/>
              </a:rPr>
              <a:t>Presentation</a:t>
            </a:r>
            <a:r>
              <a:rPr lang="en-US" sz="1700" kern="1200" dirty="0">
                <a:latin typeface="Arial Rounded MT Bold" pitchFamily="34" charset="0"/>
                <a:cs typeface="Arial" charset="0"/>
              </a:rPr>
              <a:t> 2 – “Progress of 3d; Results of the </a:t>
            </a:r>
            <a:r>
              <a:rPr lang="en-US" sz="1700" kern="1200" dirty="0" err="1">
                <a:latin typeface="Arial Rounded MT Bold" pitchFamily="34" charset="0"/>
                <a:cs typeface="Arial" charset="0"/>
              </a:rPr>
              <a:t>ThoR</a:t>
            </a:r>
            <a:r>
              <a:rPr lang="en-US" sz="1700" kern="1200" dirty="0">
                <a:latin typeface="Arial Rounded MT Bold" pitchFamily="34" charset="0"/>
                <a:cs typeface="Arial" charset="0"/>
              </a:rPr>
              <a:t> Project”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Tetsuya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Kawanishi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(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Waseda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Univ.)</a:t>
            </a: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1700" dirty="0">
              <a:highlight>
                <a:srgbClr val="FFFF00"/>
              </a:highlight>
              <a:latin typeface="Arial Rounded MT Bold" pitchFamily="34" charset="0"/>
              <a:cs typeface="Arial" charset="0"/>
            </a:endParaRP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kern="1200" dirty="0">
                <a:latin typeface="Arial Rounded MT Bold" pitchFamily="34" charset="0"/>
                <a:cs typeface="Arial" charset="0"/>
              </a:rPr>
              <a:t>THz </a:t>
            </a:r>
            <a:r>
              <a:rPr lang="en-US" sz="1700" dirty="0">
                <a:latin typeface="Arial Rounded MT Bold" pitchFamily="34" charset="0"/>
                <a:cs typeface="Arial" charset="0"/>
              </a:rPr>
              <a:t>Presentation</a:t>
            </a:r>
            <a:r>
              <a:rPr lang="en-US" sz="1700" kern="1200" dirty="0">
                <a:latin typeface="Arial Rounded MT Bold" pitchFamily="34" charset="0"/>
                <a:cs typeface="Arial" charset="0"/>
              </a:rPr>
              <a:t> 3 – “Progress of 3d; New Use Case”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Yozo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Shoji (NICT)</a:t>
            </a:r>
            <a:endParaRPr lang="en-US" sz="1700" dirty="0">
              <a:highlight>
                <a:srgbClr val="FFFF00"/>
              </a:highlight>
              <a:latin typeface="Arial Rounded MT Bold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01825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8060B2F-6B8E-3FCF-B2DE-E08026AEB7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CCFAD16B-B136-C414-1251-F94852D7B6E5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024AD962-6E41-5268-170E-860D77A63CF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4"/>
            <a:ext cx="8077200" cy="123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Invited Guests</a:t>
            </a:r>
          </a:p>
          <a:p>
            <a:pPr>
              <a:defRPr/>
            </a:pPr>
            <a:r>
              <a:rPr lang="en-US" sz="3200" b="1" kern="0" dirty="0"/>
              <a:t>802.15 WNG THz Demo Assistants</a:t>
            </a:r>
          </a:p>
        </p:txBody>
      </p:sp>
      <p:sp>
        <p:nvSpPr>
          <p:cNvPr id="7" name="Rectangle 3">
            <a:extLst>
              <a:ext uri="{FF2B5EF4-FFF2-40B4-BE49-F238E27FC236}">
                <a16:creationId xmlns:a16="http://schemas.microsoft.com/office/drawing/2014/main" id="{047CCDB0-BAD2-785A-37C3-7395C1E9A1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676399"/>
            <a:ext cx="8534400" cy="45878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1487488" indent="-6350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2000" kern="0" dirty="0">
              <a:latin typeface="Arial Rounded MT Bold" pitchFamily="34" charset="0"/>
              <a:cs typeface="Arial" charset="0"/>
            </a:endParaRP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EB81C282-AD19-2F90-3E93-82D341F84A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6</a:t>
            </a:fld>
            <a:endParaRPr lang="en-US" sz="1200" dirty="0"/>
          </a:p>
        </p:txBody>
      </p:sp>
      <p:sp>
        <p:nvSpPr>
          <p:cNvPr id="2" name="Rectangle 3">
            <a:extLst>
              <a:ext uri="{FF2B5EF4-FFF2-40B4-BE49-F238E27FC236}">
                <a16:creationId xmlns:a16="http://schemas.microsoft.com/office/drawing/2014/main" id="{7157DF4C-BA96-7585-2E52-A19A72F440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2133600"/>
            <a:ext cx="8534400" cy="4283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dirty="0">
                <a:latin typeface="Arial Rounded MT Bold" pitchFamily="34" charset="0"/>
                <a:cs typeface="Arial" charset="0"/>
              </a:rPr>
              <a:t>THz Demo 1 – “THz wave (3d) + MMW (3e) Hybrid Wireless Communication System”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Shinsuke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Hara (NICT)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Keizo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Inagaki (NICT)</a:t>
            </a: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1700" kern="1200" dirty="0">
              <a:latin typeface="Arial Rounded MT Bold" pitchFamily="34" charset="0"/>
              <a:cs typeface="Arial" charset="0"/>
            </a:endParaRP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kern="1200" dirty="0">
                <a:latin typeface="Arial Rounded MT Bold" pitchFamily="34" charset="0"/>
                <a:cs typeface="Arial" charset="0"/>
              </a:rPr>
              <a:t>THz Demo 2 – “New </a:t>
            </a:r>
            <a:r>
              <a:rPr lang="en-US" sz="1700" dirty="0">
                <a:latin typeface="Arial Rounded MT Bold" pitchFamily="34" charset="0"/>
                <a:cs typeface="Arial" charset="0"/>
              </a:rPr>
              <a:t>Use</a:t>
            </a:r>
            <a:r>
              <a:rPr lang="en-US" sz="1700" kern="1200" dirty="0">
                <a:latin typeface="Arial Rounded MT Bold" pitchFamily="34" charset="0"/>
                <a:cs typeface="Arial" charset="0"/>
              </a:rPr>
              <a:t> Case (3e/3d)”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Nguyen Duc Phuc (NICT)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Mr. Aire Suzuki (NICT)</a:t>
            </a: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1700" kern="1200" dirty="0">
              <a:highlight>
                <a:srgbClr val="FFFF00"/>
              </a:highlight>
              <a:latin typeface="Arial Rounded MT Bold" pitchFamily="34" charset="0"/>
              <a:cs typeface="Arial" charset="0"/>
            </a:endParaRPr>
          </a:p>
          <a:p>
            <a:pPr marL="692150" indent="-457200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1700" kern="1200" dirty="0">
                <a:latin typeface="Arial Rounded MT Bold" pitchFamily="34" charset="0"/>
                <a:cs typeface="Arial" charset="0"/>
              </a:rPr>
              <a:t>THz Demo 3 – “Uncompressed 4K </a:t>
            </a:r>
            <a:r>
              <a:rPr lang="en-US" sz="1700" dirty="0">
                <a:latin typeface="Arial Rounded MT Bold" pitchFamily="34" charset="0"/>
                <a:cs typeface="Arial" charset="0"/>
              </a:rPr>
              <a:t>V</a:t>
            </a:r>
            <a:r>
              <a:rPr lang="en-US" sz="1700" kern="1200" dirty="0">
                <a:latin typeface="Arial Rounded MT Bold" pitchFamily="34" charset="0"/>
                <a:cs typeface="Arial" charset="0"/>
              </a:rPr>
              <a:t>ideo </a:t>
            </a:r>
            <a:r>
              <a:rPr lang="en-US" sz="1700" dirty="0">
                <a:latin typeface="Arial Rounded MT Bold" pitchFamily="34" charset="0"/>
                <a:cs typeface="Arial" charset="0"/>
              </a:rPr>
              <a:t>T</a:t>
            </a:r>
            <a:r>
              <a:rPr lang="en-US" sz="1700" kern="1200" dirty="0">
                <a:latin typeface="Arial Rounded MT Bold" pitchFamily="34" charset="0"/>
                <a:cs typeface="Arial" charset="0"/>
              </a:rPr>
              <a:t>ransmission at 300GHz”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Isao </a:t>
            </a:r>
            <a:r>
              <a:rPr lang="en-US" sz="1700" dirty="0" err="1">
                <a:latin typeface="Arial" panose="020B0604020202020204" pitchFamily="34" charset="0"/>
                <a:cs typeface="Arial" panose="020B0604020202020204" pitchFamily="34" charset="0"/>
              </a:rPr>
              <a:t>Morohashi</a:t>
            </a: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 (NICT)</a:t>
            </a:r>
          </a:p>
          <a:p>
            <a:pPr marL="800100" lvl="1" indent="-34290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  <a:tabLst>
                <a:tab pos="822325" algn="l"/>
                <a:tab pos="1773238" algn="l"/>
              </a:tabLst>
              <a:defRPr/>
            </a:pPr>
            <a:r>
              <a:rPr lang="en-US" sz="1700" dirty="0">
                <a:latin typeface="Arial" panose="020B0604020202020204" pitchFamily="34" charset="0"/>
                <a:cs typeface="Arial" panose="020B0604020202020204" pitchFamily="34" charset="0"/>
              </a:rPr>
              <a:t>Dr. Tadashi Kishimoto (NICT)</a:t>
            </a:r>
          </a:p>
        </p:txBody>
      </p:sp>
    </p:spTree>
    <p:extLst>
      <p:ext uri="{BB962C8B-B14F-4D97-AF65-F5344CB8AC3E}">
        <p14:creationId xmlns:p14="http://schemas.microsoft.com/office/powerpoint/2010/main" val="38985934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C1DBEFF-43AD-D007-739B-C1F854FA82C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4">
            <a:extLst>
              <a:ext uri="{FF2B5EF4-FFF2-40B4-BE49-F238E27FC236}">
                <a16:creationId xmlns:a16="http://schemas.microsoft.com/office/drawing/2014/main" id="{D77C8095-FFB3-6F53-7969-982F1464D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604482"/>
            <a:ext cx="8077200" cy="12350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IEEE Non-endorsement</a:t>
            </a:r>
            <a:br>
              <a:rPr lang="en-US" sz="3200" b="1" kern="0" dirty="0"/>
            </a:br>
            <a:r>
              <a:rPr lang="en-US" sz="3200" b="1" kern="0" dirty="0"/>
              <a:t>Disclaimer/Logo Policy</a:t>
            </a:r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4D2DDAD-4438-CB40-C4FF-B26429C49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7</a:t>
            </a:fld>
            <a:endParaRPr lang="en-US" sz="1200" dirty="0"/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E4AC17E-AB4C-A837-E3C8-AF4458BCC6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4800" y="1973123"/>
            <a:ext cx="8534400" cy="42911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3200">
                <a:solidFill>
                  <a:schemeClr val="tx1"/>
                </a:solidFill>
                <a:latin typeface="+mn-lt"/>
                <a:ea typeface="ＭＳ Ｐゴシック" charset="0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800">
                <a:solidFill>
                  <a:schemeClr val="tx1"/>
                </a:solidFill>
                <a:latin typeface="+mn-lt"/>
                <a:ea typeface="ＭＳ Ｐゴシック" charset="0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>
                <a:solidFill>
                  <a:schemeClr val="tx1"/>
                </a:solidFill>
                <a:latin typeface="+mn-lt"/>
                <a:ea typeface="ＭＳ Ｐゴシック" charset="0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  <a:ea typeface="ＭＳ Ｐゴシック" charset="0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461963" indent="-7938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Presenters/demo assistants must conceal/prevent as much as possible any trademarks or brand names and have the non-endorsement disclaimer in their presentation and on display in their demo.</a:t>
            </a:r>
          </a:p>
          <a:p>
            <a:pPr marL="461963" indent="-7938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2400" dirty="0">
              <a:latin typeface="Arial" panose="020B06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461963" indent="-7938" algn="l" fontAlgn="b">
              <a:lnSpc>
                <a:spcPct val="80000"/>
              </a:lnSpc>
              <a:spcAft>
                <a:spcPts val="600"/>
              </a:spcAft>
              <a:defRPr/>
            </a:pPr>
            <a: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Presentations are due to the WG15 Leadership listed on Slide 2 by COB on Fri. 1/3, to allow ample time to review for any adjustments needed </a:t>
            </a:r>
            <a:r>
              <a:rPr lang="en-US" sz="2400" dirty="0" err="1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w.r.t.</a:t>
            </a:r>
            <a:r>
              <a:rPr lang="en-US" sz="2400" dirty="0">
                <a:effectLst/>
                <a:latin typeface="Arial" panose="020B06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 the above policy.</a:t>
            </a:r>
            <a:endParaRPr lang="en-US" sz="24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marL="1487488" indent="-635000" algn="l" fontAlgn="b">
              <a:lnSpc>
                <a:spcPct val="80000"/>
              </a:lnSpc>
              <a:spcAft>
                <a:spcPts val="600"/>
              </a:spcAft>
              <a:defRPr/>
            </a:pPr>
            <a:endParaRPr lang="en-US" sz="2000" kern="0" dirty="0">
              <a:highlight>
                <a:srgbClr val="FFFF00"/>
              </a:highlight>
              <a:latin typeface="Arial Rounded MT Bold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11034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ED6F4FD-A9B4-3B13-AB96-1086A9340F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extBox 30">
            <a:extLst>
              <a:ext uri="{FF2B5EF4-FFF2-40B4-BE49-F238E27FC236}">
                <a16:creationId xmlns:a16="http://schemas.microsoft.com/office/drawing/2014/main" id="{2829EEC9-8899-A71F-2F55-D85A8EA4EDE8}"/>
              </a:ext>
            </a:extLst>
          </p:cNvPr>
          <p:cNvSpPr txBox="1"/>
          <p:nvPr/>
        </p:nvSpPr>
        <p:spPr>
          <a:xfrm>
            <a:off x="7239609" y="449401"/>
            <a:ext cx="18473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E1257927-6409-0289-5393-CF13AE867F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4028" y="593723"/>
            <a:ext cx="8077200" cy="16160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US" sz="3200" b="1" kern="0" dirty="0"/>
              <a:t>Non-endorsement Disclaimer Statement Instructions</a:t>
            </a:r>
            <a:br>
              <a:rPr lang="en-US" sz="3200" b="1" kern="0" dirty="0"/>
            </a:br>
            <a:r>
              <a:rPr lang="en-US" sz="2400" b="1" kern="0" dirty="0"/>
              <a:t>(see next slide for Disclaimer statement)</a:t>
            </a:r>
            <a:endParaRPr lang="en-US" sz="3200" b="1" kern="0" dirty="0"/>
          </a:p>
        </p:txBody>
      </p:sp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B72F5E3F-3C54-60F8-FB23-CC4B2D60F7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8</a:t>
            </a:fld>
            <a:endParaRPr lang="en-US" sz="1200" dirty="0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F2B9E079-9192-4D94-ADD7-88637BAC4A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400" y="2590800"/>
            <a:ext cx="8077200" cy="230478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marL="457200" indent="-457200">
              <a:buFontTx/>
              <a:buChar char="-"/>
              <a:defRPr/>
            </a:pPr>
            <a:r>
              <a:rPr lang="en-US" sz="3200" b="1" kern="0" dirty="0"/>
              <a:t>To be inserted after introduction slide(s) -</a:t>
            </a:r>
          </a:p>
          <a:p>
            <a:pPr>
              <a:defRPr/>
            </a:pPr>
            <a:r>
              <a:rPr lang="en-US" sz="3200" b="1" kern="0" dirty="0"/>
              <a:t>&amp;</a:t>
            </a:r>
          </a:p>
          <a:p>
            <a:pPr>
              <a:defRPr/>
            </a:pPr>
            <a:r>
              <a:rPr lang="en-US" sz="3200" b="1" kern="0" dirty="0"/>
              <a:t>- To be included on the demo display board -</a:t>
            </a:r>
          </a:p>
          <a:p>
            <a:pPr marL="457200" indent="-457200">
              <a:buFontTx/>
              <a:buChar char="-"/>
              <a:defRPr/>
            </a:pPr>
            <a:endParaRPr lang="en-US" sz="3200" b="1" kern="0" dirty="0"/>
          </a:p>
        </p:txBody>
      </p:sp>
    </p:spTree>
    <p:extLst>
      <p:ext uri="{BB962C8B-B14F-4D97-AF65-F5344CB8AC3E}">
        <p14:creationId xmlns:p14="http://schemas.microsoft.com/office/powerpoint/2010/main" val="4024127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865A64-6E57-D6CB-1530-5BFD22A60A3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AutoShape 3" descr="2520541b.jpg">
            <a:extLst>
              <a:ext uri="{FF2B5EF4-FFF2-40B4-BE49-F238E27FC236}">
                <a16:creationId xmlns:a16="http://schemas.microsoft.com/office/drawing/2014/main" id="{CFA16D40-2EB1-DD4A-F7F6-4B25DF59A8A6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92075" y="100488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2520542a.jpg">
            <a:extLst>
              <a:ext uri="{FF2B5EF4-FFF2-40B4-BE49-F238E27FC236}">
                <a16:creationId xmlns:a16="http://schemas.microsoft.com/office/drawing/2014/main" id="{EDF9F8B0-6D6E-2BD3-2212-C7CFF318FA13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47503" y="135282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Rectangle 4">
            <a:extLst>
              <a:ext uri="{FF2B5EF4-FFF2-40B4-BE49-F238E27FC236}">
                <a16:creationId xmlns:a16="http://schemas.microsoft.com/office/drawing/2014/main" id="{A5651BED-4ABB-7C1F-EFD7-D6F3264CF2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1829" y="1004888"/>
            <a:ext cx="8260341" cy="44815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/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+mj-lt"/>
                <a:ea typeface="ＭＳ Ｐゴシック" charset="0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  <a:ea typeface="ＭＳ Ｐゴシック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600">
                <a:solidFill>
                  <a:schemeClr val="tx2"/>
                </a:solidFill>
                <a:latin typeface="Times New Roman" pitchFamily="18" charset="0"/>
              </a:defRPr>
            </a:lvl9pPr>
          </a:lstStyle>
          <a:p>
            <a:pPr algn="l">
              <a:defRPr/>
            </a:pPr>
            <a:r>
              <a:rPr lang="en-US" sz="4400" b="1" kern="0" dirty="0"/>
              <a:t>DISCLAIMER</a:t>
            </a:r>
          </a:p>
          <a:p>
            <a:pPr>
              <a:defRPr/>
            </a:pPr>
            <a:endParaRPr lang="en-US" sz="3200" b="1" kern="0" dirty="0"/>
          </a:p>
          <a:p>
            <a:pPr marL="0" marR="0" algn="l"/>
            <a:r>
              <a:rPr lang="en-US" sz="3200" b="1" kern="0" dirty="0"/>
              <a:t>The use of any particular/specific brands of components, equipment, or instruments as a part of the demonstration and presentation does not constitute an endorsement of those brands by IEEE, IEEE SA, or the IEEE LMSC.</a:t>
            </a:r>
          </a:p>
        </p:txBody>
      </p:sp>
      <p:sp>
        <p:nvSpPr>
          <p:cNvPr id="2" name="Slide Number Placeholder 6">
            <a:extLst>
              <a:ext uri="{FF2B5EF4-FFF2-40B4-BE49-F238E27FC236}">
                <a16:creationId xmlns:a16="http://schemas.microsoft.com/office/drawing/2014/main" id="{00BA0C80-003C-D98F-9B02-7929D5D411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1pPr>
            <a:lvl2pPr marL="742950" indent="-28575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2pPr>
            <a:lvl3pPr marL="11430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3pPr>
            <a:lvl4pPr marL="16002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4pPr>
            <a:lvl5pPr marL="2057400" indent="-228600"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Times New Roman" pitchFamily="18" charset="0"/>
                <a:ea typeface="ＭＳ Ｐゴシック" pitchFamily="34" charset="-128"/>
              </a:defRPr>
            </a:lvl9pPr>
          </a:lstStyle>
          <a:p>
            <a:pPr>
              <a:defRPr/>
            </a:pPr>
            <a:r>
              <a:rPr lang="en-US" sz="1200" dirty="0"/>
              <a:t>Slide </a:t>
            </a:r>
            <a:fld id="{C952AF60-2FD2-4EA3-848D-19295E5BDB36}" type="slidenum">
              <a:rPr lang="en-US" sz="1200" smtClean="0"/>
              <a:pPr>
                <a:defRPr/>
              </a:pPr>
              <a:t>9</a:t>
            </a:fld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637302448"/>
      </p:ext>
    </p:extLst>
  </p:cSld>
  <p:clrMapOvr>
    <a:masterClrMapping/>
  </p:clrMapOvr>
</p:sld>
</file>

<file path=ppt/theme/theme1.xml><?xml version="1.0" encoding="utf-8"?>
<a:theme xmlns:a="http://schemas.openxmlformats.org/drawingml/2006/main" name="IEEE-802_15">
  <a:themeElements>
    <a:clrScheme name="IEEE-802_15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IEEE-802_15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IEEE-802_15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IEEE-802_15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IEEE-802_15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D:\MYDOCU~1\IEEEP8~1.15\TEMPLATE\IEEE-8~1.POT</Template>
  <TotalTime>49817</TotalTime>
  <Words>1208</Words>
  <Application>Microsoft Office PowerPoint</Application>
  <PresentationFormat>On-screen Show (4:3)</PresentationFormat>
  <Paragraphs>133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0" baseType="lpstr">
      <vt:lpstr>MS Gothic</vt:lpstr>
      <vt:lpstr>Aptos</vt:lpstr>
      <vt:lpstr>Arial</vt:lpstr>
      <vt:lpstr>Arial Rounded MT Bold</vt:lpstr>
      <vt:lpstr>Symbol</vt:lpstr>
      <vt:lpstr>Times New Roman</vt:lpstr>
      <vt:lpstr>IEEE-802_15</vt:lpstr>
      <vt:lpstr> IEEE 802 Wireless Interim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802.15 WG-Opening Report Sept Interim 2021</dc:title>
  <dc:subject>IEEE 802.15 &lt;subject&gt;</dc:subject>
  <dc:creator>Pat Kinney</dc:creator>
  <cp:keywords/>
  <dc:description/>
  <cp:lastModifiedBy>Clint Powell2</cp:lastModifiedBy>
  <cp:revision>1559</cp:revision>
  <cp:lastPrinted>2000-07-07T01:25:49Z</cp:lastPrinted>
  <dcterms:created xsi:type="dcterms:W3CDTF">1999-06-22T06:24:01Z</dcterms:created>
  <dcterms:modified xsi:type="dcterms:W3CDTF">2024-12-20T04:40:31Z</dcterms:modified>
  <cp:category/>
</cp:coreProperties>
</file>