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259" r:id="rId5"/>
    <p:sldId id="258" r:id="rId6"/>
    <p:sldId id="5610"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5855" r:id="rId22"/>
    <p:sldId id="5852" r:id="rId23"/>
    <p:sldId id="5856" r:id="rId24"/>
    <p:sldId id="5845" r:id="rId25"/>
    <p:sldId id="5842" r:id="rId26"/>
    <p:sldId id="5621" r:id="rId27"/>
    <p:sldId id="256" r:id="rId28"/>
    <p:sldId id="5854" r:id="rId29"/>
    <p:sldId id="5830" r:id="rId30"/>
    <p:sldId id="4944" r:id="rId3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4" autoAdjust="0"/>
    <p:restoredTop sz="94660"/>
  </p:normalViewPr>
  <p:slideViewPr>
    <p:cSldViewPr snapToGrid="0" showGuides="1">
      <p:cViewPr varScale="1">
        <p:scale>
          <a:sx n="68" d="100"/>
          <a:sy n="68" d="100"/>
        </p:scale>
        <p:origin x="1232" y="30"/>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2025/1/12</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24</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C4E29-BC9D-F0DE-DCF4-099D8BEDD2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B352FD1-D9D5-8C54-FA53-313C273FE0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FFAFDA-6D6D-1C89-ABEB-7604DA4303B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01F0F3E-6258-1177-1056-6A84E99DE68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496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27</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01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802.15-24-0683-02-06ma</a:t>
            </a:r>
          </a:p>
        </p:txBody>
      </p:sp>
      <p:sp>
        <p:nvSpPr>
          <p:cNvPr id="1032" name="Line 8"/>
          <p:cNvSpPr>
            <a:spLocks noChangeShapeType="1"/>
          </p:cNvSpPr>
          <p:nvPr/>
        </p:nvSpPr>
        <p:spPr bwMode="auto">
          <a:xfrm>
            <a:off x="685800" y="60946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mailto:marco.hernandez@ieee.or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a:t>
            </a:r>
            <a:r>
              <a:rPr lang="en-US" altLang="ja-JP" sz="1600" dirty="0" err="1">
                <a:ea typeface="ＭＳ Ｐゴシック" charset="-128"/>
              </a:rPr>
              <a:t>forJanuary</a:t>
            </a:r>
            <a:r>
              <a:rPr lang="en-US" altLang="ja-JP" sz="1600" dirty="0">
                <a:ea typeface="ＭＳ Ｐゴシック" charset="-128"/>
              </a:rPr>
              <a:t> 2025]</a:t>
            </a:r>
          </a:p>
          <a:p>
            <a:r>
              <a:rPr lang="en-US" altLang="ja-JP" sz="1600" b="1" dirty="0">
                <a:ea typeface="ＭＳ Ｐゴシック" charset="-128"/>
              </a:rPr>
              <a:t>Date Submitted: 14</a:t>
            </a:r>
            <a:r>
              <a:rPr lang="en-US" altLang="ja-JP" sz="1600" baseline="30000" dirty="0">
                <a:ea typeface="ＭＳ Ｐゴシック" charset="-128"/>
              </a:rPr>
              <a:t>th</a:t>
            </a:r>
            <a:r>
              <a:rPr lang="en-US" altLang="ja-JP" sz="1600" dirty="0">
                <a:ea typeface="ＭＳ Ｐゴシック" charset="-128"/>
              </a:rPr>
              <a:t> January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January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January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January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January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January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January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3190178735"/>
              </p:ext>
            </p:extLst>
          </p:nvPr>
        </p:nvGraphicFramePr>
        <p:xfrm>
          <a:off x="276665" y="1355188"/>
          <a:ext cx="8670389" cy="396081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a:solidFill>
                            <a:srgbClr val="000000"/>
                          </a:solidFill>
                          <a:effectLst/>
                          <a:latin typeface="Times New Roman" panose="02020603050405020304" pitchFamily="18" charset="0"/>
                        </a:rPr>
                        <a:t>154th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42862">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a:solidFill>
                            <a:srgbClr val="000000"/>
                          </a:solidFill>
                          <a:effectLst/>
                          <a:latin typeface="Arial" panose="020B0604020202020204" pitchFamily="34" charset="0"/>
                        </a:rPr>
                        <a:t>This session is part of the Nov. IEEE 802 Mtg.</a:t>
                      </a:r>
                      <a:br>
                        <a:rPr lang="en-US" sz="1800" b="1" i="0" u="none" strike="noStrike">
                          <a:solidFill>
                            <a:srgbClr val="000000"/>
                          </a:solidFill>
                          <a:effectLst/>
                          <a:latin typeface="Arial" panose="020B0604020202020204" pitchFamily="34" charset="0"/>
                        </a:rPr>
                      </a:br>
                      <a:r>
                        <a:rPr lang="en-US" sz="1800" b="1" i="0" u="none" strike="noStrike">
                          <a:solidFill>
                            <a:srgbClr val="000000"/>
                          </a:solidFill>
                          <a:effectLst/>
                          <a:latin typeface="Arial" panose="020B0604020202020204" pitchFamily="34" charset="0"/>
                        </a:rPr>
                        <a:t>  - You must pay the registration fee in order to attend</a:t>
                      </a:r>
                      <a:br>
                        <a:rPr lang="en-US" sz="1800" b="1" i="0" u="none" strike="noStrike">
                          <a:solidFill>
                            <a:srgbClr val="000000"/>
                          </a:solidFill>
                          <a:effectLst/>
                          <a:latin typeface="Arial" panose="020B0604020202020204" pitchFamily="34" charset="0"/>
                        </a:rPr>
                      </a:br>
                      <a:r>
                        <a:rPr lang="en-US" sz="1800" b="1" i="0" u="none" strike="noStrike">
                          <a:solidFill>
                            <a:srgbClr val="000000"/>
                          </a:solidFill>
                          <a:effectLst/>
                          <a:latin typeface="Arial" panose="020B0604020202020204" pitchFamily="34" charset="0"/>
                        </a:rPr>
                        <a:t>  - If you have not already done so, you can follow the registration link below</a:t>
                      </a:r>
                      <a:br>
                        <a:rPr lang="en-US" sz="1800" b="1" i="0" u="none" strike="noStrike">
                          <a:solidFill>
                            <a:srgbClr val="000000"/>
                          </a:solidFill>
                          <a:effectLst/>
                          <a:latin typeface="Arial" panose="020B0604020202020204" pitchFamily="34" charset="0"/>
                        </a:rPr>
                      </a:br>
                      <a:r>
                        <a:rPr lang="en-US" sz="1800" b="1" i="0" u="none" strike="noStrike">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a:solidFill>
                            <a:srgbClr val="000000"/>
                          </a:solidFill>
                          <a:effectLst/>
                          <a:latin typeface="Arial" panose="020B0604020202020204" pitchFamily="34" charset="0"/>
                        </a:rPr>
                      </a:br>
                      <a:r>
                        <a:rPr lang="en-US" sz="1800" b="1" i="0" u="none" strike="noStrike">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614866">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r>
                        <a:rPr lang="fi-FI" sz="1800" b="0" i="0" u="sng" strike="noStrike" dirty="0">
                          <a:solidFill>
                            <a:schemeClr val="accent6"/>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January 2025</a:t>
            </a:r>
            <a:endParaRPr lang="en-US" altLang="ja-JP" dirty="0"/>
          </a:p>
        </p:txBody>
      </p:sp>
      <p:pic>
        <p:nvPicPr>
          <p:cNvPr id="6" name="図 5">
            <a:extLst>
              <a:ext uri="{FF2B5EF4-FFF2-40B4-BE49-F238E27FC236}">
                <a16:creationId xmlns:a16="http://schemas.microsoft.com/office/drawing/2014/main" id="{9CF304F6-4BCD-4805-6AB0-6F09A7171214}"/>
              </a:ext>
            </a:extLst>
          </p:cNvPr>
          <p:cNvPicPr>
            <a:picLocks noChangeAspect="1"/>
          </p:cNvPicPr>
          <p:nvPr/>
        </p:nvPicPr>
        <p:blipFill>
          <a:blip r:embed="rId2"/>
          <a:stretch>
            <a:fillRect/>
          </a:stretch>
        </p:blipFill>
        <p:spPr>
          <a:xfrm>
            <a:off x="951914" y="614737"/>
            <a:ext cx="7188591" cy="584397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January 2025</a:t>
            </a:r>
            <a:endParaRPr lang="en-US" altLang="ja-JP" dirty="0"/>
          </a:p>
        </p:txBody>
      </p:sp>
      <p:pic>
        <p:nvPicPr>
          <p:cNvPr id="5" name="図 4">
            <a:extLst>
              <a:ext uri="{FF2B5EF4-FFF2-40B4-BE49-F238E27FC236}">
                <a16:creationId xmlns:a16="http://schemas.microsoft.com/office/drawing/2014/main" id="{D96C93D2-D0EA-6C74-32B9-A3BA0BFC1110}"/>
              </a:ext>
            </a:extLst>
          </p:cNvPr>
          <p:cNvPicPr>
            <a:picLocks noChangeAspect="1"/>
          </p:cNvPicPr>
          <p:nvPr/>
        </p:nvPicPr>
        <p:blipFill>
          <a:blip r:embed="rId2"/>
          <a:stretch>
            <a:fillRect/>
          </a:stretch>
        </p:blipFill>
        <p:spPr>
          <a:xfrm>
            <a:off x="684483" y="614737"/>
            <a:ext cx="7587320" cy="5762618"/>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January 2025</a:t>
            </a:r>
            <a:endParaRPr lang="en-US" altLang="ja-JP" dirty="0"/>
          </a:p>
        </p:txBody>
      </p:sp>
      <p:sp>
        <p:nvSpPr>
          <p:cNvPr id="8" name="テキスト ボックス 7">
            <a:extLst>
              <a:ext uri="{FF2B5EF4-FFF2-40B4-BE49-F238E27FC236}">
                <a16:creationId xmlns:a16="http://schemas.microsoft.com/office/drawing/2014/main" id="{216977CC-3F43-C5EA-2DF5-FE8918E1D0C5}"/>
              </a:ext>
            </a:extLst>
          </p:cNvPr>
          <p:cNvSpPr txBox="1"/>
          <p:nvPr/>
        </p:nvSpPr>
        <p:spPr>
          <a:xfrm>
            <a:off x="2551813" y="599348"/>
            <a:ext cx="4572000" cy="461665"/>
          </a:xfrm>
          <a:prstGeom prst="rect">
            <a:avLst/>
          </a:prstGeom>
          <a:noFill/>
        </p:spPr>
        <p:txBody>
          <a:bodyPr wrap="square">
            <a:spAutoFit/>
          </a:bodyPr>
          <a:lstStyle/>
          <a:p>
            <a:r>
              <a:rPr lang="en-US" altLang="ja-JP" sz="2400" b="1" dirty="0">
                <a:latin typeface="Arial" panose="020B0604020202020204" pitchFamily="34" charset="0"/>
              </a:rPr>
              <a:t>Hotel Reservation</a:t>
            </a:r>
            <a:endParaRPr lang="ja-JP" altLang="en-US" sz="2400" dirty="0"/>
          </a:p>
        </p:txBody>
      </p:sp>
      <p:pic>
        <p:nvPicPr>
          <p:cNvPr id="5" name="図 4">
            <a:extLst>
              <a:ext uri="{FF2B5EF4-FFF2-40B4-BE49-F238E27FC236}">
                <a16:creationId xmlns:a16="http://schemas.microsoft.com/office/drawing/2014/main" id="{AADC84AD-E496-23F9-0D25-ED7DF4C964BD}"/>
              </a:ext>
            </a:extLst>
          </p:cNvPr>
          <p:cNvPicPr>
            <a:picLocks noChangeAspect="1"/>
          </p:cNvPicPr>
          <p:nvPr/>
        </p:nvPicPr>
        <p:blipFill>
          <a:blip r:embed="rId2"/>
          <a:stretch>
            <a:fillRect/>
          </a:stretch>
        </p:blipFill>
        <p:spPr>
          <a:xfrm>
            <a:off x="637735" y="947225"/>
            <a:ext cx="7634068" cy="5528188"/>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Kobe, </a:t>
            </a:r>
            <a:r>
              <a:rPr lang="en-US" altLang="ja-JP" sz="2800" dirty="0" err="1">
                <a:ea typeface="ＭＳ Ｐゴシック" pitchFamily="50" charset="-128"/>
              </a:rPr>
              <a:t>Hogo</a:t>
            </a:r>
            <a:r>
              <a:rPr lang="en-US" altLang="ja-JP" sz="2800" dirty="0">
                <a:ea typeface="ＭＳ Ｐゴシック" pitchFamily="50" charset="-128"/>
              </a:rPr>
              <a:t>, Japan</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January 13</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January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6" name="図 5">
            <a:extLst>
              <a:ext uri="{FF2B5EF4-FFF2-40B4-BE49-F238E27FC236}">
                <a16:creationId xmlns:a16="http://schemas.microsoft.com/office/drawing/2014/main" id="{D81FCC7D-C34D-E450-8085-AE4E5969A9EB}"/>
              </a:ext>
            </a:extLst>
          </p:cNvPr>
          <p:cNvPicPr>
            <a:picLocks noChangeAspect="1"/>
          </p:cNvPicPr>
          <p:nvPr/>
        </p:nvPicPr>
        <p:blipFill>
          <a:blip r:embed="rId3"/>
          <a:stretch>
            <a:fillRect/>
          </a:stretch>
        </p:blipFill>
        <p:spPr>
          <a:xfrm>
            <a:off x="0" y="1843560"/>
            <a:ext cx="9144000" cy="3792521"/>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E324FD-2AD8-6D2B-A316-B31A720DA19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484E8DDA-6391-967A-4C4F-20AEBF3D7B16}"/>
              </a:ext>
            </a:extLst>
          </p:cNvPr>
          <p:cNvSpPr>
            <a:spLocks noGrp="1"/>
          </p:cNvSpPr>
          <p:nvPr>
            <p:ph type="dt" sz="half" idx="2"/>
          </p:nvPr>
        </p:nvSpPr>
        <p:spPr/>
        <p:txBody>
          <a:bodyPr/>
          <a:lstStyle/>
          <a:p>
            <a:r>
              <a:rPr lang="en-US" altLang="ja-JP"/>
              <a:t>January 2025</a:t>
            </a:r>
            <a:endParaRPr lang="en-US" altLang="ja-JP" dirty="0"/>
          </a:p>
        </p:txBody>
      </p:sp>
      <p:pic>
        <p:nvPicPr>
          <p:cNvPr id="14" name="図 13">
            <a:extLst>
              <a:ext uri="{FF2B5EF4-FFF2-40B4-BE49-F238E27FC236}">
                <a16:creationId xmlns:a16="http://schemas.microsoft.com/office/drawing/2014/main" id="{1BCFEDE3-036F-F3F5-0426-58DB8C689D3A}"/>
              </a:ext>
            </a:extLst>
          </p:cNvPr>
          <p:cNvPicPr>
            <a:picLocks noChangeAspect="1"/>
          </p:cNvPicPr>
          <p:nvPr/>
        </p:nvPicPr>
        <p:blipFill>
          <a:blip r:embed="rId2"/>
          <a:stretch>
            <a:fillRect/>
          </a:stretch>
        </p:blipFill>
        <p:spPr>
          <a:xfrm>
            <a:off x="0" y="759655"/>
            <a:ext cx="9144000" cy="5589563"/>
          </a:xfrm>
          <a:prstGeom prst="rect">
            <a:avLst/>
          </a:prstGeom>
        </p:spPr>
      </p:pic>
    </p:spTree>
    <p:extLst>
      <p:ext uri="{BB962C8B-B14F-4D97-AF65-F5344CB8AC3E}">
        <p14:creationId xmlns:p14="http://schemas.microsoft.com/office/powerpoint/2010/main" val="193319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January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•Review and Confirmation of Revised draft D04 from D03</a:t>
            </a:r>
          </a:p>
          <a:p>
            <a:pPr marL="0" indent="0">
              <a:lnSpc>
                <a:spcPts val="1900"/>
              </a:lnSpc>
              <a:buNone/>
            </a:pPr>
            <a:r>
              <a:rPr lang="en-US" altLang="ja-JP" sz="1600" dirty="0">
                <a:solidFill>
                  <a:srgbClr val="FF0000"/>
                </a:solidFill>
                <a:highlight>
                  <a:srgbClr val="FFFF00"/>
                </a:highlight>
              </a:rPr>
              <a:t>•TG Motion to Recirculation of Revised draft D04</a:t>
            </a:r>
          </a:p>
          <a:p>
            <a:pPr marL="0" indent="0">
              <a:lnSpc>
                <a:spcPts val="1900"/>
              </a:lnSpc>
              <a:buNone/>
            </a:pPr>
            <a:r>
              <a:rPr lang="en-US" altLang="ja-JP" sz="1600" dirty="0">
                <a:solidFill>
                  <a:srgbClr val="FF0000"/>
                </a:solidFill>
                <a:highlight>
                  <a:srgbClr val="FFFF00"/>
                </a:highlight>
              </a:rPr>
              <a:t>•Necessary Process and Documentation for Recirculation Letter Ballot such as Coexistence Assurance Document, </a:t>
            </a:r>
            <a:r>
              <a:rPr lang="en-US" altLang="ja-JP" sz="1600" dirty="0" err="1">
                <a:solidFill>
                  <a:srgbClr val="FF0000"/>
                </a:solidFill>
                <a:highlight>
                  <a:srgbClr val="FFFF00"/>
                </a:highlight>
              </a:rPr>
              <a:t>Progess</a:t>
            </a:r>
            <a:r>
              <a:rPr lang="en-US" altLang="ja-JP" sz="1600" dirty="0">
                <a:solidFill>
                  <a:srgbClr val="FF0000"/>
                </a:solidFill>
                <a:highlight>
                  <a:srgbClr val="FFFF00"/>
                </a:highlight>
              </a:rPr>
              <a:t> Report,  Project Task List</a:t>
            </a:r>
          </a:p>
          <a:p>
            <a:pPr marL="0" indent="0">
              <a:lnSpc>
                <a:spcPts val="1900"/>
              </a:lnSpc>
              <a:buNone/>
            </a:pPr>
            <a:r>
              <a:rPr lang="en-US" altLang="ja-JP" sz="1600" dirty="0">
                <a:solidFill>
                  <a:srgbClr val="FF0000"/>
                </a:solidFill>
                <a:highlight>
                  <a:srgbClr val="FFFF00"/>
                </a:highlight>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highlight>
                  <a:srgbClr val="FFFF00"/>
                </a:highlight>
              </a:rPr>
              <a:t>•Performance Evaluation of Technologies in MAC; Channel Management, CCA, Hybrid Contention Free/Access Protocol According to 8 </a:t>
            </a:r>
            <a:r>
              <a:rPr lang="en-US" altLang="ja-JP" sz="1600" dirty="0" err="1">
                <a:solidFill>
                  <a:srgbClr val="FF0000"/>
                </a:solidFill>
                <a:highlight>
                  <a:srgbClr val="FFFF00"/>
                </a:highlight>
              </a:rPr>
              <a:t>QoSs</a:t>
            </a:r>
            <a:r>
              <a:rPr lang="en-US" altLang="ja-JP" sz="1600" dirty="0">
                <a:solidFill>
                  <a:srgbClr val="FF0000"/>
                </a:solidFill>
                <a:highlight>
                  <a:srgbClr val="FFFF00"/>
                </a:highlight>
              </a:rPr>
              <a:t> and Coexistences.</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a:t>
            </a:r>
          </a:p>
          <a:p>
            <a:pPr marL="0" indent="0">
              <a:lnSpc>
                <a:spcPts val="1900"/>
              </a:lnSpc>
              <a:buNone/>
            </a:pPr>
            <a:r>
              <a:rPr lang="en-US" altLang="ja-JP" sz="1600" dirty="0">
                <a:solidFill>
                  <a:srgbClr val="FF0000"/>
                </a:solidFill>
                <a:highlight>
                  <a:srgbClr val="FFFF00"/>
                </a:highlight>
              </a:rPr>
              <a:t>•Feasibility of TSN of 802.1 in MAC</a:t>
            </a:r>
          </a:p>
          <a:p>
            <a:pPr marL="0" indent="0">
              <a:lnSpc>
                <a:spcPts val="1900"/>
              </a:lnSpc>
              <a:buNone/>
            </a:pPr>
            <a:r>
              <a:rPr lang="en-US" altLang="ja-JP" sz="1600" dirty="0">
                <a:solidFill>
                  <a:srgbClr val="FF0000"/>
                </a:solidFill>
                <a:highlight>
                  <a:srgbClr val="FFFF00"/>
                </a:highlight>
              </a:rPr>
              <a:t>•WG Motion to Recirculation				</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Recirculation of draft D04 for 2nd Letter Ballot</a:t>
            </a:r>
            <a:endParaRPr lang="en-US" altLang="ja-JP" sz="1800" dirty="0"/>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January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7251" y="1083515"/>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a:t>
            </a:r>
            <a:r>
              <a:rPr kumimoji="1" lang="en-US" altLang="ja-JP" sz="1200" b="0" i="0" u="none" strike="noStrike" kern="0" cap="none" spc="0" normalizeH="0" baseline="0" noProof="0">
                <a:ln>
                  <a:noFill/>
                </a:ln>
                <a:solidFill>
                  <a:srgbClr val="000000"/>
                </a:solidFill>
                <a:effectLst/>
                <a:uLnTx/>
                <a:uFillTx/>
                <a:latin typeface="Arial"/>
                <a:ea typeface="+mn-ea"/>
                <a:cs typeface="+mn-cs"/>
              </a:rPr>
              <a:t>.#15-24-0683-02-06ma </a:t>
            </a:r>
            <a:endParaRPr lang="en-US" altLang="ja-JP" sz="1200" dirty="0"/>
          </a:p>
          <a:p>
            <a:pPr>
              <a:lnSpc>
                <a:spcPts val="1300"/>
              </a:lnSpc>
            </a:pPr>
            <a:r>
              <a:rPr lang="en-US" altLang="ja-JP" sz="1200" dirty="0"/>
              <a:t>Approve last meeting minutes: TG 15.6ma Meeting Minutes for January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15-24-0655-00-</a:t>
            </a:r>
            <a:r>
              <a:rPr lang="en-US" altLang="ja-JP" sz="1200" dirty="0"/>
              <a:t>06ma</a:t>
            </a:r>
          </a:p>
          <a:p>
            <a:pPr>
              <a:lnSpc>
                <a:spcPts val="1300"/>
              </a:lnSpc>
            </a:pPr>
            <a:r>
              <a:rPr lang="en-US" altLang="ja-JP" sz="1200" dirty="0"/>
              <a:t>Agenda of TG15.6ma January 2025                                                                                            doc.#15-24-0682-04-06ma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doc.#15-25-0033-00-06ma</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doc.#15-23-0557-06-06ma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Ballot(LB)210 for draft D03                                                                       doc.#15-24-0xxx-00-06ma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LB210                                                                     doc.#15-24-0575-01-06ma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doc.#15-23-0361-09-06ma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P802.15.6ma_D04</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 Selection of Suitable Preamble Sequence Sets in UWB Wireless Communications in the Presence of Multiple Coexisting VBANs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doc.#15-25-0002-00-06ma</a:t>
            </a:r>
            <a:endParaRPr lang="en-US" altLang="ja-JP" sz="1200" dirty="0">
              <a:solidFill>
                <a:srgbClr val="000000"/>
              </a:solidFill>
              <a:latin typeface="Arial"/>
              <a:cs typeface="Times New Roman" pitchFamily="18" charset="0"/>
            </a:endParaRP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2.  Hybrid ARQ Scheme for High QoS Packets in High Class of Coexistence of IEEE 802.15.6ma  #15-23-0576-06-06ma         3.  Evaluation of IEEE 802.15.6 Ultra-wideband Physical Layer Utilizing Super Orthogonal Convolutional 22-0562-13-06ma</a:t>
            </a:r>
          </a:p>
          <a:p>
            <a:pPr marL="514350" marR="0" lvl="1" indent="0" algn="l" defTabSz="914400" rtl="0" eaLnBrk="1" fontAlgn="base" latinLnBrk="0" hangingPunct="1">
              <a:lnSpc>
                <a:spcPts val="13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4.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doc.#15-24-0248-05 -06ma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7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8   MAC Service Feature                                                                                                           doc.#15-24-0356-01-06ma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9.  TG Motion to Recirculation                                                                                                   doc.#15-25-0zzz-00-06ma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10.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doc.#15-24-0074-06-06ma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11.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12. TG15.6ma Coexistence Assessment Document                                                                  doc.#15-24-0348-03-06ma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13  MAC services support for IEEE P802.1ACea                                                                       doc.#15-24-0594-00-006a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14..</a:t>
            </a:r>
            <a:r>
              <a:rPr lang="it-IT" altLang="ja-JP" sz="1200" dirty="0">
                <a:solidFill>
                  <a:srgbClr val="000000"/>
                </a:solidFill>
                <a:latin typeface="Arial"/>
                <a:cs typeface="Times New Roman" pitchFamily="18" charset="0"/>
              </a:rPr>
              <a:t>TG6ma Channel Model Document for Enhanced Dependability                                           doc.#15-22-0519-08-06ma</a:t>
            </a:r>
            <a:endParaRPr lang="en-US" altLang="ja-JP" sz="1200" dirty="0">
              <a:solidFill>
                <a:srgbClr val="000000"/>
              </a:solidFill>
              <a:latin typeface="Arial"/>
              <a:cs typeface="Times New Roman" pitchFamily="18" charset="0"/>
            </a:endParaRP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15. Comments to channel-model-document                                                                               doc.#15-24-0073-03-06ma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16. Progress Report of TG6ma                                                                                                  doc8#15-23-0056-08-06ma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17. Timeline of TG6ma                                                                                                               doc.#15.23-0056-08-06ma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18. TG15.6ma Closing Report for January 2025                                                                        doc.#15-25-0vvv-00-06ma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19. TG15.6ma Meeting Minutes for January 2025                                                                      doc.#15-25-0sss-00-06ma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24</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D7C06-01B5-90E6-42EB-3D36F9B8136D}"/>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ECB5899-0F0A-699C-CAA2-2AC8977927F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12E27A9D-FBC8-7C34-74A2-D0068ED61387}"/>
              </a:ext>
            </a:extLst>
          </p:cNvPr>
          <p:cNvSpPr txBox="1"/>
          <p:nvPr/>
        </p:nvSpPr>
        <p:spPr>
          <a:xfrm>
            <a:off x="386132" y="1115532"/>
            <a:ext cx="87578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Jan.13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Kobe</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4:30-6:30 Jan.13(MON)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M2  16:00-18:00 Jan.14</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7:00-9:00 Jan.13(TUE) in 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13:30-15:30 Jan.15</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4:30-6:30 Jan.14(WED) 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dirty="0">
                <a:solidFill>
                  <a:prstClr val="black"/>
                </a:solidFill>
                <a:highlight>
                  <a:srgbClr val="FFFF00"/>
                </a:highlight>
                <a:latin typeface="游ゴシック" panose="020F0502020204030204"/>
                <a:ea typeface="游ゴシック" panose="020B0400000000000000" pitchFamily="50" charset="-128"/>
              </a:rPr>
              <a:t>)  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13:30-15:30 </a:t>
            </a:r>
            <a:r>
              <a:rPr kumimoji="1" lang="en-US" altLang="ja-JP" sz="1200" b="1" dirty="0">
                <a:solidFill>
                  <a:prstClr val="black"/>
                </a:solidFill>
                <a:latin typeface="游ゴシック" panose="020F0502020204030204"/>
                <a:ea typeface="游ゴシック" panose="020B0400000000000000" pitchFamily="50" charset="-128"/>
              </a:rPr>
              <a:t>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ov.14</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dirty="0">
                <a:solidFill>
                  <a:prstClr val="black"/>
                </a:solidFill>
                <a:latin typeface="游ゴシック" panose="020F0502020204030204"/>
                <a:ea typeface="游ゴシック" panose="020B0400000000000000" pitchFamily="50" charset="-128"/>
              </a:rPr>
              <a:t>in Kobe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4:3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0-6:30 Nov,15(THU) in 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6F0EA0F8-EA64-697A-7D4E-6035C303C5DD}"/>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January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FF545495-6078-ACBF-C192-E96044EBBE80}"/>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January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AA3099C1-D342-DEB8-E54D-FBD8ACF54887}"/>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25</a:t>
            </a:fld>
            <a:endParaRPr lang="en-US" altLang="ja-JP" dirty="0"/>
          </a:p>
        </p:txBody>
      </p:sp>
      <p:pic>
        <p:nvPicPr>
          <p:cNvPr id="6" name="図 5">
            <a:extLst>
              <a:ext uri="{FF2B5EF4-FFF2-40B4-BE49-F238E27FC236}">
                <a16:creationId xmlns:a16="http://schemas.microsoft.com/office/drawing/2014/main" id="{7F571C95-6A10-FFF8-95B2-AE68DAA5D059}"/>
              </a:ext>
            </a:extLst>
          </p:cNvPr>
          <p:cNvPicPr>
            <a:picLocks noChangeAspect="1"/>
          </p:cNvPicPr>
          <p:nvPr/>
        </p:nvPicPr>
        <p:blipFill>
          <a:blip r:embed="rId3"/>
          <a:stretch>
            <a:fillRect/>
          </a:stretch>
        </p:blipFill>
        <p:spPr>
          <a:xfrm>
            <a:off x="1502236" y="2173418"/>
            <a:ext cx="7614231" cy="4198506"/>
          </a:xfrm>
          <a:prstGeom prst="rect">
            <a:avLst/>
          </a:prstGeom>
        </p:spPr>
      </p:pic>
      <p:pic>
        <p:nvPicPr>
          <p:cNvPr id="10" name="図 9">
            <a:extLst>
              <a:ext uri="{FF2B5EF4-FFF2-40B4-BE49-F238E27FC236}">
                <a16:creationId xmlns:a16="http://schemas.microsoft.com/office/drawing/2014/main" id="{B3E6CA4F-363B-DC18-76F4-A969F0AECC76}"/>
              </a:ext>
            </a:extLst>
          </p:cNvPr>
          <p:cNvPicPr>
            <a:picLocks noChangeAspect="1"/>
          </p:cNvPicPr>
          <p:nvPr/>
        </p:nvPicPr>
        <p:blipFill>
          <a:blip r:embed="rId4"/>
          <a:stretch>
            <a:fillRect/>
          </a:stretch>
        </p:blipFill>
        <p:spPr>
          <a:xfrm>
            <a:off x="1" y="2172908"/>
            <a:ext cx="1502236" cy="4199016"/>
          </a:xfrm>
          <a:prstGeom prst="rect">
            <a:avLst/>
          </a:prstGeom>
        </p:spPr>
      </p:pic>
    </p:spTree>
    <p:extLst>
      <p:ext uri="{BB962C8B-B14F-4D97-AF65-F5344CB8AC3E}">
        <p14:creationId xmlns:p14="http://schemas.microsoft.com/office/powerpoint/2010/main" val="268860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NIT</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3.   Secretary;      Takumi Kobayashi, YNU/TCU</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wowbk@kpst.co.kr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a:t>
            </a:r>
            <a:r>
              <a:rPr kumimoji="1" lang="en-US" altLang="ja-JP" sz="2000" b="0" i="0" u="none" strike="noStrike" kern="0" cap="none" spc="0" normalizeH="0" baseline="0" noProof="0" dirty="0" err="1">
                <a:ln>
                  <a:noFill/>
                </a:ln>
                <a:solidFill>
                  <a:srgbClr val="000000"/>
                </a:solidFill>
                <a:effectLst/>
                <a:uLnTx/>
                <a:uFillTx/>
                <a:latin typeface="Arial"/>
              </a:rPr>
              <a:t>Takabayashi</a:t>
            </a:r>
            <a:r>
              <a:rPr kumimoji="1" lang="en-US" altLang="ja-JP" sz="2000" b="0" i="0" u="none" strike="noStrike" kern="0" cap="none" spc="0" normalizeH="0" baseline="0" noProof="0" dirty="0">
                <a:ln>
                  <a:noFill/>
                </a:ln>
                <a:solidFill>
                  <a:srgbClr val="000000"/>
                </a:solidFill>
                <a:effectLst/>
                <a:uLnTx/>
                <a:uFillTx/>
                <a:latin typeface="Arial"/>
              </a:rPr>
              <a:t>, Toyo U. </a:t>
            </a:r>
            <a:r>
              <a:rPr kumimoji="1" lang="fi-FI" altLang="ja-JP" sz="2000" b="0" i="0" u="none" strike="noStrike" kern="0" cap="none" spc="0" normalizeH="0" baseline="0" noProof="0" dirty="0">
                <a:ln>
                  <a:noFill/>
                </a:ln>
                <a:solidFill>
                  <a:srgbClr val="000000"/>
                </a:solidFill>
                <a:effectLst/>
                <a:uLnTx/>
                <a:uFillTx/>
                <a:latin typeface="Arial"/>
              </a:rPr>
              <a:t>takabayashi.kento.xp@gmail.com</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  </a:t>
            </a:r>
            <a:r>
              <a:rPr kumimoji="1" lang="en-US" altLang="ja-JP" sz="2000" dirty="0" err="1">
                <a:hlinkClick r:id="rId3"/>
              </a:rPr>
              <a:t>marco.hernandez@ie</a:t>
            </a:r>
            <a:r>
              <a:rPr lang="en-US" altLang="ja-JP" sz="2000" dirty="0"/>
              <a:t> </a:t>
            </a:r>
            <a:r>
              <a:rPr kumimoji="1" lang="en-US" altLang="ja-JP" sz="2000" dirty="0">
                <a:hlinkClick r:id="rId3"/>
              </a:rPr>
              <a:t>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Jussi Haapola, CWC   jussi.haapola@oulu.fi</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26</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January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27</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January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386132" y="1115532"/>
            <a:ext cx="87578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Jan.13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Kobe</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4:30-6:30 Jan.13(MON)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M2  16:00-18:00 Jan.14</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7:00-9:00 Jan.13(TUE) in 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13:30-15:30 Jan.15</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4:30-6:30 Jan.14(WED) 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dirty="0">
                <a:solidFill>
                  <a:prstClr val="black"/>
                </a:solidFill>
                <a:highlight>
                  <a:srgbClr val="FFFF00"/>
                </a:highlight>
                <a:latin typeface="游ゴシック" panose="020F0502020204030204"/>
                <a:ea typeface="游ゴシック" panose="020B0400000000000000" pitchFamily="50" charset="-128"/>
              </a:rPr>
              <a:t>)  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13:30-15:30 </a:t>
            </a:r>
            <a:r>
              <a:rPr kumimoji="1" lang="en-US" altLang="ja-JP" sz="1200" b="1" dirty="0">
                <a:solidFill>
                  <a:prstClr val="black"/>
                </a:solidFill>
                <a:latin typeface="游ゴシック" panose="020F0502020204030204"/>
                <a:ea typeface="游ゴシック" panose="020B0400000000000000" pitchFamily="50" charset="-128"/>
              </a:rPr>
              <a:t>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ov.14</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dirty="0">
                <a:solidFill>
                  <a:prstClr val="black"/>
                </a:solidFill>
                <a:latin typeface="游ゴシック" panose="020F0502020204030204"/>
                <a:ea typeface="游ゴシック" panose="020B0400000000000000" pitchFamily="50" charset="-128"/>
              </a:rPr>
              <a:t>in Kobe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4:3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0-6:30 Nov,15(THU) in 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January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January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a:t>
            </a:fld>
            <a:endParaRPr lang="en-US" altLang="ja-JP" dirty="0"/>
          </a:p>
        </p:txBody>
      </p:sp>
      <p:pic>
        <p:nvPicPr>
          <p:cNvPr id="6" name="図 5">
            <a:extLst>
              <a:ext uri="{FF2B5EF4-FFF2-40B4-BE49-F238E27FC236}">
                <a16:creationId xmlns:a16="http://schemas.microsoft.com/office/drawing/2014/main" id="{14F63EC5-3EC0-3580-FEF2-5A8BEF379CB6}"/>
              </a:ext>
            </a:extLst>
          </p:cNvPr>
          <p:cNvPicPr>
            <a:picLocks noChangeAspect="1"/>
          </p:cNvPicPr>
          <p:nvPr/>
        </p:nvPicPr>
        <p:blipFill>
          <a:blip r:embed="rId3"/>
          <a:stretch>
            <a:fillRect/>
          </a:stretch>
        </p:blipFill>
        <p:spPr>
          <a:xfrm>
            <a:off x="1502236" y="2173418"/>
            <a:ext cx="7614231" cy="4198506"/>
          </a:xfrm>
          <a:prstGeom prst="rect">
            <a:avLst/>
          </a:prstGeom>
        </p:spPr>
      </p:pic>
      <p:pic>
        <p:nvPicPr>
          <p:cNvPr id="10" name="図 9">
            <a:extLst>
              <a:ext uri="{FF2B5EF4-FFF2-40B4-BE49-F238E27FC236}">
                <a16:creationId xmlns:a16="http://schemas.microsoft.com/office/drawing/2014/main" id="{308625D9-2121-5D5F-BF22-780C77F2B99B}"/>
              </a:ext>
            </a:extLst>
          </p:cNvPr>
          <p:cNvPicPr>
            <a:picLocks noChangeAspect="1"/>
          </p:cNvPicPr>
          <p:nvPr/>
        </p:nvPicPr>
        <p:blipFill>
          <a:blip r:embed="rId4"/>
          <a:stretch>
            <a:fillRect/>
          </a:stretch>
        </p:blipFill>
        <p:spPr>
          <a:xfrm>
            <a:off x="1" y="2172908"/>
            <a:ext cx="1502236" cy="4199016"/>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2701099330"/>
              </p:ext>
            </p:extLst>
          </p:nvPr>
        </p:nvGraphicFramePr>
        <p:xfrm>
          <a:off x="203200" y="2500099"/>
          <a:ext cx="8889999" cy="1982470"/>
        </p:xfrm>
        <a:graphic>
          <a:graphicData uri="http://schemas.openxmlformats.org/drawingml/2006/table">
            <a:tbl>
              <a:tblPr>
                <a:tableStyleId>{5C22544A-7EE6-4342-B048-85BDC9FD1C3A}</a:tableStyleId>
              </a:tblPr>
              <a:tblGrid>
                <a:gridCol w="8889999">
                  <a:extLst>
                    <a:ext uri="{9D8B030D-6E8A-4147-A177-3AD203B41FA5}">
                      <a16:colId xmlns:a16="http://schemas.microsoft.com/office/drawing/2014/main" val="1525924606"/>
                    </a:ext>
                  </a:extLst>
                </a:gridCol>
              </a:tblGrid>
              <a:tr h="935580">
                <a:tc>
                  <a:txBody>
                    <a:bodyPr/>
                    <a:lstStyle/>
                    <a:p>
                      <a:pPr algn="l" fontAlgn="ctr"/>
                      <a:r>
                        <a:rPr lang="en-US" sz="1600" b="0" i="0" u="none" strike="noStrike" dirty="0">
                          <a:solidFill>
                            <a:srgbClr val="000000"/>
                          </a:solidFill>
                          <a:effectLst/>
                          <a:latin typeface="Calibri" panose="020F0502020204030204" pitchFamily="34" charset="0"/>
                        </a:rPr>
                        <a:t>802.15 - Jan Mtg. Rm1</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https://ieeesa.webex.com/ieeesa/j.php?MTID=meb15d1019b9475ebb454cf2f46147de4</a:t>
                      </a:r>
                    </a:p>
                    <a:p>
                      <a:pPr algn="l" fontAlgn="ctr"/>
                      <a:r>
                        <a:rPr lang="en-US" sz="1600" b="0" i="0" u="none" strike="noStrike" dirty="0">
                          <a:solidFill>
                            <a:srgbClr val="000000"/>
                          </a:solidFill>
                          <a:effectLst/>
                          <a:latin typeface="Calibri" panose="020F0502020204030204" pitchFamily="34" charset="0"/>
                        </a:rPr>
                        <a:t>Meeting number: 2339 812 9266Password: 80215janmtgrm1</a:t>
                      </a:r>
                    </a:p>
                  </a:txBody>
                  <a:tcPr marL="6350" marR="6350" marT="6350" marB="0" anchor="ctr"/>
                </a:tc>
                <a:extLst>
                  <a:ext uri="{0D108BD9-81ED-4DB2-BD59-A6C34878D82A}">
                    <a16:rowId xmlns:a16="http://schemas.microsoft.com/office/drawing/2014/main" val="3332114619"/>
                  </a:ext>
                </a:extLst>
              </a:tr>
              <a:tr h="190994">
                <a:tc>
                  <a:txBody>
                    <a:bodyPr/>
                    <a:lstStyle/>
                    <a:p>
                      <a:pPr algn="l" fontAlgn="ctr"/>
                      <a:r>
                        <a:rPr lang="en-US" sz="1600" b="0" i="0" u="none" strike="noStrike" dirty="0">
                          <a:solidFill>
                            <a:srgbClr val="000000"/>
                          </a:solidFill>
                          <a:effectLst/>
                          <a:latin typeface="Calibri" panose="020F0502020204030204" pitchFamily="34" charset="0"/>
                        </a:rPr>
                        <a:t>Password: 80215janmtgrm1</a:t>
                      </a:r>
                    </a:p>
                  </a:txBody>
                  <a:tcPr marL="6350" marR="6350" marT="6350" marB="0" anchor="ctr"/>
                </a:tc>
                <a:extLst>
                  <a:ext uri="{0D108BD9-81ED-4DB2-BD59-A6C34878D82A}">
                    <a16:rowId xmlns:a16="http://schemas.microsoft.com/office/drawing/2014/main" val="3335211836"/>
                  </a:ext>
                </a:extLst>
              </a:tr>
              <a:tr h="190994">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45275382"/>
                  </a:ext>
                </a:extLst>
              </a:tr>
              <a:tr h="190994">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05114847"/>
                  </a:ext>
                </a:extLst>
              </a:tr>
              <a:tr h="190994">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January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61221" y="3895905"/>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3216576397"/>
              </p:ext>
            </p:extLst>
          </p:nvPr>
        </p:nvGraphicFramePr>
        <p:xfrm>
          <a:off x="249458" y="4237534"/>
          <a:ext cx="8873067" cy="2226310"/>
        </p:xfrm>
        <a:graphic>
          <a:graphicData uri="http://schemas.openxmlformats.org/drawingml/2006/table">
            <a:tbl>
              <a:tblPr/>
              <a:tblGrid>
                <a:gridCol w="8873067">
                  <a:extLst>
                    <a:ext uri="{9D8B030D-6E8A-4147-A177-3AD203B41FA5}">
                      <a16:colId xmlns:a16="http://schemas.microsoft.com/office/drawing/2014/main" val="1549527024"/>
                    </a:ext>
                  </a:extLst>
                </a:gridCol>
              </a:tblGrid>
              <a:tr h="1176050">
                <a:tc>
                  <a:txBody>
                    <a:bodyPr/>
                    <a:lstStyle/>
                    <a:p>
                      <a:pPr algn="l" fontAlgn="ctr"/>
                      <a:r>
                        <a:rPr lang="en-US" sz="1600" b="0" i="0" u="none" strike="noStrike" dirty="0">
                          <a:solidFill>
                            <a:srgbClr val="000000"/>
                          </a:solidFill>
                          <a:effectLst/>
                          <a:latin typeface="Calibri" panose="020F0502020204030204" pitchFamily="34" charset="0"/>
                        </a:rPr>
                        <a:t>802.15 - Jan Mtg. Rm3</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https://ieeesa.webex.com/ieeesa/j.php?MTID=m077b9725fcf2dbe44c37fbf440e67f30</a:t>
                      </a:r>
                    </a:p>
                    <a:p>
                      <a:pPr algn="l" fontAlgn="ctr"/>
                      <a:r>
                        <a:rPr lang="en-US" sz="1600" b="0" i="0" u="none" strike="noStrike" dirty="0">
                          <a:solidFill>
                            <a:srgbClr val="000000"/>
                          </a:solidFill>
                          <a:effectLst/>
                          <a:latin typeface="Calibri" panose="020F0502020204030204" pitchFamily="34" charset="0"/>
                        </a:rPr>
                        <a:t>Meeting number: 2339 154 5626</a:t>
                      </a:r>
                    </a:p>
                    <a:p>
                      <a:pPr algn="l" fontAlgn="ctr"/>
                      <a:r>
                        <a:rPr lang="en-US" sz="1600" b="0" i="0" u="none" strike="noStrike" dirty="0">
                          <a:solidFill>
                            <a:srgbClr val="000000"/>
                          </a:solidFill>
                          <a:effectLst/>
                          <a:latin typeface="Calibri" panose="020F0502020204030204" pitchFamily="34" charset="0"/>
                        </a:rPr>
                        <a:t>Password: 80215janmtgrm3</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4215481946"/>
                  </a:ext>
                </a:extLst>
              </a:tr>
              <a:tr h="220337">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3676437355"/>
                  </a:ext>
                </a:extLst>
              </a:tr>
              <a:tr h="220337">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2105070602"/>
                  </a:ext>
                </a:extLst>
              </a:tr>
              <a:tr h="220337">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2902681002"/>
                  </a:ext>
                </a:extLst>
              </a:tr>
              <a:tr h="220337">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224914619"/>
                  </a:ext>
                </a:extLst>
              </a:tr>
            </a:tbl>
          </a:graphicData>
        </a:graphic>
      </p:graphicFrame>
      <p:sp>
        <p:nvSpPr>
          <p:cNvPr id="8" name="テキスト ボックス 7">
            <a:extLst>
              <a:ext uri="{FF2B5EF4-FFF2-40B4-BE49-F238E27FC236}">
                <a16:creationId xmlns:a16="http://schemas.microsoft.com/office/drawing/2014/main" id="{CC973739-E0F9-B39C-6559-7E7B6112CA2F}"/>
              </a:ext>
            </a:extLst>
          </p:cNvPr>
          <p:cNvSpPr txBox="1"/>
          <p:nvPr/>
        </p:nvSpPr>
        <p:spPr>
          <a:xfrm>
            <a:off x="538532" y="1142807"/>
            <a:ext cx="87578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Jan.13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Kobe</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4:30-6:30 Jan.13(MON)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M2  16:00-18:00 Jan.14</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7:00-9:00 Jan.13(TUE) in 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13:30-15:30 Jan.15</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Kobe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4:30-6:30 Jan.14(WED) in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dirty="0">
                <a:solidFill>
                  <a:prstClr val="black"/>
                </a:solidFill>
                <a:highlight>
                  <a:srgbClr val="FFFF00"/>
                </a:highlight>
                <a:latin typeface="游ゴシック" panose="020F0502020204030204"/>
                <a:ea typeface="游ゴシック" panose="020B0400000000000000" pitchFamily="50" charset="-128"/>
              </a:rPr>
              <a:t>)  P</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13:30-15:30 </a:t>
            </a:r>
            <a:r>
              <a:rPr kumimoji="1" lang="en-US" altLang="ja-JP" sz="1200" b="1" dirty="0">
                <a:solidFill>
                  <a:prstClr val="black"/>
                </a:solidFill>
                <a:latin typeface="游ゴシック" panose="020F0502020204030204"/>
                <a:ea typeface="游ゴシック" panose="020B0400000000000000" pitchFamily="50" charset="-128"/>
              </a:rPr>
              <a:t>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ov.14</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dirty="0">
                <a:solidFill>
                  <a:prstClr val="black"/>
                </a:solidFill>
                <a:latin typeface="游ゴシック" panose="020F0502020204030204"/>
                <a:ea typeface="游ゴシック" panose="020B0400000000000000" pitchFamily="50" charset="-128"/>
              </a:rPr>
              <a:t>in Kobe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4:3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0-6:30 Nov,15(THU) in 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タイトル 2">
            <a:extLst>
              <a:ext uri="{FF2B5EF4-FFF2-40B4-BE49-F238E27FC236}">
                <a16:creationId xmlns:a16="http://schemas.microsoft.com/office/drawing/2014/main" id="{402E303F-ABD2-C5B0-69B4-7E3AC6DDAC7D}"/>
              </a:ext>
            </a:extLst>
          </p:cNvPr>
          <p:cNvSpPr>
            <a:spLocks noGrp="1"/>
          </p:cNvSpPr>
          <p:nvPr>
            <p:ph type="title"/>
          </p:nvPr>
        </p:nvSpPr>
        <p:spPr>
          <a:xfrm>
            <a:off x="364659" y="645972"/>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January 2025</a:t>
            </a:r>
            <a:endParaRPr kumimoji="1" lang="ja-JP" altLang="en-US" sz="2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January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November 2024. Doc.# 15-24-0655-00-06ma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15-24-0682-01-06ma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a:t>
            </a:r>
            <a:r>
              <a:rPr lang="en-US" altLang="ja-JP" sz="2000" dirty="0" err="1">
                <a:ea typeface="ＭＳ Ｐゴシック" charset="-128"/>
              </a:rPr>
              <a:t>NiTech</a:t>
            </a:r>
            <a:r>
              <a:rPr lang="en-US" altLang="ja-JP" sz="2000" dirty="0">
                <a:ea typeface="ＭＳ Ｐゴシック" charset="-128"/>
              </a:rPr>
              <a:t>)</a:t>
            </a:r>
          </a:p>
          <a:p>
            <a:pPr lvl="1">
              <a:lnSpc>
                <a:spcPts val="2400"/>
              </a:lnSpc>
            </a:pPr>
            <a:r>
              <a:rPr lang="en-US" altLang="ja-JP" sz="2000" dirty="0">
                <a:ea typeface="ＭＳ Ｐゴシック" charset="-128"/>
              </a:rPr>
              <a:t>Secretary; Takumi Kobayashi(</a:t>
            </a:r>
            <a:r>
              <a:rPr lang="en-US" altLang="ja-JP" sz="2000" dirty="0" err="1">
                <a:ea typeface="ＭＳ Ｐゴシック" charset="-128"/>
              </a:rPr>
              <a:t>NiTech</a:t>
            </a:r>
            <a:r>
              <a:rPr lang="en-US" altLang="ja-JP" sz="2000" dirty="0">
                <a:ea typeface="ＭＳ Ｐゴシック" charset="-128"/>
              </a:rPr>
              <a:t>)</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customXml/itemProps3.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92606</TotalTime>
  <Words>3577</Words>
  <Application>Microsoft Office PowerPoint</Application>
  <PresentationFormat>画面に合わせる (4:3)</PresentationFormat>
  <Paragraphs>336</Paragraphs>
  <Slides>27</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Courier</vt:lpstr>
      <vt:lpstr>Monotype Sorts</vt:lpstr>
      <vt:lpstr>ＭＳ Ｐゴシック</vt:lpstr>
      <vt:lpstr>游ゴシック</vt:lpstr>
      <vt:lpstr>Arial</vt:lpstr>
      <vt:lpstr>Arial Rounded MT Bold</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Interim Session Kobe, Hogo, Japan  January 13th, 2025 Ryuji Kohno Yokohama National University(YNU), YRP International Alliance Institute(YRP-IAI)</vt:lpstr>
      <vt:lpstr>TG15.6ma Interim Session Schedule for 12th-17th, January 2025</vt:lpstr>
      <vt:lpstr>TG15.6ma Interim Session Schedule for 12th-17th, January 2025</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Agenda items for the week</vt:lpstr>
      <vt:lpstr>TG15.6ma Interim Session Schedule for 12th-17th, January 2025</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168</cp:revision>
  <cp:lastPrinted>2022-07-06T15:32:43Z</cp:lastPrinted>
  <dcterms:created xsi:type="dcterms:W3CDTF">2020-12-17T10:56:09Z</dcterms:created>
  <dcterms:modified xsi:type="dcterms:W3CDTF">2025-01-13T00:02:07Z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