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9" r:id="rId2"/>
    <p:sldId id="2068" r:id="rId3"/>
    <p:sldId id="2067" r:id="rId4"/>
    <p:sldId id="2071" r:id="rId5"/>
    <p:sldId id="2065" r:id="rId6"/>
    <p:sldId id="2070" r:id="rId7"/>
    <p:sldId id="2069" r:id="rId8"/>
    <p:sldId id="2066" r:id="rId9"/>
    <p:sldId id="20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AB1FF"/>
    <a:srgbClr val="C77A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3" autoAdjust="0"/>
    <p:restoredTop sz="94676" autoAdjust="0"/>
  </p:normalViewPr>
  <p:slideViewPr>
    <p:cSldViewPr>
      <p:cViewPr varScale="1">
        <p:scale>
          <a:sx n="158" d="100"/>
          <a:sy n="158" d="100"/>
        </p:scale>
        <p:origin x="212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EED6CC-816A-E548-A8CE-9121A88906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78CFC-6982-294A-ABFA-64C1A0D13BCF}"/>
              </a:ext>
            </a:extLst>
          </p:cNvPr>
          <p:cNvSpPr txBox="1"/>
          <p:nvPr userDrawn="1"/>
        </p:nvSpPr>
        <p:spPr>
          <a:xfrm>
            <a:off x="8325853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E936D-6A11-C44F-942B-2DED49317366}"/>
              </a:ext>
            </a:extLst>
          </p:cNvPr>
          <p:cNvSpPr txBox="1"/>
          <p:nvPr userDrawn="1"/>
        </p:nvSpPr>
        <p:spPr>
          <a:xfrm>
            <a:off x="7940842" y="51976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E0B8D-1721-C14A-8963-980C6B4ACC25}"/>
              </a:ext>
            </a:extLst>
          </p:cNvPr>
          <p:cNvSpPr txBox="1"/>
          <p:nvPr userDrawn="1"/>
        </p:nvSpPr>
        <p:spPr>
          <a:xfrm>
            <a:off x="7257448" y="48126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4267200" y="393700"/>
            <a:ext cx="4191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4" algn="r"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doc.: 15-25-0001-00-wng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6BDF95-B92A-A917-90F6-D44BC10530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800" y="413854"/>
            <a:ext cx="15255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January 2025</a:t>
            </a:r>
            <a:endParaRPr lang="en-US" sz="1200" b="1" dirty="0"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AB2CC2-B985-EF78-915C-8329A99CE8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00600" y="6469556"/>
            <a:ext cx="373029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en-US" sz="1100" dirty="0"/>
              <a:t>Thomas Kürner (TU Braunschweig) and Iwao Hosako (NICT)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68B767-4C5C-A342-72A7-47852D13D1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IEEE 802 Wireless Interim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83B966-E656-DA6F-14DE-E078DA859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51301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latin typeface="Times New Roman" charset="0"/>
              </a:rPr>
              <a:t>Introduction to the THz Presentations and Demonstrations</a:t>
            </a:r>
          </a:p>
          <a:p>
            <a:pPr>
              <a:spcBef>
                <a:spcPts val="0"/>
              </a:spcBef>
              <a:defRPr/>
            </a:pPr>
            <a:endParaRPr lang="en-US" sz="12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Times New Roman" charset="0"/>
              </a:rPr>
              <a:t>802.15 WNG Tech Focus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>
                <a:latin typeface="Times New Roman" charset="0"/>
              </a:rPr>
              <a:t>Jan 15, 2025</a:t>
            </a: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/>
              <a:t>Held in Kobe &amp; Hybrid via Webex</a:t>
            </a:r>
            <a:endParaRPr lang="en-US" sz="1600" b="1" dirty="0"/>
          </a:p>
          <a:p>
            <a:pPr>
              <a:lnSpc>
                <a:spcPct val="70000"/>
              </a:lnSpc>
              <a:defRPr/>
            </a:pPr>
            <a:endParaRPr lang="en-US" sz="2800" b="1" dirty="0">
              <a:latin typeface="Times New Roman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0A8FD-6AFB-77D7-7CE8-0B220A76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847725"/>
            <a:ext cx="297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13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99C546B-E86D-4C2B-907A-863FE110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err="1"/>
              <a:t>Why</a:t>
            </a:r>
            <a:r>
              <a:rPr lang="de-DE" sz="3600" dirty="0"/>
              <a:t> </a:t>
            </a:r>
            <a:r>
              <a:rPr lang="de-DE" sz="3600" dirty="0" err="1"/>
              <a:t>should</a:t>
            </a:r>
            <a:r>
              <a:rPr lang="de-DE" sz="3600" dirty="0"/>
              <a:t>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work</a:t>
            </a:r>
            <a:r>
              <a:rPr lang="de-DE" sz="3600" dirty="0"/>
              <a:t> on THz Communications?</a:t>
            </a:r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837FEF15-51A6-4AF4-A704-17278BF1DABC}"/>
              </a:ext>
            </a:extLst>
          </p:cNvPr>
          <p:cNvSpPr txBox="1">
            <a:spLocks/>
          </p:cNvSpPr>
          <p:nvPr/>
        </p:nvSpPr>
        <p:spPr bwMode="auto">
          <a:xfrm>
            <a:off x="577593" y="4305142"/>
            <a:ext cx="6551951" cy="129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/>
              <a:t>“ 6G research should look at the problem of transmitting up to </a:t>
            </a:r>
            <a:r>
              <a:rPr lang="en-US" sz="1800" kern="0" dirty="0">
                <a:solidFill>
                  <a:srgbClr val="C00000"/>
                </a:solidFill>
              </a:rPr>
              <a:t>1 </a:t>
            </a:r>
            <a:r>
              <a:rPr lang="en-US" sz="1800" kern="0" dirty="0" err="1">
                <a:solidFill>
                  <a:srgbClr val="C00000"/>
                </a:solidFill>
              </a:rPr>
              <a:t>Tbps</a:t>
            </a:r>
            <a:r>
              <a:rPr lang="en-US" sz="1800" kern="0" dirty="0">
                <a:solidFill>
                  <a:srgbClr val="C00000"/>
                </a:solidFill>
              </a:rPr>
              <a:t> per user</a:t>
            </a:r>
            <a:r>
              <a:rPr lang="en-US" sz="1800" kern="0" dirty="0"/>
              <a:t>. This is possible through the efficient utilization of the </a:t>
            </a:r>
            <a:r>
              <a:rPr lang="en-US" sz="1800" kern="0" dirty="0">
                <a:solidFill>
                  <a:srgbClr val="C00000"/>
                </a:solidFill>
              </a:rPr>
              <a:t>spectrum in the THz regime</a:t>
            </a:r>
            <a:r>
              <a:rPr lang="en-US" sz="1800" kern="0" dirty="0"/>
              <a:t>. Extended spectrum towards THz will enable merging communications and new applications such as 3D imaging and sensing. </a:t>
            </a:r>
            <a:endParaRPr lang="de-DE" sz="1800" kern="0" dirty="0"/>
          </a:p>
        </p:txBody>
      </p:sp>
      <p:pic>
        <p:nvPicPr>
          <p:cNvPr id="8" name="Grafik 120">
            <a:extLst>
              <a:ext uri="{FF2B5EF4-FFF2-40B4-BE49-F238E27FC236}">
                <a16:creationId xmlns:a16="http://schemas.microsoft.com/office/drawing/2014/main" id="{510B9CFB-FD06-42DB-9265-B0DF10B9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29544" y="4097651"/>
            <a:ext cx="1334600" cy="1905634"/>
          </a:xfrm>
          <a:prstGeom prst="rect">
            <a:avLst/>
          </a:prstGeom>
        </p:spPr>
      </p:pic>
      <p:grpSp>
        <p:nvGrpSpPr>
          <p:cNvPr id="9" name="Gruppieren 21">
            <a:extLst>
              <a:ext uri="{FF2B5EF4-FFF2-40B4-BE49-F238E27FC236}">
                <a16:creationId xmlns:a16="http://schemas.microsoft.com/office/drawing/2014/main" id="{1BA274FB-FDAC-453F-98A1-97156972063F}"/>
              </a:ext>
            </a:extLst>
          </p:cNvPr>
          <p:cNvGrpSpPr/>
          <p:nvPr/>
        </p:nvGrpSpPr>
        <p:grpSpPr>
          <a:xfrm>
            <a:off x="5487933" y="2017572"/>
            <a:ext cx="3283222" cy="1762575"/>
            <a:chOff x="1197912" y="1381125"/>
            <a:chExt cx="7417199" cy="3981873"/>
          </a:xfrm>
        </p:grpSpPr>
        <p:pic>
          <p:nvPicPr>
            <p:cNvPr id="10" name="Inhaltsplatzhalter 10" descr="Edholm.jp2">
              <a:extLst>
                <a:ext uri="{FF2B5EF4-FFF2-40B4-BE49-F238E27FC236}">
                  <a16:creationId xmlns:a16="http://schemas.microsoft.com/office/drawing/2014/main" id="{BF13CC38-C41C-4A80-A1DF-F55A7177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b="9427"/>
            <a:stretch>
              <a:fillRect/>
            </a:stretch>
          </p:blipFill>
          <p:spPr bwMode="auto">
            <a:xfrm>
              <a:off x="1998356" y="1381125"/>
              <a:ext cx="5304571" cy="391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ABBCB10-41D2-486E-B898-867140D8D6E4}"/>
                </a:ext>
              </a:extLst>
            </p:cNvPr>
            <p:cNvSpPr txBox="1"/>
            <p:nvPr/>
          </p:nvSpPr>
          <p:spPr>
            <a:xfrm>
              <a:off x="1420327" y="1638299"/>
              <a:ext cx="786563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kHz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F102F57-3C5B-4447-939C-942BBF269C7F}"/>
                </a:ext>
              </a:extLst>
            </p:cNvPr>
            <p:cNvSpPr txBox="1"/>
            <p:nvPr/>
          </p:nvSpPr>
          <p:spPr>
            <a:xfrm>
              <a:off x="1249158" y="2195288"/>
              <a:ext cx="904627" cy="573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25" dirty="0"/>
                <a:t>300 kHz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8E1EC10D-8AA9-4693-BC92-74B156CE7B91}"/>
                </a:ext>
              </a:extLst>
            </p:cNvPr>
            <p:cNvSpPr txBox="1"/>
            <p:nvPr/>
          </p:nvSpPr>
          <p:spPr>
            <a:xfrm>
              <a:off x="1369083" y="2730501"/>
              <a:ext cx="844505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MHz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220267B-B076-436B-8AA4-84E541BCD242}"/>
                </a:ext>
              </a:extLst>
            </p:cNvPr>
            <p:cNvSpPr txBox="1"/>
            <p:nvPr/>
          </p:nvSpPr>
          <p:spPr>
            <a:xfrm>
              <a:off x="1283497" y="3329214"/>
              <a:ext cx="920556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MHz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9F823F8-3329-4085-B4CE-45CD6BE73DEE}"/>
                </a:ext>
              </a:extLst>
            </p:cNvPr>
            <p:cNvSpPr txBox="1"/>
            <p:nvPr/>
          </p:nvSpPr>
          <p:spPr>
            <a:xfrm>
              <a:off x="1197912" y="3891643"/>
              <a:ext cx="996603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300 MHz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832E46F-A172-4973-A99D-BA4E02D87616}"/>
                </a:ext>
              </a:extLst>
            </p:cNvPr>
            <p:cNvSpPr txBox="1"/>
            <p:nvPr/>
          </p:nvSpPr>
          <p:spPr>
            <a:xfrm>
              <a:off x="1369083" y="4381500"/>
              <a:ext cx="819158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GHz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F9640A6-AA8E-4D47-B72C-A6B43D00640F}"/>
                </a:ext>
              </a:extLst>
            </p:cNvPr>
            <p:cNvSpPr txBox="1"/>
            <p:nvPr/>
          </p:nvSpPr>
          <p:spPr>
            <a:xfrm>
              <a:off x="1283497" y="4971890"/>
              <a:ext cx="895204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GHz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0B835A4-1764-43EF-B959-950F67A2797D}"/>
                </a:ext>
              </a:extLst>
            </p:cNvPr>
            <p:cNvSpPr txBox="1"/>
            <p:nvPr/>
          </p:nvSpPr>
          <p:spPr>
            <a:xfrm>
              <a:off x="7302929" y="1638299"/>
              <a:ext cx="1312182" cy="391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25" dirty="0"/>
                <a:t>300 kHz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3808A81-7261-4AE2-A015-772DBE76458B}"/>
                </a:ext>
              </a:extLst>
            </p:cNvPr>
            <p:cNvSpPr txBox="1"/>
            <p:nvPr/>
          </p:nvSpPr>
          <p:spPr>
            <a:xfrm>
              <a:off x="7422855" y="2195288"/>
              <a:ext cx="844505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MHz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50DC435-0EF4-49E6-9D7E-6ED4B55F470C}"/>
                </a:ext>
              </a:extLst>
            </p:cNvPr>
            <p:cNvSpPr txBox="1"/>
            <p:nvPr/>
          </p:nvSpPr>
          <p:spPr>
            <a:xfrm>
              <a:off x="7337268" y="2730501"/>
              <a:ext cx="920556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MHz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21091EF-7A73-4147-9F26-C8562DB707E7}"/>
                </a:ext>
              </a:extLst>
            </p:cNvPr>
            <p:cNvSpPr txBox="1"/>
            <p:nvPr/>
          </p:nvSpPr>
          <p:spPr>
            <a:xfrm>
              <a:off x="7251683" y="3329216"/>
              <a:ext cx="996603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300 MHz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C95159D-6859-4027-9F5E-12C50B7E96C8}"/>
                </a:ext>
              </a:extLst>
            </p:cNvPr>
            <p:cNvSpPr txBox="1"/>
            <p:nvPr/>
          </p:nvSpPr>
          <p:spPr>
            <a:xfrm>
              <a:off x="7431345" y="3891643"/>
              <a:ext cx="819158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 GHz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68987D32-B5DE-4F69-A256-20ECB3C6AAAF}"/>
                </a:ext>
              </a:extLst>
            </p:cNvPr>
            <p:cNvSpPr txBox="1"/>
            <p:nvPr/>
          </p:nvSpPr>
          <p:spPr>
            <a:xfrm>
              <a:off x="7345760" y="4381500"/>
              <a:ext cx="895204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 GHz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03FE53F-ED35-4F7A-8C42-66084804A0A1}"/>
                </a:ext>
              </a:extLst>
            </p:cNvPr>
            <p:cNvSpPr txBox="1"/>
            <p:nvPr/>
          </p:nvSpPr>
          <p:spPr>
            <a:xfrm>
              <a:off x="7260173" y="4971890"/>
              <a:ext cx="971255" cy="391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525" dirty="0"/>
                <a:t>300 GHz</a:t>
              </a:r>
            </a:p>
          </p:txBody>
        </p:sp>
      </p:grpSp>
      <p:pic>
        <p:nvPicPr>
          <p:cNvPr id="25" name="Grafik 27">
            <a:extLst>
              <a:ext uri="{FF2B5EF4-FFF2-40B4-BE49-F238E27FC236}">
                <a16:creationId xmlns:a16="http://schemas.microsoft.com/office/drawing/2014/main" id="{F8F9C27F-7D51-44B7-ACC9-E256ECA44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4825" y="2081435"/>
            <a:ext cx="3922762" cy="1701098"/>
          </a:xfrm>
          <a:prstGeom prst="rect">
            <a:avLst/>
          </a:prstGeom>
        </p:spPr>
      </p:pic>
      <p:sp>
        <p:nvSpPr>
          <p:cNvPr id="26" name="Textfeld 28">
            <a:extLst>
              <a:ext uri="{FF2B5EF4-FFF2-40B4-BE49-F238E27FC236}">
                <a16:creationId xmlns:a16="http://schemas.microsoft.com/office/drawing/2014/main" id="{B767B2D2-EAD8-4654-B346-BC438B142817}"/>
              </a:ext>
            </a:extLst>
          </p:cNvPr>
          <p:cNvSpPr/>
          <p:nvPr/>
        </p:nvSpPr>
        <p:spPr bwMode="auto">
          <a:xfrm>
            <a:off x="1600200" y="4004995"/>
            <a:ext cx="317770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788" kern="0" dirty="0">
                <a:solidFill>
                  <a:srgbClr val="000000"/>
                </a:solidFill>
              </a:rPr>
              <a:t>Source: G. Fettweis, 1St TERAFLAG Workshop Cassis 2018</a:t>
            </a:r>
            <a:endParaRPr sz="2400" kern="0" dirty="0">
              <a:solidFill>
                <a:srgbClr val="000000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1419CA4-9FEE-460C-A203-6EA057281214}"/>
              </a:ext>
            </a:extLst>
          </p:cNvPr>
          <p:cNvSpPr/>
          <p:nvPr/>
        </p:nvSpPr>
        <p:spPr>
          <a:xfrm>
            <a:off x="2909829" y="6074889"/>
            <a:ext cx="50567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Source: http://jultika.oulu.fi/Record/isbn978-952-622354-4</a:t>
            </a:r>
          </a:p>
        </p:txBody>
      </p:sp>
    </p:spTree>
    <p:extLst>
      <p:ext uri="{BB962C8B-B14F-4D97-AF65-F5344CB8AC3E}">
        <p14:creationId xmlns:p14="http://schemas.microsoft.com/office/powerpoint/2010/main" val="52878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86487-5383-42A2-AF93-9DC8C2100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A Short </a:t>
            </a:r>
            <a:r>
              <a:rPr lang="de-DE" sz="3200" dirty="0" err="1"/>
              <a:t>History</a:t>
            </a:r>
            <a:r>
              <a:rPr lang="de-DE" sz="3200" dirty="0"/>
              <a:t> on THz Communications in Standards and </a:t>
            </a:r>
            <a:r>
              <a:rPr lang="de-DE" sz="3200" dirty="0" err="1"/>
              <a:t>Demonstrations</a:t>
            </a: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71A0DA-554D-4A8B-9CB9-B22271C8B3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r>
              <a:rPr lang="de-DE" sz="1600" dirty="0"/>
              <a:t>2008		IEEE 802.15 Interest Group THz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established</a:t>
            </a:r>
            <a:endParaRPr lang="de-DE" sz="1600" dirty="0"/>
          </a:p>
          <a:p>
            <a:r>
              <a:rPr lang="de-DE" sz="1600" dirty="0"/>
              <a:t>2014-2017 	Development </a:t>
            </a:r>
            <a:r>
              <a:rPr lang="de-DE" sz="1600" dirty="0" err="1"/>
              <a:t>of</a:t>
            </a:r>
            <a:r>
              <a:rPr lang="de-DE" sz="1600" dirty="0"/>
              <a:t> IEEE Std 802.15.3d-2017</a:t>
            </a:r>
            <a:endParaRPr lang="de-DE" sz="1800" dirty="0"/>
          </a:p>
          <a:p>
            <a:pPr marL="2241550" lvl="1"/>
            <a:r>
              <a:rPr lang="de-DE" sz="1400" dirty="0"/>
              <a:t>Amendment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fixed</a:t>
            </a:r>
            <a:r>
              <a:rPr lang="de-DE" sz="1400" dirty="0"/>
              <a:t> </a:t>
            </a:r>
            <a:r>
              <a:rPr lang="de-DE" sz="1400" dirty="0" err="1"/>
              <a:t>point</a:t>
            </a:r>
            <a:r>
              <a:rPr lang="de-DE" sz="1400" dirty="0"/>
              <a:t>-</a:t>
            </a:r>
            <a:r>
              <a:rPr lang="de-DE" sz="1400" dirty="0" err="1"/>
              <a:t>to</a:t>
            </a:r>
            <a:r>
              <a:rPr lang="de-DE" sz="1400" dirty="0"/>
              <a:t>-point links</a:t>
            </a:r>
          </a:p>
          <a:p>
            <a:pPr marL="2241550" lvl="1"/>
            <a:r>
              <a:rPr lang="de-DE" sz="1400" dirty="0"/>
              <a:t>Applications: </a:t>
            </a:r>
          </a:p>
          <a:p>
            <a:pPr marL="2584450" lvl="2"/>
            <a:r>
              <a:rPr lang="de-DE" sz="1000" dirty="0"/>
              <a:t>Wireless </a:t>
            </a:r>
            <a:r>
              <a:rPr lang="de-DE" sz="1000" dirty="0" err="1"/>
              <a:t>Backhauling</a:t>
            </a:r>
            <a:r>
              <a:rPr lang="de-DE" sz="1000" dirty="0"/>
              <a:t>/</a:t>
            </a:r>
            <a:r>
              <a:rPr lang="de-DE" sz="1000" dirty="0" err="1"/>
              <a:t>Fronthauling</a:t>
            </a:r>
            <a:endParaRPr lang="de-DE" sz="1000" dirty="0"/>
          </a:p>
          <a:p>
            <a:pPr marL="2584450" lvl="2"/>
            <a:r>
              <a:rPr lang="de-DE" sz="1000" dirty="0"/>
              <a:t>Wireless </a:t>
            </a:r>
            <a:r>
              <a:rPr lang="de-DE" sz="1000" dirty="0" err="1"/>
              <a:t>Linkls</a:t>
            </a:r>
            <a:r>
              <a:rPr lang="de-DE" sz="1000" dirty="0"/>
              <a:t> in Data Centers</a:t>
            </a:r>
          </a:p>
          <a:p>
            <a:pPr marL="2584450" lvl="2"/>
            <a:r>
              <a:rPr lang="de-DE" sz="1000" dirty="0"/>
              <a:t>Intra-</a:t>
            </a:r>
            <a:r>
              <a:rPr lang="de-DE" sz="1000" dirty="0" err="1"/>
              <a:t>device</a:t>
            </a:r>
            <a:r>
              <a:rPr lang="de-DE" sz="1000" dirty="0"/>
              <a:t> </a:t>
            </a:r>
            <a:r>
              <a:rPr lang="de-DE" sz="1000" dirty="0" err="1"/>
              <a:t>communications</a:t>
            </a:r>
            <a:endParaRPr lang="de-DE" sz="1000" dirty="0"/>
          </a:p>
          <a:p>
            <a:pPr marL="2584450" lvl="2"/>
            <a:r>
              <a:rPr lang="de-DE" sz="1000" dirty="0"/>
              <a:t>Kiosk </a:t>
            </a:r>
            <a:r>
              <a:rPr lang="de-DE" sz="1000" dirty="0" err="1"/>
              <a:t>Downloading</a:t>
            </a:r>
            <a:endParaRPr lang="de-DE" sz="1000" dirty="0"/>
          </a:p>
          <a:p>
            <a:pPr marL="1498600" indent="0">
              <a:buNone/>
            </a:pPr>
            <a:r>
              <a:rPr lang="de-DE" sz="1800" dirty="0"/>
              <a:t>	</a:t>
            </a:r>
            <a:r>
              <a:rPr lang="de-DE" sz="1600" dirty="0"/>
              <a:t>Parallel </a:t>
            </a:r>
            <a:r>
              <a:rPr lang="de-DE" sz="1600" dirty="0" err="1"/>
              <a:t>development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IEEE Std 802.15.3e-2017</a:t>
            </a:r>
          </a:p>
          <a:p>
            <a:pPr marL="2241550" indent="-271463">
              <a:buFont typeface="Symbol" panose="05050102010706020507" pitchFamily="18" charset="2"/>
              <a:buChar char="-"/>
            </a:pPr>
            <a:r>
              <a:rPr lang="de-DE" sz="1600" dirty="0"/>
              <a:t>60 GHz High-Rate Close </a:t>
            </a:r>
            <a:r>
              <a:rPr lang="de-DE" sz="1600" dirty="0" err="1"/>
              <a:t>Proximity</a:t>
            </a:r>
            <a:r>
              <a:rPr lang="de-DE" sz="1600" dirty="0"/>
              <a:t> </a:t>
            </a:r>
            <a:r>
              <a:rPr lang="de-DE" sz="1600" dirty="0" err="1"/>
              <a:t>communications</a:t>
            </a:r>
            <a:r>
              <a:rPr lang="de-DE" sz="1600" dirty="0"/>
              <a:t>	</a:t>
            </a:r>
          </a:p>
          <a:p>
            <a:r>
              <a:rPr lang="de-DE" sz="1600" dirty="0"/>
              <a:t>2019		WRC 19 </a:t>
            </a:r>
            <a:r>
              <a:rPr lang="de-DE" sz="1600" dirty="0" err="1"/>
              <a:t>identifies</a:t>
            </a:r>
            <a:r>
              <a:rPr lang="de-DE" sz="1600" dirty="0"/>
              <a:t> 137 GHz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spectrum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275 			and 450 GHz </a:t>
            </a:r>
            <a:r>
              <a:rPr lang="de-DE" sz="1600" dirty="0" err="1"/>
              <a:t>for</a:t>
            </a:r>
            <a:r>
              <a:rPr lang="de-DE" sz="1600" dirty="0"/>
              <a:t> FIXED and MOBILE </a:t>
            </a:r>
            <a:r>
              <a:rPr lang="de-DE" sz="1600" dirty="0" err="1"/>
              <a:t>service</a:t>
            </a:r>
            <a:endParaRPr lang="de-DE" sz="1600" dirty="0"/>
          </a:p>
          <a:p>
            <a:r>
              <a:rPr lang="de-DE" sz="1600" dirty="0"/>
              <a:t>2022 		EU Japan </a:t>
            </a:r>
            <a:r>
              <a:rPr lang="de-DE" sz="1600" dirty="0" err="1"/>
              <a:t>project</a:t>
            </a:r>
            <a:r>
              <a:rPr lang="de-DE" sz="1600" dirty="0"/>
              <a:t> </a:t>
            </a:r>
            <a:r>
              <a:rPr lang="de-DE" sz="1600" dirty="0" err="1"/>
              <a:t>ThoR</a:t>
            </a:r>
            <a:r>
              <a:rPr lang="de-DE" sz="1600" dirty="0"/>
              <a:t> </a:t>
            </a:r>
            <a:r>
              <a:rPr lang="de-DE" sz="1600" dirty="0" err="1"/>
              <a:t>demonstrates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first</a:t>
            </a:r>
            <a:r>
              <a:rPr lang="de-DE" sz="1600" dirty="0"/>
              <a:t> 				</a:t>
            </a:r>
            <a:r>
              <a:rPr lang="de-DE" sz="1600" dirty="0" err="1"/>
              <a:t>bidirectional</a:t>
            </a:r>
            <a:r>
              <a:rPr lang="de-DE" sz="1600" dirty="0"/>
              <a:t> 300 GHz </a:t>
            </a:r>
            <a:r>
              <a:rPr lang="de-DE" sz="1600" dirty="0" err="1"/>
              <a:t>Backhaul</a:t>
            </a:r>
            <a:r>
              <a:rPr lang="de-DE" sz="1600" dirty="0"/>
              <a:t> Link </a:t>
            </a:r>
            <a:r>
              <a:rPr lang="de-DE" sz="1600" dirty="0" err="1"/>
              <a:t>with</a:t>
            </a:r>
            <a:r>
              <a:rPr lang="de-DE" sz="1600" dirty="0"/>
              <a:t> real </a:t>
            </a:r>
            <a:r>
              <a:rPr lang="de-DE" sz="1600" dirty="0" err="1"/>
              <a:t>data</a:t>
            </a:r>
            <a:r>
              <a:rPr lang="de-DE" sz="1600" dirty="0"/>
              <a:t> 			</a:t>
            </a:r>
            <a:r>
              <a:rPr lang="de-DE" sz="1600" dirty="0" err="1"/>
              <a:t>transmission</a:t>
            </a:r>
            <a:r>
              <a:rPr lang="de-DE" sz="1600" dirty="0"/>
              <a:t> </a:t>
            </a:r>
            <a:r>
              <a:rPr lang="de-DE" sz="1600" dirty="0" err="1"/>
              <a:t>based</a:t>
            </a:r>
            <a:r>
              <a:rPr lang="de-DE" sz="1600" dirty="0"/>
              <a:t> on IEEE Std 802.15.3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2022-2023 	Revision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towards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 IEEE Std 802.15.3-2023</a:t>
            </a:r>
            <a:endParaRPr lang="de-DE" sz="1400" dirty="0"/>
          </a:p>
          <a:p>
            <a:pPr marL="2355850" lvl="2" indent="0">
              <a:buNone/>
            </a:pPr>
            <a:endParaRPr lang="de-DE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230FA6-5C8D-4B70-A721-1955A67C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2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C8BDA-FAAC-497B-AFEC-ED59F1BE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Difference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IEEE Std 802.15.3e, </a:t>
            </a:r>
            <a:br>
              <a:rPr lang="de-DE" sz="2800" dirty="0"/>
            </a:br>
            <a:r>
              <a:rPr lang="de-DE" sz="2800" dirty="0"/>
              <a:t>IEEE Std 802.15.3d and IEEE Std 802.15.3-2023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D44B69-854A-4F62-B92F-A0E164C397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644558" cy="4114800"/>
          </a:xfrm>
        </p:spPr>
        <p:txBody>
          <a:bodyPr/>
          <a:lstStyle/>
          <a:p>
            <a:r>
              <a:rPr lang="en-US" sz="1400" noProof="0" dirty="0"/>
              <a:t>IEEE Std 802.15.3d provides a new 300 GHz PHY for Std. IEEE 802.15.3-2016</a:t>
            </a:r>
          </a:p>
          <a:p>
            <a:pPr lvl="1"/>
            <a:r>
              <a:rPr lang="en-US" sz="1400" noProof="0" dirty="0"/>
              <a:t>MAC and PHY are mainly based on IEEE 802.15.3e-2017, a 60 GHz PHY, which introduced the concept of </a:t>
            </a:r>
            <a:r>
              <a:rPr lang="en-US" sz="1400" noProof="0" dirty="0" err="1">
                <a:solidFill>
                  <a:srgbClr val="C00000"/>
                </a:solidFill>
              </a:rPr>
              <a:t>Pairnet</a:t>
            </a:r>
            <a:endParaRPr lang="en-US" sz="1400" noProof="0" dirty="0">
              <a:solidFill>
                <a:srgbClr val="C00000"/>
              </a:solidFill>
            </a:endParaRPr>
          </a:p>
          <a:p>
            <a:pPr lvl="2"/>
            <a:r>
              <a:rPr lang="en-US" sz="1400" noProof="0" dirty="0">
                <a:solidFill>
                  <a:srgbClr val="C00000"/>
                </a:solidFill>
              </a:rPr>
              <a:t>Point-to-point nature with highly-directive  antennas </a:t>
            </a:r>
            <a:r>
              <a:rPr lang="en-US" sz="1400" noProof="0" dirty="0"/>
              <a:t>reduces the problem of interference and „fighting for access“</a:t>
            </a:r>
          </a:p>
          <a:p>
            <a:pPr lvl="2"/>
            <a:r>
              <a:rPr lang="en-US" sz="1400" noProof="0" dirty="0"/>
              <a:t>Positions of Tx and Rx antennas are known</a:t>
            </a:r>
          </a:p>
          <a:p>
            <a:pPr lvl="1"/>
            <a:r>
              <a:rPr lang="en-US" sz="1400" noProof="0" dirty="0"/>
              <a:t>8 different channel bandwidths                            (as multiples of 2.16 GHz) </a:t>
            </a:r>
            <a:r>
              <a:rPr lang="en-US" sz="1400" dirty="0"/>
              <a:t>at 252-321 GHz</a:t>
            </a:r>
          </a:p>
          <a:p>
            <a:pPr marL="457200" lvl="1" indent="0">
              <a:buNone/>
            </a:pPr>
            <a:endParaRPr lang="en-US" sz="1400" noProof="0" dirty="0"/>
          </a:p>
          <a:p>
            <a:r>
              <a:rPr lang="en-US" sz="1400" noProof="0" dirty="0"/>
              <a:t>IEEE Std 802.15.3-2023 introduced:</a:t>
            </a:r>
          </a:p>
          <a:p>
            <a:pPr lvl="1"/>
            <a:r>
              <a:rPr lang="en-US" sz="1400" dirty="0"/>
              <a:t>16-APSK and 32-APSK</a:t>
            </a:r>
          </a:p>
          <a:p>
            <a:pPr lvl="1"/>
            <a:r>
              <a:rPr lang="en-US" sz="1400" noProof="0" dirty="0"/>
              <a:t>Extension of spectrum up to 450 GH</a:t>
            </a:r>
            <a:r>
              <a:rPr lang="en-US" sz="1400" dirty="0"/>
              <a:t>z</a:t>
            </a:r>
          </a:p>
          <a:p>
            <a:pPr lvl="1"/>
            <a:r>
              <a:rPr lang="en-US" sz="1400" noProof="0" dirty="0"/>
              <a:t>Extension of RIFS to allow larger transmission ranges</a:t>
            </a:r>
          </a:p>
          <a:p>
            <a:endParaRPr lang="de-DE" sz="1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FBE770-DB51-4DCD-930F-D2721055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3AA1EFE-9AB3-457A-9A82-53CBE968310F}"/>
              </a:ext>
            </a:extLst>
          </p:cNvPr>
          <p:cNvGrpSpPr/>
          <p:nvPr/>
        </p:nvGrpSpPr>
        <p:grpSpPr>
          <a:xfrm>
            <a:off x="5410200" y="3048000"/>
            <a:ext cx="3514534" cy="1777007"/>
            <a:chOff x="794084" y="1034716"/>
            <a:chExt cx="9444791" cy="4511842"/>
          </a:xfrm>
        </p:grpSpPr>
        <p:sp>
          <p:nvSpPr>
            <p:cNvPr id="7" name="Abgerundetes Rechteck 6">
              <a:extLst>
                <a:ext uri="{FF2B5EF4-FFF2-40B4-BE49-F238E27FC236}">
                  <a16:creationId xmlns:a16="http://schemas.microsoft.com/office/drawing/2014/main" id="{113CC4B9-846F-445B-BA42-AC1AB2B0D255}"/>
                </a:ext>
              </a:extLst>
            </p:cNvPr>
            <p:cNvSpPr/>
            <p:nvPr/>
          </p:nvSpPr>
          <p:spPr>
            <a:xfrm>
              <a:off x="794084" y="1034716"/>
              <a:ext cx="6521116" cy="451184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 err="1">
                  <a:solidFill>
                    <a:srgbClr val="FFFFFF"/>
                  </a:solidFill>
                </a:rPr>
                <a:t>THz</a:t>
              </a:r>
              <a:r>
                <a:rPr lang="de-DE" sz="900" b="1" dirty="0">
                  <a:solidFill>
                    <a:srgbClr val="FFFFFF"/>
                  </a:solidFill>
                </a:rPr>
                <a:t> SC PHY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9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48F5AEFF-6FE7-48B4-A6A8-A3CC76E5A7BB}"/>
                </a:ext>
              </a:extLst>
            </p:cNvPr>
            <p:cNvSpPr/>
            <p:nvPr/>
          </p:nvSpPr>
          <p:spPr>
            <a:xfrm>
              <a:off x="7483641" y="1034716"/>
              <a:ext cx="2755234" cy="4511842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 err="1">
                  <a:solidFill>
                    <a:srgbClr val="FFFFFF"/>
                  </a:solidFill>
                </a:rPr>
                <a:t>THz</a:t>
              </a:r>
              <a:r>
                <a:rPr lang="de-DE" sz="900" b="1" dirty="0">
                  <a:solidFill>
                    <a:srgbClr val="FFFFFF"/>
                  </a:solidFill>
                </a:rPr>
                <a:t> OOK PHY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FFFFFF"/>
                </a:solidFill>
              </a:endParaRPr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08A8F7F1-C6BA-4B06-8A79-6B4E7C4D9CA1}"/>
                </a:ext>
              </a:extLst>
            </p:cNvPr>
            <p:cNvSpPr/>
            <p:nvPr/>
          </p:nvSpPr>
          <p:spPr>
            <a:xfrm>
              <a:off x="1383631" y="1684421"/>
              <a:ext cx="5378115" cy="184083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F8ABC737-8A22-4EE7-85F9-AFFDFB58F16B}"/>
                </a:ext>
              </a:extLst>
            </p:cNvPr>
            <p:cNvSpPr/>
            <p:nvPr/>
          </p:nvSpPr>
          <p:spPr>
            <a:xfrm>
              <a:off x="7904747" y="1768644"/>
              <a:ext cx="2045369" cy="17566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1ECEA719-E8EE-4EB8-A2A8-8BB794A98A64}"/>
                </a:ext>
              </a:extLst>
            </p:cNvPr>
            <p:cNvSpPr/>
            <p:nvPr/>
          </p:nvSpPr>
          <p:spPr>
            <a:xfrm>
              <a:off x="1383631" y="3615490"/>
              <a:ext cx="5378115" cy="12572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970052E8-BF21-439C-82AC-C2157D36E703}"/>
                </a:ext>
              </a:extLst>
            </p:cNvPr>
            <p:cNvSpPr/>
            <p:nvPr/>
          </p:nvSpPr>
          <p:spPr>
            <a:xfrm>
              <a:off x="7904747" y="3615490"/>
              <a:ext cx="2045369" cy="125729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115A846F-E25D-448A-9A45-FF9057744935}"/>
                </a:ext>
              </a:extLst>
            </p:cNvPr>
            <p:cNvSpPr/>
            <p:nvPr/>
          </p:nvSpPr>
          <p:spPr>
            <a:xfrm>
              <a:off x="8554453" y="3814011"/>
              <a:ext cx="1263315" cy="78205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600" b="1" dirty="0">
                  <a:solidFill>
                    <a:srgbClr val="000000"/>
                  </a:solidFill>
                </a:rPr>
                <a:t>RS (240,224)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4D8EB7C5-019C-4353-8206-C9A9C208EB9F}"/>
                </a:ext>
              </a:extLst>
            </p:cNvPr>
            <p:cNvSpPr/>
            <p:nvPr/>
          </p:nvSpPr>
          <p:spPr>
            <a:xfrm>
              <a:off x="8554452" y="2291517"/>
              <a:ext cx="1263315" cy="64870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>
                  <a:solidFill>
                    <a:srgbClr val="000000"/>
                  </a:solidFill>
                </a:rPr>
                <a:t>OOK</a:t>
              </a:r>
              <a:endParaRPr lang="de-DE" sz="7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574370A2-E28D-4177-A09C-58EDB8215C8C}"/>
                </a:ext>
              </a:extLst>
            </p:cNvPr>
            <p:cNvSpPr/>
            <p:nvPr/>
          </p:nvSpPr>
          <p:spPr>
            <a:xfrm>
              <a:off x="2137609" y="3814011"/>
              <a:ext cx="1985210" cy="78205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LDPC (1440,1344)</a:t>
              </a:r>
            </a:p>
          </p:txBody>
        </p:sp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52E5C26D-0023-4147-8A81-63256E44AD48}"/>
                </a:ext>
              </a:extLst>
            </p:cNvPr>
            <p:cNvSpPr/>
            <p:nvPr/>
          </p:nvSpPr>
          <p:spPr>
            <a:xfrm>
              <a:off x="4411578" y="3814011"/>
              <a:ext cx="2115553" cy="78205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LDPC (1440,1026)</a:t>
              </a:r>
            </a:p>
          </p:txBody>
        </p:sp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6FCE3D12-C192-4279-AD4E-CF47DA0CCBA0}"/>
                </a:ext>
              </a:extLst>
            </p:cNvPr>
            <p:cNvSpPr/>
            <p:nvPr/>
          </p:nvSpPr>
          <p:spPr>
            <a:xfrm>
              <a:off x="2113548" y="1819777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BPSK</a:t>
              </a:r>
            </a:p>
          </p:txBody>
        </p: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3ABFD671-80A6-40AC-A014-47FDB837C299}"/>
                </a:ext>
              </a:extLst>
            </p:cNvPr>
            <p:cNvSpPr/>
            <p:nvPr/>
          </p:nvSpPr>
          <p:spPr>
            <a:xfrm>
              <a:off x="3685674" y="1837826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QPSK</a:t>
              </a:r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70F60A23-77B5-47CB-87B5-0229F7F0D465}"/>
                </a:ext>
              </a:extLst>
            </p:cNvPr>
            <p:cNvSpPr/>
            <p:nvPr/>
          </p:nvSpPr>
          <p:spPr>
            <a:xfrm>
              <a:off x="5263816" y="1837828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8-PSK</a:t>
              </a:r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C45F28D6-1B51-4D11-8143-2263189FF6CA}"/>
                </a:ext>
              </a:extLst>
            </p:cNvPr>
            <p:cNvSpPr/>
            <p:nvPr/>
          </p:nvSpPr>
          <p:spPr>
            <a:xfrm>
              <a:off x="2133596" y="2597820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8-APSK</a:t>
              </a:r>
            </a:p>
          </p:txBody>
        </p:sp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28554406-62E8-4F76-8DBA-D60C4633E9C1}"/>
                </a:ext>
              </a:extLst>
            </p:cNvPr>
            <p:cNvSpPr/>
            <p:nvPr/>
          </p:nvSpPr>
          <p:spPr>
            <a:xfrm>
              <a:off x="3705722" y="2615869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16-QAM</a:t>
              </a:r>
            </a:p>
          </p:txBody>
        </p:sp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9E3B18E4-A1DC-4CE3-84F4-F70CD6BA8A67}"/>
                </a:ext>
              </a:extLst>
            </p:cNvPr>
            <p:cNvSpPr/>
            <p:nvPr/>
          </p:nvSpPr>
          <p:spPr>
            <a:xfrm>
              <a:off x="5283864" y="2615871"/>
              <a:ext cx="1263315" cy="706855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64-QAM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8D1E099-1AE9-4FF4-86E2-17187E9A7245}"/>
                </a:ext>
              </a:extLst>
            </p:cNvPr>
            <p:cNvSpPr txBox="1"/>
            <p:nvPr/>
          </p:nvSpPr>
          <p:spPr>
            <a:xfrm rot="16200000">
              <a:off x="881976" y="2347060"/>
              <a:ext cx="1612552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Modulation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CC691C4-D1F1-4B03-A1D1-B64256528041}"/>
                </a:ext>
              </a:extLst>
            </p:cNvPr>
            <p:cNvSpPr txBox="1"/>
            <p:nvPr/>
          </p:nvSpPr>
          <p:spPr>
            <a:xfrm rot="16200000">
              <a:off x="1244147" y="3943636"/>
              <a:ext cx="920646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FEC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A2AF332-32C4-4CAA-96C2-6BD8F40DBB75}"/>
                </a:ext>
              </a:extLst>
            </p:cNvPr>
            <p:cNvSpPr txBox="1"/>
            <p:nvPr/>
          </p:nvSpPr>
          <p:spPr>
            <a:xfrm rot="16200000">
              <a:off x="7352959" y="2403170"/>
              <a:ext cx="1612552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Modulation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FA399A0-9186-453C-8905-68D83081F1CA}"/>
                </a:ext>
              </a:extLst>
            </p:cNvPr>
            <p:cNvSpPr txBox="1"/>
            <p:nvPr/>
          </p:nvSpPr>
          <p:spPr>
            <a:xfrm rot="16200000">
              <a:off x="7689246" y="3990367"/>
              <a:ext cx="920646" cy="53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700" b="1" dirty="0">
                  <a:solidFill>
                    <a:srgbClr val="000000"/>
                  </a:solidFill>
                </a:rPr>
                <a:t>FEC</a:t>
              </a:r>
            </a:p>
          </p:txBody>
        </p:sp>
      </p:grpSp>
      <p:sp>
        <p:nvSpPr>
          <p:cNvPr id="27" name="Rechteck 26">
            <a:extLst>
              <a:ext uri="{FF2B5EF4-FFF2-40B4-BE49-F238E27FC236}">
                <a16:creationId xmlns:a16="http://schemas.microsoft.com/office/drawing/2014/main" id="{08A7924F-2D01-4047-A221-C444072D0523}"/>
              </a:ext>
            </a:extLst>
          </p:cNvPr>
          <p:cNvSpPr/>
          <p:nvPr/>
        </p:nvSpPr>
        <p:spPr>
          <a:xfrm>
            <a:off x="5495734" y="5047332"/>
            <a:ext cx="3429000" cy="4385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750" dirty="0">
                <a:solidFill>
                  <a:srgbClr val="000000"/>
                </a:solidFill>
              </a:rPr>
              <a:t>V. Petrov, T. Kürner and I. Hosako, "IEEE 802.15.3d: First </a:t>
            </a:r>
            <a:r>
              <a:rPr lang="de-DE" sz="750" dirty="0" err="1">
                <a:solidFill>
                  <a:srgbClr val="000000"/>
                </a:solidFill>
              </a:rPr>
              <a:t>Standardization</a:t>
            </a:r>
            <a:r>
              <a:rPr lang="de-DE" sz="750" dirty="0">
                <a:solidFill>
                  <a:srgbClr val="000000"/>
                </a:solidFill>
              </a:rPr>
              <a:t> </a:t>
            </a:r>
            <a:r>
              <a:rPr lang="de-DE" sz="750" dirty="0" err="1">
                <a:solidFill>
                  <a:srgbClr val="000000"/>
                </a:solidFill>
              </a:rPr>
              <a:t>Efforts</a:t>
            </a:r>
            <a:r>
              <a:rPr lang="de-DE" sz="750" dirty="0">
                <a:solidFill>
                  <a:srgbClr val="000000"/>
                </a:solidFill>
              </a:rPr>
              <a:t> </a:t>
            </a:r>
            <a:r>
              <a:rPr lang="de-DE" sz="750" dirty="0" err="1">
                <a:solidFill>
                  <a:srgbClr val="000000"/>
                </a:solidFill>
              </a:rPr>
              <a:t>for</a:t>
            </a:r>
            <a:r>
              <a:rPr lang="de-DE" sz="750" dirty="0">
                <a:solidFill>
                  <a:srgbClr val="000000"/>
                </a:solidFill>
              </a:rPr>
              <a:t> Sub-</a:t>
            </a:r>
            <a:r>
              <a:rPr lang="de-DE" sz="750" dirty="0" err="1">
                <a:solidFill>
                  <a:srgbClr val="000000"/>
                </a:solidFill>
              </a:rPr>
              <a:t>Terahertz</a:t>
            </a:r>
            <a:r>
              <a:rPr lang="de-DE" sz="750" dirty="0">
                <a:solidFill>
                  <a:srgbClr val="000000"/>
                </a:solidFill>
              </a:rPr>
              <a:t> Band Communications </a:t>
            </a:r>
            <a:r>
              <a:rPr lang="de-DE" sz="750" dirty="0" err="1">
                <a:solidFill>
                  <a:srgbClr val="000000"/>
                </a:solidFill>
              </a:rPr>
              <a:t>toward</a:t>
            </a:r>
            <a:r>
              <a:rPr lang="de-DE" sz="750" dirty="0">
                <a:solidFill>
                  <a:srgbClr val="000000"/>
                </a:solidFill>
              </a:rPr>
              <a:t> 6G," in </a:t>
            </a:r>
            <a:r>
              <a:rPr lang="de-DE" sz="750" i="1" dirty="0">
                <a:solidFill>
                  <a:srgbClr val="000000"/>
                </a:solidFill>
              </a:rPr>
              <a:t>IEEE Communications Magazine</a:t>
            </a:r>
            <a:r>
              <a:rPr lang="de-DE" sz="750" dirty="0">
                <a:solidFill>
                  <a:srgbClr val="000000"/>
                </a:solidFill>
              </a:rPr>
              <a:t>, vol. 58, </a:t>
            </a:r>
            <a:r>
              <a:rPr lang="de-DE" sz="750" dirty="0" err="1">
                <a:solidFill>
                  <a:srgbClr val="000000"/>
                </a:solidFill>
              </a:rPr>
              <a:t>no</a:t>
            </a:r>
            <a:r>
              <a:rPr lang="de-DE" sz="750" dirty="0">
                <a:solidFill>
                  <a:srgbClr val="000000"/>
                </a:solidFill>
              </a:rPr>
              <a:t>. 11, pp. 28-33,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30417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50576-708E-964C-81E6-6CB838FF6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A00941D-3E12-55DE-757E-A9A239085E42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045FFC-CCF2-87B5-7F17-AC1BF029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/>
              <a:t>Invited Guests</a:t>
            </a:r>
          </a:p>
          <a:p>
            <a:pPr>
              <a:defRPr/>
            </a:pPr>
            <a:r>
              <a:rPr lang="en-US" sz="3200" b="1" kern="0" dirty="0"/>
              <a:t>802.15 WNG THz Presentations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8CC040A-0529-F864-781D-155EF4D01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399"/>
            <a:ext cx="8534400" cy="458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87488" indent="-6350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2000" kern="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9E6692A-CF59-89F0-344B-17E93A35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5</a:t>
            </a:fld>
            <a:endParaRPr lang="en-US" sz="12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4EB3AA1-37AE-98AF-C82B-1492BAAC1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42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dirty="0">
                <a:latin typeface="Arial Rounded MT Bold" pitchFamily="34" charset="0"/>
                <a:cs typeface="Arial" charset="0"/>
              </a:rPr>
              <a:t>THz Presentation 1 – “Current Status of 3e Device”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Keitarou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Kondou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(NICT)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kern="1200" dirty="0"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Presentation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2 – “Progress of 3d; Results of the </a:t>
            </a:r>
            <a:r>
              <a:rPr lang="en-US" sz="1700" kern="1200" dirty="0" err="1">
                <a:latin typeface="Arial Rounded MT Bold" pitchFamily="34" charset="0"/>
                <a:cs typeface="Arial" charset="0"/>
              </a:rPr>
              <a:t>ThoR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Project”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Tetsuya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Kawanishi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Waseda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Univ.)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dirty="0">
              <a:highlight>
                <a:srgbClr val="FFFF00"/>
              </a:highlight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Presentation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3 – “Progress of 3d; New Use Case”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Yozo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Shoji (NICT)</a:t>
            </a:r>
            <a:endParaRPr lang="en-US" sz="1700" dirty="0">
              <a:highlight>
                <a:srgbClr val="FFFF00"/>
              </a:highlight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68B767-4C5C-A342-72A7-47852D13D1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IEEE 802 Wireless Interim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E83B966-E656-DA6F-14DE-E078DA859E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077200" cy="2513012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latin typeface="Times New Roman" charset="0"/>
              </a:rPr>
              <a:t>THz Presentations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>
                <a:latin typeface="Times New Roman" charset="0"/>
              </a:rPr>
              <a:t>Conclusions and Demonstrations</a:t>
            </a:r>
          </a:p>
          <a:p>
            <a:pPr>
              <a:spcBef>
                <a:spcPts val="0"/>
              </a:spcBef>
              <a:defRPr/>
            </a:pPr>
            <a:endParaRPr lang="en-US" sz="1200" b="1" dirty="0">
              <a:latin typeface="Times New Roman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>
                <a:latin typeface="Times New Roman" charset="0"/>
              </a:rPr>
              <a:t>802.15 WNG Tech Focus</a:t>
            </a:r>
          </a:p>
          <a:p>
            <a:pPr>
              <a:lnSpc>
                <a:spcPct val="70000"/>
              </a:lnSpc>
              <a:spcBef>
                <a:spcPts val="0"/>
              </a:spcBef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>
                <a:latin typeface="Times New Roman" charset="0"/>
              </a:rPr>
              <a:t>Jan 15, 2025</a:t>
            </a:r>
          </a:p>
          <a:p>
            <a:pPr>
              <a:lnSpc>
                <a:spcPct val="70000"/>
              </a:lnSpc>
              <a:defRPr/>
            </a:pPr>
            <a:endParaRPr lang="en-US" sz="20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000" b="1" dirty="0"/>
              <a:t>Held in Kobe &amp; Hybrid via Webex</a:t>
            </a:r>
            <a:endParaRPr lang="en-US" sz="1600" b="1" dirty="0"/>
          </a:p>
          <a:p>
            <a:pPr>
              <a:lnSpc>
                <a:spcPct val="70000"/>
              </a:lnSpc>
              <a:defRPr/>
            </a:pPr>
            <a:endParaRPr lang="en-US" sz="2800" b="1" dirty="0">
              <a:latin typeface="Times New Roman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80A8FD-6AFB-77D7-7CE8-0B220A76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513" y="847725"/>
            <a:ext cx="297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9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2015A-6982-4665-B3F4-E234018C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THz Communications Reality?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76F950-3677-47A1-8501-63E08122C8F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de-DE" sz="2000" dirty="0" err="1"/>
              <a:t>Demonstrations</a:t>
            </a:r>
            <a:r>
              <a:rPr lang="de-DE" sz="2000" dirty="0"/>
              <a:t> </a:t>
            </a:r>
            <a:r>
              <a:rPr lang="de-DE" sz="2000" dirty="0" err="1"/>
              <a:t>show</a:t>
            </a:r>
            <a:r>
              <a:rPr lang="de-DE" sz="2000" dirty="0"/>
              <a:t> IEEE Std 802.15.2023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working</a:t>
            </a:r>
            <a:r>
              <a:rPr lang="de-DE" sz="2000" dirty="0"/>
              <a:t> at 300 GHz</a:t>
            </a:r>
          </a:p>
          <a:p>
            <a:pPr lvl="1"/>
            <a:r>
              <a:rPr lang="de-DE" sz="1800" dirty="0" err="1"/>
              <a:t>Using</a:t>
            </a:r>
            <a:r>
              <a:rPr lang="de-DE" sz="1800" dirty="0"/>
              <a:t> 60 GHz-HRCP </a:t>
            </a:r>
            <a:r>
              <a:rPr lang="de-DE" sz="1800" dirty="0" err="1"/>
              <a:t>chipsets</a:t>
            </a:r>
            <a:r>
              <a:rPr lang="de-DE" sz="1800" dirty="0"/>
              <a:t> </a:t>
            </a:r>
            <a:r>
              <a:rPr lang="de-DE" sz="1800" dirty="0" err="1"/>
              <a:t>implementing</a:t>
            </a:r>
            <a:r>
              <a:rPr lang="de-DE" sz="1800" dirty="0"/>
              <a:t> IEEE Std 802.15.3-2023 </a:t>
            </a:r>
            <a:r>
              <a:rPr lang="de-DE" sz="1800" dirty="0" err="1"/>
              <a:t>combined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/down-mixing </a:t>
            </a:r>
            <a:r>
              <a:rPr lang="de-DE" sz="1800" dirty="0" err="1"/>
              <a:t>to</a:t>
            </a:r>
            <a:r>
              <a:rPr lang="de-DE" sz="1800" dirty="0"/>
              <a:t> 300 GHz RF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de-DE" sz="1800" dirty="0"/>
              <a:t>Solid </a:t>
            </a:r>
            <a:r>
              <a:rPr lang="de-DE" sz="1800" dirty="0" err="1"/>
              <a:t>basis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create</a:t>
            </a:r>
            <a:r>
              <a:rPr lang="de-DE" sz="1800" dirty="0"/>
              <a:t> </a:t>
            </a:r>
            <a:r>
              <a:rPr lang="de-DE" sz="1800" dirty="0" err="1"/>
              <a:t>integrated</a:t>
            </a:r>
            <a:r>
              <a:rPr lang="de-DE" sz="1800" dirty="0"/>
              <a:t> </a:t>
            </a:r>
            <a:r>
              <a:rPr lang="de-DE" sz="1800" dirty="0" err="1"/>
              <a:t>chipsets</a:t>
            </a:r>
            <a:r>
              <a:rPr lang="de-DE" sz="1800" dirty="0"/>
              <a:t> at 300 GHz</a:t>
            </a:r>
          </a:p>
          <a:p>
            <a:pPr lvl="1">
              <a:buFont typeface="Symbol" panose="05050102010706020507" pitchFamily="18" charset="2"/>
              <a:buChar char="Þ"/>
            </a:pPr>
            <a:endParaRPr lang="de-DE" sz="1800" dirty="0"/>
          </a:p>
          <a:p>
            <a:r>
              <a:rPr lang="de-DE" sz="2000" dirty="0"/>
              <a:t>Mobile Applications </a:t>
            </a:r>
            <a:r>
              <a:rPr lang="de-DE" sz="2000" dirty="0" err="1"/>
              <a:t>require</a:t>
            </a:r>
            <a:endParaRPr lang="de-DE" sz="2000" dirty="0"/>
          </a:p>
          <a:p>
            <a:pPr lvl="1"/>
            <a:r>
              <a:rPr lang="de-DE" sz="1800" dirty="0"/>
              <a:t>Research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device</a:t>
            </a:r>
            <a:r>
              <a:rPr lang="de-DE" sz="1800" dirty="0"/>
              <a:t> </a:t>
            </a:r>
            <a:r>
              <a:rPr lang="de-DE" sz="1800" dirty="0" err="1"/>
              <a:t>discovery</a:t>
            </a:r>
            <a:r>
              <a:rPr lang="de-DE" sz="1800" dirty="0"/>
              <a:t> and beam </a:t>
            </a:r>
            <a:r>
              <a:rPr lang="de-DE" sz="1800" dirty="0" err="1"/>
              <a:t>tracking</a:t>
            </a:r>
            <a:r>
              <a:rPr lang="de-DE" sz="1800" dirty="0"/>
              <a:t> </a:t>
            </a:r>
            <a:r>
              <a:rPr lang="de-DE" sz="1800" dirty="0" err="1"/>
              <a:t>algorithms</a:t>
            </a:r>
            <a:endParaRPr lang="de-DE" sz="1800" dirty="0"/>
          </a:p>
          <a:p>
            <a:pPr lvl="2"/>
            <a:r>
              <a:rPr lang="de-DE" sz="1400" dirty="0"/>
              <a:t>A </a:t>
            </a:r>
            <a:r>
              <a:rPr lang="de-DE" sz="1400" dirty="0" err="1"/>
              <a:t>couple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ongoing</a:t>
            </a:r>
            <a:r>
              <a:rPr lang="de-DE" sz="1400" dirty="0"/>
              <a:t> </a:t>
            </a:r>
            <a:r>
              <a:rPr lang="de-DE" sz="1400" dirty="0" err="1"/>
              <a:t>research</a:t>
            </a:r>
            <a:r>
              <a:rPr lang="de-DE" sz="1400" dirty="0"/>
              <a:t> </a:t>
            </a:r>
            <a:r>
              <a:rPr lang="de-DE" sz="1400" dirty="0" err="1"/>
              <a:t>projects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adressing</a:t>
            </a:r>
            <a:r>
              <a:rPr lang="de-DE" sz="1400" dirty="0"/>
              <a:t> </a:t>
            </a:r>
            <a:r>
              <a:rPr lang="de-DE" sz="1400" dirty="0" err="1"/>
              <a:t>this</a:t>
            </a:r>
            <a:r>
              <a:rPr lang="de-DE" sz="1400" dirty="0"/>
              <a:t> </a:t>
            </a:r>
            <a:r>
              <a:rPr lang="de-DE" sz="1400" dirty="0" err="1"/>
              <a:t>issue</a:t>
            </a:r>
            <a:endParaRPr lang="de-DE" sz="1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/>
              <a:t>Amnendments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IEEE Std 802.15.3-2023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  <a:r>
              <a:rPr lang="de-DE" sz="1800" dirty="0" err="1"/>
              <a:t>even</a:t>
            </a:r>
            <a:r>
              <a:rPr lang="de-DE" sz="1800" dirty="0"/>
              <a:t>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standards</a:t>
            </a:r>
            <a:r>
              <a:rPr lang="de-DE" sz="1800" dirty="0"/>
              <a:t> </a:t>
            </a:r>
            <a:r>
              <a:rPr lang="de-DE" sz="1800" dirty="0" err="1"/>
              <a:t>need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address</a:t>
            </a:r>
            <a:r>
              <a:rPr lang="de-DE" sz="1800" dirty="0"/>
              <a:t> </a:t>
            </a:r>
            <a:r>
              <a:rPr lang="de-DE" sz="1800" dirty="0" err="1"/>
              <a:t>this</a:t>
            </a:r>
            <a:endParaRPr lang="de-DE" sz="1800" dirty="0"/>
          </a:p>
          <a:p>
            <a:pPr lvl="1">
              <a:buFont typeface="Symbol" panose="05050102010706020507" pitchFamily="18" charset="2"/>
              <a:buChar char="Þ"/>
            </a:pPr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1FE729-E455-41E6-B67B-B4C27534B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60B2F-6B8E-3FCF-B2DE-E08026AE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CCFAD16B-B136-C414-1251-F94852D7B6E5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4AD962-6E41-5268-170E-860D77A6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/>
              <a:t>802.15 WNG THz Demo Overview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7CCDB0-BAD2-785A-37C3-7395C1E9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399"/>
            <a:ext cx="8534400" cy="458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487488" indent="-6350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2000" kern="0" dirty="0">
              <a:latin typeface="Arial Rounded MT Bold" pitchFamily="34" charset="0"/>
              <a:cs typeface="Arial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81C282-AD19-2F90-3E93-82D341F8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8</a:t>
            </a:fld>
            <a:endParaRPr lang="en-US" sz="12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157DF4C-BA96-7585-2E52-A19A72F4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8534400" cy="428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dirty="0">
                <a:latin typeface="Arial Rounded MT Bold" pitchFamily="34" charset="0"/>
                <a:cs typeface="Arial" charset="0"/>
              </a:rPr>
              <a:t>THz Demo 1 – “THz wave (3d) + MMW (3e) Hybrid Wireless Communication System”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Shinsuke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Hara (NICT)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Keizo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Inagaki (NICT)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kern="1200" dirty="0"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Demo 2 – “New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Use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 Case (3e/3d)”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Nguyen Duc Phuc (NICT)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Mr. Aire Suzuki (NICT)</a:t>
            </a: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endParaRPr lang="en-US" sz="1700" kern="1200" dirty="0">
              <a:highlight>
                <a:srgbClr val="FFFF00"/>
              </a:highlight>
              <a:latin typeface="Arial Rounded MT Bold" pitchFamily="34" charset="0"/>
              <a:cs typeface="Arial" charset="0"/>
            </a:endParaRPr>
          </a:p>
          <a:p>
            <a:pPr marL="692150" indent="-457200" algn="l" fontAlgn="b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1700" kern="1200" dirty="0">
                <a:latin typeface="Arial Rounded MT Bold" pitchFamily="34" charset="0"/>
                <a:cs typeface="Arial" charset="0"/>
              </a:rPr>
              <a:t>THz Demo 3 – “Uncompressed 4K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V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ideo </a:t>
            </a:r>
            <a:r>
              <a:rPr lang="en-US" sz="1700" dirty="0">
                <a:latin typeface="Arial Rounded MT Bold" pitchFamily="34" charset="0"/>
                <a:cs typeface="Arial" charset="0"/>
              </a:rPr>
              <a:t>T</a:t>
            </a:r>
            <a:r>
              <a:rPr lang="en-US" sz="1700" kern="1200" dirty="0">
                <a:latin typeface="Arial Rounded MT Bold" pitchFamily="34" charset="0"/>
                <a:cs typeface="Arial" charset="0"/>
              </a:rPr>
              <a:t>ransmission at 300GHz”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Isao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Morohashi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(NICT)</a:t>
            </a:r>
          </a:p>
          <a:p>
            <a:pPr marL="800100" lvl="1" indent="-3429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22325" algn="l"/>
                <a:tab pos="1773238" algn="l"/>
              </a:tabLst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Dr. Tadashi Kishimoto (NICT)</a:t>
            </a:r>
          </a:p>
        </p:txBody>
      </p:sp>
    </p:spTree>
    <p:extLst>
      <p:ext uri="{BB962C8B-B14F-4D97-AF65-F5344CB8AC3E}">
        <p14:creationId xmlns:p14="http://schemas.microsoft.com/office/powerpoint/2010/main" val="38985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F7681-A279-AD3F-8518-7BCDDE02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BBF215F-A002-F7EF-D00A-F4708765388F}"/>
              </a:ext>
            </a:extLst>
          </p:cNvPr>
          <p:cNvSpPr txBox="1"/>
          <p:nvPr/>
        </p:nvSpPr>
        <p:spPr>
          <a:xfrm>
            <a:off x="7239609" y="44940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1DBA58-B4AE-8AD9-19C8-F8CE5CB6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28" y="593724"/>
            <a:ext cx="8077200" cy="75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200" b="1" kern="0" dirty="0"/>
              <a:t>Floor Plan of Demos - on 4</a:t>
            </a:r>
            <a:r>
              <a:rPr lang="en-US" sz="3200" b="1" kern="0" baseline="30000" dirty="0"/>
              <a:t>th</a:t>
            </a:r>
            <a:r>
              <a:rPr lang="en-US" sz="3200" b="1" kern="0" dirty="0"/>
              <a:t> Floor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918306D-E986-28BE-6327-50B1CC04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 dirty="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9</a:t>
            </a:fld>
            <a:endParaRPr lang="en-US" sz="1200" dirty="0"/>
          </a:p>
        </p:txBody>
      </p:sp>
      <p:pic>
        <p:nvPicPr>
          <p:cNvPr id="3" name="Picture 2" descr="A blueprint of a building&#10;&#10;Description automatically generated">
            <a:extLst>
              <a:ext uri="{FF2B5EF4-FFF2-40B4-BE49-F238E27FC236}">
                <a16:creationId xmlns:a16="http://schemas.microsoft.com/office/drawing/2014/main" id="{5BDDDA04-CAD9-0D4D-B405-0780817E0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4634" r="6647" b="12424"/>
          <a:stretch/>
        </p:blipFill>
        <p:spPr>
          <a:xfrm>
            <a:off x="489531" y="1295400"/>
            <a:ext cx="8155172" cy="5122647"/>
          </a:xfrm>
          <a:prstGeom prst="rect">
            <a:avLst/>
          </a:prstGeom>
        </p:spPr>
      </p:pic>
      <p:sp>
        <p:nvSpPr>
          <p:cNvPr id="2" name="角丸四角形 1">
            <a:extLst>
              <a:ext uri="{FF2B5EF4-FFF2-40B4-BE49-F238E27FC236}">
                <a16:creationId xmlns:a16="http://schemas.microsoft.com/office/drawing/2014/main" id="{D6C75467-C6EC-B19A-C3DD-3B31CD9A3B1C}"/>
              </a:ext>
            </a:extLst>
          </p:cNvPr>
          <p:cNvSpPr/>
          <p:nvPr/>
        </p:nvSpPr>
        <p:spPr bwMode="auto">
          <a:xfrm>
            <a:off x="4617564" y="2792355"/>
            <a:ext cx="152400" cy="76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9B49F14-2AB6-3174-475A-1F403C3047D4}"/>
              </a:ext>
            </a:extLst>
          </p:cNvPr>
          <p:cNvSpPr/>
          <p:nvPr/>
        </p:nvSpPr>
        <p:spPr bwMode="auto">
          <a:xfrm>
            <a:off x="4827588" y="2792355"/>
            <a:ext cx="152400" cy="76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240C016-1409-5A90-74CA-230765BBFAE2}"/>
              </a:ext>
            </a:extLst>
          </p:cNvPr>
          <p:cNvSpPr/>
          <p:nvPr/>
        </p:nvSpPr>
        <p:spPr bwMode="auto">
          <a:xfrm>
            <a:off x="4979988" y="2792355"/>
            <a:ext cx="152400" cy="7620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線吹き出し 1 (枠付き) 8">
            <a:extLst>
              <a:ext uri="{FF2B5EF4-FFF2-40B4-BE49-F238E27FC236}">
                <a16:creationId xmlns:a16="http://schemas.microsoft.com/office/drawing/2014/main" id="{D9892632-AC69-F4B2-11DE-2D8302AA8F98}"/>
              </a:ext>
            </a:extLst>
          </p:cNvPr>
          <p:cNvSpPr/>
          <p:nvPr/>
        </p:nvSpPr>
        <p:spPr bwMode="auto">
          <a:xfrm>
            <a:off x="4370388" y="1395630"/>
            <a:ext cx="1447800" cy="304800"/>
          </a:xfrm>
          <a:prstGeom prst="borderCallout1">
            <a:avLst>
              <a:gd name="adj1" fmla="val 99583"/>
              <a:gd name="adj2" fmla="val 111"/>
              <a:gd name="adj3" fmla="val 414226"/>
              <a:gd name="adj4" fmla="val 3498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100" dirty="0"/>
              <a:t>Demo/Display Booths</a:t>
            </a:r>
            <a:endParaRPr kumimoji="0" lang="ja-JP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807B716-E442-C180-B6B5-B2E3D984E66C}"/>
              </a:ext>
            </a:extLst>
          </p:cNvPr>
          <p:cNvSpPr/>
          <p:nvPr/>
        </p:nvSpPr>
        <p:spPr bwMode="auto">
          <a:xfrm rot="16200000">
            <a:off x="4814634" y="2458974"/>
            <a:ext cx="117348" cy="518160"/>
          </a:xfrm>
          <a:prstGeom prst="rightBrace">
            <a:avLst>
              <a:gd name="adj1" fmla="val 8333"/>
              <a:gd name="adj2" fmla="val 507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7545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0</TotalTime>
  <Words>733</Words>
  <Application>Microsoft Office PowerPoint</Application>
  <PresentationFormat>Bildschirmpräsentation (4:3)</PresentationFormat>
  <Paragraphs>175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Symbol</vt:lpstr>
      <vt:lpstr>Times New Roman</vt:lpstr>
      <vt:lpstr>IEEE-802_15</vt:lpstr>
      <vt:lpstr> IEEE 802 Wireless Interim</vt:lpstr>
      <vt:lpstr>Why should we work on THz Communications?</vt:lpstr>
      <vt:lpstr>A Short History on THz Communications in Standards and Demonstrations</vt:lpstr>
      <vt:lpstr>Difference between IEEE Std 802.15.3e,  IEEE Std 802.15.3d and IEEE Std 802.15.3-2023</vt:lpstr>
      <vt:lpstr>PowerPoint-Präsentation</vt:lpstr>
      <vt:lpstr> IEEE 802 Wireless Interim</vt:lpstr>
      <vt:lpstr>What is missing to make THz Communications Reality?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802.15 WG-Opening Report Sept Interim 2021</dc:title>
  <dc:subject>IEEE 802.15 &lt;subject&gt;</dc:subject>
  <dc:creator>Pat Kinney</dc:creator>
  <cp:keywords/>
  <dc:description/>
  <cp:lastModifiedBy>Thomas Kuerner</cp:lastModifiedBy>
  <cp:revision>1572</cp:revision>
  <cp:lastPrinted>2000-07-07T01:25:49Z</cp:lastPrinted>
  <dcterms:created xsi:type="dcterms:W3CDTF">1999-06-22T06:24:01Z</dcterms:created>
  <dcterms:modified xsi:type="dcterms:W3CDTF">2025-01-08T09:25:48Z</dcterms:modified>
  <cp:category/>
</cp:coreProperties>
</file>