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416" r:id="rId2"/>
    <p:sldId id="2417" r:id="rId3"/>
    <p:sldId id="2418" r:id="rId4"/>
    <p:sldId id="2419" r:id="rId5"/>
    <p:sldId id="2420" r:id="rId6"/>
    <p:sldId id="2421"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0" d="100"/>
          <a:sy n="80" d="100"/>
        </p:scale>
        <p:origin x="211" y="6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000" b="0"/>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600"/>
            </a:lvl4pPr>
            <a:lvl5pPr marL="2114550" indent="-285750">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802.15-25/0007r1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009936" y="6475413"/>
            <a:ext cx="334386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Kajita (STE Japan, Inc.), S. Kitazawa (Muroran IT)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3504" y="609600"/>
            <a:ext cx="109728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JP" sz="1600" dirty="0">
                <a:solidFill>
                  <a:schemeClr val="tx2"/>
                </a:solidFill>
              </a:rPr>
              <a:t>6 Jan.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Shugo Kajita</a:t>
            </a:r>
            <a:r>
              <a:rPr lang="en-US" altLang="en-JP" sz="1600" baseline="30000" dirty="0">
                <a:solidFill>
                  <a:schemeClr val="tx1"/>
                </a:solidFill>
              </a:rPr>
              <a:t>1</a:t>
            </a:r>
            <a:r>
              <a:rPr lang="en-US" altLang="en-JP" sz="1600" dirty="0">
                <a:solidFill>
                  <a:schemeClr val="tx1"/>
                </a:solidFill>
              </a:rPr>
              <a:t>, Shoichi Kitazawa</a:t>
            </a:r>
            <a:r>
              <a:rPr lang="en-US" altLang="en-JP" sz="1600" baseline="30000" dirty="0">
                <a:solidFill>
                  <a:schemeClr val="tx1"/>
                </a:solidFill>
              </a:rPr>
              <a:t>2</a:t>
            </a:r>
            <a:r>
              <a:rPr lang="en-US" altLang="en-JP" sz="1600" dirty="0">
                <a:solidFill>
                  <a:schemeClr val="tx1"/>
                </a:solidFill>
              </a:rPr>
              <a:t>, </a:t>
            </a:r>
            <a:r>
              <a:rPr lang="en-US" altLang="en-JP" sz="1600" dirty="0" err="1">
                <a:solidFill>
                  <a:schemeClr val="tx1"/>
                </a:solidFill>
              </a:rPr>
              <a:t>Tetsushi</a:t>
            </a:r>
            <a:r>
              <a:rPr lang="en-US" altLang="en-JP" sz="1600" dirty="0">
                <a:solidFill>
                  <a:schemeClr val="tx1"/>
                </a:solidFill>
              </a:rPr>
              <a:t> Ikegami</a:t>
            </a:r>
            <a:r>
              <a:rPr lang="en-US" altLang="en-JP" sz="1600" baseline="30000" dirty="0">
                <a:solidFill>
                  <a:schemeClr val="tx1"/>
                </a:solidFill>
              </a:rPr>
              <a:t>3</a:t>
            </a:r>
            <a:r>
              <a:rPr lang="en-US" altLang="en-JP" sz="1600" dirty="0">
                <a:solidFill>
                  <a:schemeClr val="tx1"/>
                </a:solidFill>
              </a:rPr>
              <a:t>, Susumu Ishihara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1</a:t>
            </a:r>
            <a:r>
              <a:rPr lang="en-US" altLang="en-JP" sz="1600" dirty="0">
                <a:solidFill>
                  <a:schemeClr val="tx1"/>
                </a:solidFill>
              </a:rPr>
              <a:t>, Takashi Matsuda</a:t>
            </a:r>
            <a:r>
              <a:rPr lang="en-US" altLang="en-JP" sz="1600" baseline="30000" dirty="0">
                <a:solidFill>
                  <a:schemeClr val="tx1"/>
                </a:solidFill>
              </a:rPr>
              <a:t>5</a:t>
            </a:r>
            <a:r>
              <a:rPr lang="en-US" altLang="en-JP" sz="1600" dirty="0">
                <a:solidFill>
                  <a:schemeClr val="tx1"/>
                </a:solidFill>
              </a:rPr>
              <a:t>, Ryu Miura</a:t>
            </a:r>
            <a:r>
              <a:rPr lang="en-US" altLang="en-JP" sz="1600" baseline="30000" dirty="0">
                <a:solidFill>
                  <a:schemeClr val="tx1"/>
                </a:solidFill>
              </a:rPr>
              <a:t>5</a:t>
            </a:r>
            <a:r>
              <a:rPr lang="en-US" altLang="en-JP" sz="1600" dirty="0">
                <a:solidFill>
                  <a:schemeClr val="tx1"/>
                </a:solidFill>
              </a:rPr>
              <a:t>, Masakatsu Ogawa</a:t>
            </a:r>
            <a:r>
              <a:rPr lang="en-US" altLang="en-JP" sz="1600" baseline="30000" dirty="0">
                <a:solidFill>
                  <a:schemeClr val="tx1"/>
                </a:solidFill>
              </a:rPr>
              <a:t>6</a:t>
            </a:r>
            <a:r>
              <a:rPr lang="en-US" altLang="en-JP" sz="1600" dirty="0">
                <a:solidFill>
                  <a:schemeClr val="tx1"/>
                </a:solidFill>
              </a:rPr>
              <a:t>, Mineo Takai</a:t>
            </a:r>
            <a:r>
              <a:rPr lang="en-US" altLang="en-JP" sz="1600" baseline="30000" dirty="0">
                <a:solidFill>
                  <a:schemeClr val="tx1"/>
                </a:solidFill>
              </a:rPr>
              <a:t>7</a:t>
            </a:r>
            <a:r>
              <a:rPr lang="en-US" altLang="en-JP" sz="1600" dirty="0">
                <a:solidFill>
                  <a:schemeClr val="tx1"/>
                </a:solidFill>
              </a:rPr>
              <a:t>, Masanori Uno</a:t>
            </a:r>
            <a:r>
              <a:rPr lang="en-US" altLang="en-JP" sz="1600" baseline="30000" dirty="0">
                <a:solidFill>
                  <a:schemeClr val="tx1"/>
                </a:solidFill>
              </a:rPr>
              <a:t>8</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Space-Time Engineering Japan, Inc., </a:t>
            </a:r>
            <a:r>
              <a:rPr lang="en-US" altLang="en-JP" sz="1600" baseline="30000" dirty="0">
                <a:solidFill>
                  <a:schemeClr val="tx1"/>
                </a:solidFill>
              </a:rPr>
              <a:t>2</a:t>
            </a:r>
            <a:r>
              <a:rPr lang="en-US" altLang="en-JP" sz="1600" dirty="0">
                <a:solidFill>
                  <a:schemeClr val="tx1"/>
                </a:solidFill>
              </a:rPr>
              <a:t>Muroran Institute of Technology,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Shizuoka University, </a:t>
            </a:r>
            <a:r>
              <a:rPr lang="en-US" altLang="en-JP" sz="1600" baseline="30000" dirty="0">
                <a:solidFill>
                  <a:schemeClr val="tx1"/>
                </a:solidFill>
              </a:rPr>
              <a:t>5</a:t>
            </a:r>
            <a:r>
              <a:rPr lang="en-US" altLang="en-JP" sz="1600" dirty="0">
                <a:solidFill>
                  <a:schemeClr val="tx1"/>
                </a:solidFill>
              </a:rPr>
              <a:t>National Institute of Information and Communications Technology, </a:t>
            </a:r>
            <a:r>
              <a:rPr lang="en-US" altLang="en-JP" sz="1600" baseline="30000" dirty="0">
                <a:solidFill>
                  <a:schemeClr val="tx1"/>
                </a:solidFill>
              </a:rPr>
              <a:t>6</a:t>
            </a:r>
            <a:r>
              <a:rPr lang="en-US" altLang="en-JP" sz="1600" dirty="0">
                <a:solidFill>
                  <a:schemeClr val="tx1"/>
                </a:solidFill>
              </a:rPr>
              <a:t>Sophia University, </a:t>
            </a:r>
            <a:r>
              <a:rPr lang="en-US" altLang="en-JP" sz="1600" baseline="30000" dirty="0">
                <a:solidFill>
                  <a:schemeClr val="tx1"/>
                </a:solidFill>
              </a:rPr>
              <a:t>7</a:t>
            </a:r>
            <a:r>
              <a:rPr lang="en-US" altLang="en-JP" sz="1600" dirty="0">
                <a:solidFill>
                  <a:schemeClr val="tx1"/>
                </a:solidFill>
              </a:rPr>
              <a:t>Space-Time Engineering, LLC., </a:t>
            </a:r>
            <a:r>
              <a:rPr lang="en-US" altLang="en-JP" sz="1600" baseline="30000" dirty="0">
                <a:solidFill>
                  <a:schemeClr val="tx1"/>
                </a:solidFill>
              </a:rPr>
              <a:t>8</a:t>
            </a:r>
            <a:r>
              <a:rPr lang="en-US" altLang="en-JP" sz="1600" dirty="0">
                <a:solidFill>
                  <a:schemeClr val="tx1"/>
                </a:solidFill>
              </a:rPr>
              <a:t>e-trees.Japan Inc.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a:solidFill>
                  <a:schemeClr val="tx2"/>
                </a:solidFill>
              </a:rPr>
              <a:t>skajita@spacetime-eng.com, kitazawa@muroran-it.ac.jp, ikegami@meiji.ac.jp, ishihara.susumu@shizuoka.ac.jp, akato@spacetime-eng.com, matsuda@nict.go.jp, ryu@nict.go.jp, m-ogawa@sophia.ac.jp, mineo@ieee.org, uno@e-trees.jp</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Response to TG 802.15.4ad Call for Proposals (IEEE P802.15-24-0488-01-04ad)</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This document includes a 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Partial proposal on adding SUN FSK to two Japanese VHF bands</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96CB1C-9761-F49D-940F-23C3AAE67067}"/>
              </a:ext>
            </a:extLst>
          </p:cNvPr>
          <p:cNvSpPr>
            <a:spLocks noGrp="1"/>
          </p:cNvSpPr>
          <p:nvPr>
            <p:ph type="title"/>
          </p:nvPr>
        </p:nvSpPr>
        <p:spPr/>
        <p:txBody>
          <a:bodyPr/>
          <a:lstStyle/>
          <a:p>
            <a:r>
              <a:rPr lang="en-US" dirty="0"/>
              <a:t>Background</a:t>
            </a:r>
          </a:p>
        </p:txBody>
      </p:sp>
      <p:sp>
        <p:nvSpPr>
          <p:cNvPr id="6" name="Content Placeholder 5">
            <a:extLst>
              <a:ext uri="{FF2B5EF4-FFF2-40B4-BE49-F238E27FC236}">
                <a16:creationId xmlns:a16="http://schemas.microsoft.com/office/drawing/2014/main" id="{C463CE2E-2793-4222-F4E5-CF68954C6E1F}"/>
              </a:ext>
            </a:extLst>
          </p:cNvPr>
          <p:cNvSpPr>
            <a:spLocks noGrp="1"/>
          </p:cNvSpPr>
          <p:nvPr>
            <p:ph idx="1"/>
          </p:nvPr>
        </p:nvSpPr>
        <p:spPr/>
        <p:txBody>
          <a:bodyPr/>
          <a:lstStyle/>
          <a:p>
            <a:r>
              <a:rPr lang="en-US" dirty="0"/>
              <a:t>Japanese VHF-High Band</a:t>
            </a:r>
          </a:p>
          <a:p>
            <a:pPr lvl="1"/>
            <a:r>
              <a:rPr lang="en-US" dirty="0"/>
              <a:t>The Ministry of Internal Affairs and Communications (MIC) is in the process of initial round of rule-making to introduce Narrowband IoT Communication Systems in the Japanese VHF-High band (</a:t>
            </a:r>
            <a:r>
              <a:rPr lang="en-US" altLang="en-JP" dirty="0"/>
              <a:t>170 – 177.5 and 217.5 – 222 MHz</a:t>
            </a:r>
            <a:r>
              <a:rPr lang="en-US" dirty="0"/>
              <a:t>). One of their primary use cases is public safety applications including disaster response and recovery operations.</a:t>
            </a:r>
          </a:p>
          <a:p>
            <a:pPr lvl="1"/>
            <a:r>
              <a:rPr lang="en-US" dirty="0"/>
              <a:t>SUN FSK and SUN OFDM already defined in other frequency bands are being considered as the foundation for the initial rules. However, it is anticipated that standards tailored specifically for the VHF-High Band will be developed before the second round of rule-making begins.</a:t>
            </a:r>
          </a:p>
          <a:p>
            <a:r>
              <a:rPr lang="en-US" dirty="0"/>
              <a:t>Japanese Unmanned Mobile Image Transmission System (UMITS) Band</a:t>
            </a:r>
          </a:p>
          <a:p>
            <a:pPr lvl="1"/>
            <a:r>
              <a:rPr lang="en-US" dirty="0"/>
              <a:t>The MIC is also exploring the possibility of implementing narrowband channelization in the UMITS band (169.05–169.3575 MHz and 169.8075–170 MHz) to improve spectrum utilization for command and control (C2) links used in unmanned aerial vehicle (UAV) operations.</a:t>
            </a:r>
          </a:p>
          <a:p>
            <a:pPr lvl="1"/>
            <a:r>
              <a:rPr lang="en-US" dirty="0"/>
              <a:t>Currently, no specific channel spacing or channel plan exists for narrowband channels in the rules governing this licensed band. However, a standardized channel plan with defined channel spacing is being considered to facilitate better spectrum management.</a:t>
            </a:r>
          </a:p>
          <a:p>
            <a:endParaRPr lang="en-US" dirty="0"/>
          </a:p>
        </p:txBody>
      </p:sp>
      <p:sp>
        <p:nvSpPr>
          <p:cNvPr id="2" name="Slide Number Placeholder 1">
            <a:extLst>
              <a:ext uri="{FF2B5EF4-FFF2-40B4-BE49-F238E27FC236}">
                <a16:creationId xmlns:a16="http://schemas.microsoft.com/office/drawing/2014/main" id="{92D94C41-7C3C-1C84-8A1B-3B50B937D63D}"/>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1902498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48EEF-0FE3-215B-357A-6C12FD22046F}"/>
              </a:ext>
            </a:extLst>
          </p:cNvPr>
          <p:cNvSpPr>
            <a:spLocks noGrp="1"/>
          </p:cNvSpPr>
          <p:nvPr>
            <p:ph type="title"/>
          </p:nvPr>
        </p:nvSpPr>
        <p:spPr/>
        <p:txBody>
          <a:bodyPr/>
          <a:lstStyle/>
          <a:p>
            <a:r>
              <a:rPr lang="en-US" dirty="0"/>
              <a:t>Purpose and Scope of this proposal</a:t>
            </a:r>
          </a:p>
        </p:txBody>
      </p:sp>
      <p:sp>
        <p:nvSpPr>
          <p:cNvPr id="3" name="Content Placeholder 2">
            <a:extLst>
              <a:ext uri="{FF2B5EF4-FFF2-40B4-BE49-F238E27FC236}">
                <a16:creationId xmlns:a16="http://schemas.microsoft.com/office/drawing/2014/main" id="{8EC89E33-8AE2-FE17-722E-CDDAD5B99DE9}"/>
              </a:ext>
            </a:extLst>
          </p:cNvPr>
          <p:cNvSpPr>
            <a:spLocks noGrp="1"/>
          </p:cNvSpPr>
          <p:nvPr>
            <p:ph idx="1"/>
          </p:nvPr>
        </p:nvSpPr>
        <p:spPr/>
        <p:txBody>
          <a:bodyPr/>
          <a:lstStyle/>
          <a:p>
            <a:r>
              <a:rPr lang="en-US" dirty="0"/>
              <a:t>This partial proposal aims to add a set of operating modes to the SUN PHY for the Japanese VHF-High Band and UMITS Band, aligning with the rules currently being considered or investigated.</a:t>
            </a:r>
          </a:p>
          <a:p>
            <a:r>
              <a:rPr lang="en-US" dirty="0"/>
              <a:t>This proposal focuses exclusively on SUN FSK for the following reasons:</a:t>
            </a:r>
          </a:p>
          <a:p>
            <a:pPr lvl="1"/>
            <a:r>
              <a:rPr lang="en-US" dirty="0"/>
              <a:t>The proposed operating modes should be compatible with off-the-shelf IEEE 802.15.4 radio modules to reduce device manufacturing time and costs.</a:t>
            </a:r>
          </a:p>
          <a:p>
            <a:pPr lvl="1"/>
            <a:r>
              <a:rPr lang="en-US" dirty="0"/>
              <a:t>Off-the-shelf IEEE 802.15.4 radio modules designed for Wireless M-Bus (N mode) in the 169 MHz (VHF) band are available, offering some programmability in operating frequencies, modulation, and channel parameters.</a:t>
            </a:r>
          </a:p>
          <a:p>
            <a:pPr lvl="1"/>
            <a:r>
              <a:rPr lang="en-US" dirty="0"/>
              <a:t>Adopting a constant envelope modulation scheme like FSK is both energy-efficient and cost-effective for high-power transmission radios, as it significantly reduces the performance requirements for power amplifiers compared to non-constant envelope modulation schemes.</a:t>
            </a:r>
          </a:p>
          <a:p>
            <a:r>
              <a:rPr lang="en-US" dirty="0"/>
              <a:t>This proposal is partial and can be merged with other proposals for the same frequency bands, if applicable.</a:t>
            </a:r>
          </a:p>
          <a:p>
            <a:endParaRPr lang="en-US" dirty="0"/>
          </a:p>
        </p:txBody>
      </p:sp>
      <p:sp>
        <p:nvSpPr>
          <p:cNvPr id="4" name="Slide Number Placeholder 3">
            <a:extLst>
              <a:ext uri="{FF2B5EF4-FFF2-40B4-BE49-F238E27FC236}">
                <a16:creationId xmlns:a16="http://schemas.microsoft.com/office/drawing/2014/main" id="{8C193557-C668-3D6E-4C03-AAEC6F949F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80926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5BB03-BF54-5163-7E91-AD0874659763}"/>
              </a:ext>
            </a:extLst>
          </p:cNvPr>
          <p:cNvSpPr>
            <a:spLocks noGrp="1"/>
          </p:cNvSpPr>
          <p:nvPr>
            <p:ph type="title"/>
          </p:nvPr>
        </p:nvSpPr>
        <p:spPr/>
        <p:txBody>
          <a:bodyPr/>
          <a:lstStyle/>
          <a:p>
            <a:r>
              <a:rPr lang="en-US" dirty="0"/>
              <a:t>Proposed Changes to the Existing SUN FSK</a:t>
            </a:r>
          </a:p>
        </p:txBody>
      </p:sp>
      <p:sp>
        <p:nvSpPr>
          <p:cNvPr id="3" name="Content Placeholder 2">
            <a:extLst>
              <a:ext uri="{FF2B5EF4-FFF2-40B4-BE49-F238E27FC236}">
                <a16:creationId xmlns:a16="http://schemas.microsoft.com/office/drawing/2014/main" id="{8501A269-03AE-21A9-5CBE-A0004B67F255}"/>
              </a:ext>
            </a:extLst>
          </p:cNvPr>
          <p:cNvSpPr>
            <a:spLocks noGrp="1"/>
          </p:cNvSpPr>
          <p:nvPr>
            <p:ph idx="1"/>
          </p:nvPr>
        </p:nvSpPr>
        <p:spPr/>
        <p:txBody>
          <a:bodyPr/>
          <a:lstStyle/>
          <a:p>
            <a:r>
              <a:rPr lang="en-US" dirty="0"/>
              <a:t>This proposal aims to preserve the existing SUN FSK standard with minimal modifications, except for the following changes:</a:t>
            </a:r>
          </a:p>
          <a:p>
            <a:pPr lvl="1"/>
            <a:r>
              <a:rPr lang="en-US" b="1" dirty="0"/>
              <a:t>Support for Higher Data Rates</a:t>
            </a:r>
            <a:r>
              <a:rPr lang="en-US" dirty="0"/>
              <a:t>: The symbol period used for MAC and PHY timing parameters is adjusted to 20 µs, replacing the symbol period of operating mode #1 currently specified in the standard.</a:t>
            </a:r>
          </a:p>
          <a:p>
            <a:pPr lvl="1"/>
            <a:r>
              <a:rPr lang="en-US" b="1" dirty="0"/>
              <a:t>Energy Detection (ED) for Coexistence</a:t>
            </a:r>
            <a:r>
              <a:rPr lang="en-US" dirty="0"/>
              <a:t>: To enable coexistence among different channel bandwidth operations, narrower channel operations may perform ED over a bandwidth wider than their operational bandwidth. The specific bandwidth for ED, as well as the necessity of performing ED, is determined by the regulatory requirements for the corresponding band.</a:t>
            </a:r>
          </a:p>
          <a:p>
            <a:endParaRPr lang="en-US" dirty="0"/>
          </a:p>
        </p:txBody>
      </p:sp>
      <p:sp>
        <p:nvSpPr>
          <p:cNvPr id="4" name="Slide Number Placeholder 3">
            <a:extLst>
              <a:ext uri="{FF2B5EF4-FFF2-40B4-BE49-F238E27FC236}">
                <a16:creationId xmlns:a16="http://schemas.microsoft.com/office/drawing/2014/main" id="{E23C853B-0EA2-AFDD-9C85-02D3C33114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98823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E806-C939-F579-39BF-899B43116DC0}"/>
              </a:ext>
            </a:extLst>
          </p:cNvPr>
          <p:cNvSpPr>
            <a:spLocks noGrp="1"/>
          </p:cNvSpPr>
          <p:nvPr>
            <p:ph type="title"/>
          </p:nvPr>
        </p:nvSpPr>
        <p:spPr/>
        <p:txBody>
          <a:bodyPr/>
          <a:lstStyle/>
          <a:p>
            <a:r>
              <a:rPr lang="en-US" altLang="en-JP" dirty="0"/>
              <a:t>Proposed M</a:t>
            </a:r>
            <a:r>
              <a:rPr lang="en-JP" altLang="en-JP" dirty="0"/>
              <a:t>odulation and </a:t>
            </a:r>
            <a:r>
              <a:rPr lang="en-US" altLang="en-JP" dirty="0"/>
              <a:t>C</a:t>
            </a:r>
            <a:r>
              <a:rPr lang="en-JP" altLang="en-JP" dirty="0"/>
              <a:t>hannel </a:t>
            </a:r>
            <a:r>
              <a:rPr lang="en-US" altLang="en-JP" dirty="0"/>
              <a:t>Parameters</a:t>
            </a:r>
            <a:br>
              <a:rPr lang="en-US" altLang="en-JP" dirty="0"/>
            </a:br>
            <a:r>
              <a:rPr lang="en-US" altLang="en-JP" dirty="0"/>
              <a:t>for the VHF-High Band</a:t>
            </a:r>
            <a:endParaRPr lang="en-US" dirty="0"/>
          </a:p>
        </p:txBody>
      </p:sp>
      <p:sp>
        <p:nvSpPr>
          <p:cNvPr id="3" name="Content Placeholder 2">
            <a:extLst>
              <a:ext uri="{FF2B5EF4-FFF2-40B4-BE49-F238E27FC236}">
                <a16:creationId xmlns:a16="http://schemas.microsoft.com/office/drawing/2014/main" id="{C5089888-E7B6-F5AF-31ED-6D9BF96A650B}"/>
              </a:ext>
            </a:extLst>
          </p:cNvPr>
          <p:cNvSpPr>
            <a:spLocks noGrp="1"/>
          </p:cNvSpPr>
          <p:nvPr>
            <p:ph idx="1"/>
          </p:nvPr>
        </p:nvSpPr>
        <p:spPr>
          <a:xfrm>
            <a:off x="914400" y="1600200"/>
            <a:ext cx="10360152" cy="4800600"/>
          </a:xfrm>
        </p:spPr>
        <p:txBody>
          <a:bodyPr/>
          <a:lstStyle/>
          <a:p>
            <a:r>
              <a:rPr lang="en-US" dirty="0"/>
              <a:t>Two rates are defined for each channel spacing. Both rates are modulated with 2-FSK in the 12.5 kHz channel spacing, where the lower rate is intended for long-range communications.</a:t>
            </a:r>
          </a:p>
          <a:p>
            <a:r>
              <a:rPr lang="en-US" dirty="0"/>
              <a:t>For all other channel spacings, the lower rate uses 2-FSK while the higher rate uses 4-FSK. The latter requires a higher SNR but delivers a higher data rate within the same bandwidth.</a:t>
            </a:r>
          </a:p>
        </p:txBody>
      </p:sp>
      <p:sp>
        <p:nvSpPr>
          <p:cNvPr id="4" name="Slide Number Placeholder 3">
            <a:extLst>
              <a:ext uri="{FF2B5EF4-FFF2-40B4-BE49-F238E27FC236}">
                <a16:creationId xmlns:a16="http://schemas.microsoft.com/office/drawing/2014/main" id="{1DDD22AA-0A35-540F-679B-7AFAF60EFB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aphicFrame>
        <p:nvGraphicFramePr>
          <p:cNvPr id="5" name="コンテンツ プレースホルダー 6">
            <a:extLst>
              <a:ext uri="{FF2B5EF4-FFF2-40B4-BE49-F238E27FC236}">
                <a16:creationId xmlns:a16="http://schemas.microsoft.com/office/drawing/2014/main" id="{AA2246FC-028F-6C04-DDAC-655CD040F3A5}"/>
              </a:ext>
            </a:extLst>
          </p:cNvPr>
          <p:cNvGraphicFramePr>
            <a:graphicFrameLocks/>
          </p:cNvGraphicFramePr>
          <p:nvPr>
            <p:extLst>
              <p:ext uri="{D42A27DB-BD31-4B8C-83A1-F6EECF244321}">
                <p14:modId xmlns:p14="http://schemas.microsoft.com/office/powerpoint/2010/main" val="3959936742"/>
              </p:ext>
            </p:extLst>
          </p:nvPr>
        </p:nvGraphicFramePr>
        <p:xfrm>
          <a:off x="1097280" y="3017520"/>
          <a:ext cx="100584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tblGrid>
              <a:tr h="274320">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7">
                  <a:txBody>
                    <a:bodyPr/>
                    <a:lstStyle/>
                    <a:p>
                      <a:pPr algn="ctr"/>
                      <a:r>
                        <a:rPr kumimoji="1" lang="en-US" altLang="ja-JP" sz="1400" dirty="0">
                          <a:latin typeface="+mn-lt"/>
                        </a:rPr>
                        <a:t>Operating mode</a:t>
                      </a:r>
                      <a:endParaRPr kumimoji="1" lang="ja-JP" altLang="en-US"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lang="en-JP"/>
                    </a:p>
                  </a:txBody>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400" dirty="0">
                          <a:latin typeface="+mn-lt"/>
                        </a:rPr>
                        <a:t>#1</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#2</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#3</a:t>
                      </a:r>
                      <a:endParaRPr kumimoji="1" lang="ja-JP" altLang="en-US" sz="1400" dirty="0">
                        <a:latin typeface="+mn-lt"/>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400" dirty="0">
                          <a:latin typeface="+mn-lt"/>
                        </a:rPr>
                        <a:t>#5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170 – 177.5</a:t>
                      </a:r>
                    </a:p>
                    <a:p>
                      <a:pPr algn="ctr"/>
                      <a:endParaRPr kumimoji="1" lang="en-US" altLang="ja-JP" sz="1400" kern="1200" dirty="0">
                        <a:solidFill>
                          <a:schemeClr val="tx1"/>
                        </a:solidFill>
                        <a:latin typeface="+mn-lt"/>
                        <a:ea typeface="+mn-ea"/>
                        <a:cs typeface="+mn-cs"/>
                      </a:endParaRPr>
                    </a:p>
                    <a:p>
                      <a:pPr algn="ctr"/>
                      <a:r>
                        <a:rPr kumimoji="1" lang="en-US" altLang="ja-JP" sz="1400" dirty="0">
                          <a:latin typeface="+mn-lt"/>
                        </a:rPr>
                        <a:t>217.5 – 222</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dirty="0">
                          <a:latin typeface="+mn-lt"/>
                        </a:rPr>
                        <a:t>5</a:t>
                      </a:r>
                      <a:endParaRPr kumimoji="1" lang="ja-JP" altLang="en-US" sz="1400" dirty="0">
                        <a:latin typeface="+mn-lt"/>
                      </a:endParaRPr>
                    </a:p>
                  </a:txBody>
                  <a:tcPr anchor="ctr"/>
                </a:tc>
                <a:tc>
                  <a:txBody>
                    <a:bodyPr/>
                    <a:lstStyle/>
                    <a:p>
                      <a:pPr algn="ctr"/>
                      <a:r>
                        <a:rPr kumimoji="1" lang="en-US" altLang="ja-JP" sz="1400" dirty="0">
                          <a:latin typeface="+mn-lt"/>
                        </a:rPr>
                        <a:t>10</a:t>
                      </a:r>
                      <a:endParaRPr kumimoji="1" lang="ja-JP" altLang="en-US" sz="1400" dirty="0">
                        <a:latin typeface="+mn-lt"/>
                      </a:endParaRPr>
                    </a:p>
                  </a:txBody>
                  <a:tcPr anchor="ctr"/>
                </a:tc>
                <a:tc>
                  <a:txBody>
                    <a:bodyPr/>
                    <a:lstStyle/>
                    <a:p>
                      <a:pPr algn="ctr"/>
                      <a:r>
                        <a:rPr kumimoji="1" lang="en-US" altLang="ja-JP" sz="1400" dirty="0">
                          <a:latin typeface="+mn-lt"/>
                        </a:rPr>
                        <a:t>20</a:t>
                      </a:r>
                      <a:endParaRPr kumimoji="1" lang="ja-JP" altLang="en-US" sz="1400" dirty="0">
                        <a:latin typeface="+mn-lt"/>
                      </a:endParaRPr>
                    </a:p>
                  </a:txBody>
                  <a:tcPr anchor="ctr"/>
                </a:tc>
                <a:tc>
                  <a:txBody>
                    <a:bodyPr/>
                    <a:lstStyle/>
                    <a:p>
                      <a:pPr algn="ctr"/>
                      <a:r>
                        <a:rPr kumimoji="1" lang="en-US" altLang="ja-JP" sz="1400" dirty="0">
                          <a:latin typeface="+mn-lt"/>
                        </a:rPr>
                        <a:t>40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b="0" dirty="0">
                          <a:solidFill>
                            <a:schemeClr val="tx1"/>
                          </a:solidFill>
                          <a:latin typeface="+mn-lt"/>
                        </a:rPr>
                        <a:t>75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1</a:t>
                      </a:r>
                      <a:r>
                        <a:rPr kumimoji="1" lang="en-US" altLang="ja-JP" sz="1400" b="0" dirty="0">
                          <a:solidFill>
                            <a:schemeClr val="tx1"/>
                          </a:solidFill>
                          <a:latin typeface="+mn-lt"/>
                        </a:rPr>
                        <a:t>5</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3</a:t>
                      </a:r>
                      <a:r>
                        <a:rPr kumimoji="1" lang="en-US" altLang="ja-JP" sz="1400" b="0" dirty="0">
                          <a:solidFill>
                            <a:schemeClr val="tx1"/>
                          </a:solidFill>
                          <a:latin typeface="+mn-lt"/>
                        </a:rPr>
                        <a:t>0</a:t>
                      </a:r>
                      <a:r>
                        <a:rPr kumimoji="1" lang="en-JP" altLang="ja-JP" sz="1400" b="0" dirty="0">
                          <a:solidFill>
                            <a:schemeClr val="tx1"/>
                          </a:solidFill>
                          <a:latin typeface="+mn-lt"/>
                        </a:rPr>
                        <a:t>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lt"/>
                        </a:rPr>
                        <a:t>2-FSK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tc>
                <a:tc>
                  <a:txBody>
                    <a:bodyPr/>
                    <a:lstStyle/>
                    <a:p>
                      <a:pPr algn="ctr"/>
                      <a:r>
                        <a:rPr kumimoji="1" lang="en-US" altLang="ja-JP" sz="1400" dirty="0">
                          <a:latin typeface="+mn-lt"/>
                        </a:rPr>
                        <a:t>0.5</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12.5</a:t>
                      </a:r>
                      <a:endParaRPr kumimoji="1" lang="ja-JP" altLang="en-US" sz="1400" dirty="0">
                        <a:latin typeface="+mn-lt"/>
                      </a:endParaRPr>
                    </a:p>
                  </a:txBody>
                  <a:tcPr anchor="ctr"/>
                </a:tc>
                <a:tc>
                  <a:txBody>
                    <a:bodyPr/>
                    <a:lstStyle/>
                    <a:p>
                      <a:pPr algn="ctr"/>
                      <a:r>
                        <a:rPr kumimoji="1" lang="en-US" altLang="ja-JP" sz="1400" dirty="0">
                          <a:latin typeface="+mn-lt"/>
                        </a:rPr>
                        <a:t>25</a:t>
                      </a:r>
                      <a:endParaRPr kumimoji="1" lang="ja-JP" altLang="en-US" sz="1400" dirty="0">
                        <a:latin typeface="+mn-lt"/>
                      </a:endParaRPr>
                    </a:p>
                  </a:txBody>
                  <a:tcPr anchor="ctr"/>
                </a:tc>
                <a:tc>
                  <a:txBody>
                    <a:bodyPr/>
                    <a:lstStyle/>
                    <a:p>
                      <a:pPr algn="ctr"/>
                      <a:r>
                        <a:rPr kumimoji="1" lang="en-US"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gridSpan="3">
                  <a:txBody>
                    <a:bodyPr/>
                    <a:lstStyle/>
                    <a:p>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hMerge="1">
                  <a:txBody>
                    <a:bodyPr/>
                    <a:lstStyle/>
                    <a:p>
                      <a:pPr algn="ctr"/>
                      <a:endParaRPr kumimoji="1" lang="ja-JP" altLang="en-US" sz="1200" dirty="0">
                        <a:latin typeface="+mj-lt"/>
                      </a:endParaRPr>
                    </a:p>
                  </a:txBody>
                  <a:tcPr/>
                </a:tc>
                <a:tc>
                  <a:txBody>
                    <a:bodyPr/>
                    <a:lstStyle/>
                    <a:p>
                      <a:pPr algn="ctr"/>
                      <a:r>
                        <a:rPr kumimoji="1" lang="en-US" altLang="ja-JP" sz="1400" dirty="0">
                          <a:latin typeface="+mn-lt"/>
                        </a:rPr>
                        <a:t>#4</a:t>
                      </a:r>
                      <a:endParaRPr kumimoji="1" lang="ja-JP" altLang="en-US" sz="1400" dirty="0">
                        <a:latin typeface="+mn-lt"/>
                      </a:endParaRPr>
                    </a:p>
                  </a:txBody>
                  <a:tcPr anchor="ctr"/>
                </a:tc>
                <a:tc>
                  <a:txBody>
                    <a:bodyPr/>
                    <a:lstStyle/>
                    <a:p>
                      <a:pPr algn="ctr"/>
                      <a:r>
                        <a:rPr kumimoji="1" lang="en-US" altLang="ja-JP" sz="1400" dirty="0">
                          <a:latin typeface="+mn-lt"/>
                        </a:rPr>
                        <a:t>#6</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mn-lt"/>
                        </a:rPr>
                        <a:t>#8</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dirty="0">
                          <a:latin typeface="+mn-lt"/>
                        </a:rPr>
                        <a:t>#10</a:t>
                      </a:r>
                      <a:endParaRPr kumimoji="1" lang="ja-JP" altLang="en-US" sz="1400" dirty="0">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582653387"/>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a:t>
                      </a:r>
                      <a:r>
                        <a:rPr kumimoji="1" lang="en-US" altLang="ja-JP" sz="1400" dirty="0">
                          <a:latin typeface="+mn-lt"/>
                        </a:rPr>
                        <a:t>5</a:t>
                      </a:r>
                      <a:endParaRPr kumimoji="1" lang="ja-JP" altLang="en-US" sz="1400" dirty="0">
                        <a:latin typeface="+mn-lt"/>
                      </a:endParaRPr>
                    </a:p>
                  </a:txBody>
                  <a:tcPr anchor="ctr"/>
                </a:tc>
                <a:tc>
                  <a:txBody>
                    <a:bodyPr/>
                    <a:lstStyle/>
                    <a:p>
                      <a:pPr algn="ctr"/>
                      <a:r>
                        <a:rPr kumimoji="1" lang="en-JP" altLang="ja-JP" sz="1400" dirty="0">
                          <a:latin typeface="+mn-lt"/>
                        </a:rPr>
                        <a:t>5</a:t>
                      </a:r>
                      <a:r>
                        <a:rPr kumimoji="1" lang="en-US" altLang="ja-JP" sz="1400" dirty="0">
                          <a:latin typeface="+mn-lt"/>
                        </a:rPr>
                        <a:t>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dirty="0">
                          <a:latin typeface="+mn-lt"/>
                        </a:rPr>
                        <a:t>1</a:t>
                      </a:r>
                      <a:r>
                        <a:rPr kumimoji="1" lang="en-US" altLang="ja-JP" sz="1400" dirty="0">
                          <a:latin typeface="+mn-lt"/>
                        </a:rPr>
                        <a:t>0</a:t>
                      </a:r>
                      <a:r>
                        <a:rPr kumimoji="1" lang="en-JP" altLang="ja-JP" sz="1400" dirty="0">
                          <a:latin typeface="+mn-lt"/>
                        </a:rPr>
                        <a:t>0</a:t>
                      </a:r>
                      <a:endParaRPr kumimoji="1" lang="ja-JP" altLang="en-US" sz="1400" dirty="0">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JP" altLang="ja-JP" sz="1400" b="0" dirty="0">
                          <a:solidFill>
                            <a:schemeClr val="tx1"/>
                          </a:solidFill>
                          <a:latin typeface="+mn-lt"/>
                        </a:rPr>
                        <a:t>2</a:t>
                      </a:r>
                      <a:r>
                        <a:rPr kumimoji="1" lang="en-US" altLang="ja-JP" sz="1400" b="0" dirty="0">
                          <a:solidFill>
                            <a:schemeClr val="tx1"/>
                          </a:solidFill>
                          <a:latin typeface="+mn-lt"/>
                        </a:rPr>
                        <a:t>0</a:t>
                      </a:r>
                      <a:r>
                        <a:rPr kumimoji="1" lang="en-JP" altLang="ja-JP" sz="1400" b="0" dirty="0">
                          <a:solidFill>
                            <a:schemeClr val="tx1"/>
                          </a:solidFill>
                          <a:latin typeface="+mn-lt"/>
                        </a:rPr>
                        <a:t>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511847960"/>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4-FSK</a:t>
                      </a:r>
                      <a:endParaRPr kumimoji="1" lang="ja-JP" altLang="en-US" sz="1400" dirty="0">
                        <a:latin typeface="+mn-lt"/>
                      </a:endParaRPr>
                    </a:p>
                  </a:txBody>
                  <a:tcPr anchor="ctr"/>
                </a:tc>
                <a:tc>
                  <a:txBody>
                    <a:bodyPr/>
                    <a:lstStyle/>
                    <a:p>
                      <a:pPr algn="ctr"/>
                      <a:r>
                        <a:rPr kumimoji="1" lang="en-JP" altLang="ja-JP" sz="1400" dirty="0">
                          <a:latin typeface="+mn-lt"/>
                        </a:rPr>
                        <a:t>4-FSK</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4-FSK</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dirty="0">
                          <a:solidFill>
                            <a:schemeClr val="tx1"/>
                          </a:solidFill>
                          <a:latin typeface="+mn-lt"/>
                        </a:rPr>
                        <a:t>4-FSK</a:t>
                      </a:r>
                    </a:p>
                  </a:txBody>
                  <a:tcPr anchor="ctr">
                    <a:noFill/>
                  </a:tcPr>
                </a:tc>
                <a:extLst>
                  <a:ext uri="{0D108BD9-81ED-4DB2-BD59-A6C34878D82A}">
                    <a16:rowId xmlns:a16="http://schemas.microsoft.com/office/drawing/2014/main" val="4163610863"/>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0.33</a:t>
                      </a:r>
                      <a:endParaRPr kumimoji="1" lang="ja-JP" altLang="en-US" sz="1400" dirty="0">
                        <a:latin typeface="+mn-lt"/>
                      </a:endParaRPr>
                    </a:p>
                  </a:txBody>
                  <a:tcPr anchor="ctr"/>
                </a:tc>
                <a:tc>
                  <a:txBody>
                    <a:bodyPr/>
                    <a:lstStyle/>
                    <a:p>
                      <a:pPr algn="ctr"/>
                      <a:r>
                        <a:rPr kumimoji="1" lang="en-JP" altLang="ja-JP" sz="1400" dirty="0">
                          <a:latin typeface="+mn-lt"/>
                        </a:rPr>
                        <a:t>0.33</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0.33</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extLst>
                  <a:ext uri="{0D108BD9-81ED-4DB2-BD59-A6C34878D82A}">
                    <a16:rowId xmlns:a16="http://schemas.microsoft.com/office/drawing/2014/main" val="2987243445"/>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gridSpan="2">
                  <a:txBody>
                    <a:bodyPr/>
                    <a:lstStyle/>
                    <a:p>
                      <a:pPr algn="ctr"/>
                      <a:endParaRPr kumimoji="1" lang="ja-JP" altLang="en-US" sz="1400" dirty="0">
                        <a:latin typeface="+mn-lt"/>
                      </a:endParaRPr>
                    </a:p>
                  </a:txBody>
                  <a:tcPr anchor="ctr"/>
                </a:tc>
                <a:tc hMerge="1">
                  <a:txBody>
                    <a:bodyPr/>
                    <a:lstStyle/>
                    <a:p>
                      <a:pPr algn="ctr"/>
                      <a:endParaRPr kumimoji="1" lang="ja-JP" altLang="en-US" sz="1200" dirty="0">
                        <a:latin typeface="+mj-lt"/>
                      </a:endParaRPr>
                    </a:p>
                  </a:txBody>
                  <a:tcPr/>
                </a:tc>
                <a:tc>
                  <a:txBody>
                    <a:bodyPr/>
                    <a:lstStyle/>
                    <a:p>
                      <a:pPr algn="ctr"/>
                      <a:r>
                        <a:rPr kumimoji="1" lang="en-JP" altLang="ja-JP" sz="1400" dirty="0">
                          <a:latin typeface="+mn-lt"/>
                        </a:rPr>
                        <a:t>25</a:t>
                      </a:r>
                      <a:endParaRPr kumimoji="1" lang="ja-JP" altLang="en-US" sz="1400" dirty="0">
                        <a:latin typeface="+mn-lt"/>
                      </a:endParaRPr>
                    </a:p>
                  </a:txBody>
                  <a:tcPr anchor="ctr"/>
                </a:tc>
                <a:tc>
                  <a:txBody>
                    <a:bodyPr/>
                    <a:lstStyle/>
                    <a:p>
                      <a:pPr algn="ctr"/>
                      <a:r>
                        <a:rPr kumimoji="1" lang="en-JP" altLang="ja-JP" sz="1400" dirty="0">
                          <a:latin typeface="+mn-lt"/>
                        </a:rPr>
                        <a:t>50</a:t>
                      </a:r>
                      <a:endParaRPr kumimoji="1" lang="ja-JP" altLang="en-US" sz="1400" dirty="0">
                        <a:latin typeface="+mn-lt"/>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en-JP" altLang="ja-JP" sz="1400" b="0" dirty="0">
                          <a:solidFill>
                            <a:schemeClr val="tx1"/>
                          </a:solidFill>
                          <a:latin typeface="+mn-lt"/>
                        </a:rPr>
                        <a:t>100</a:t>
                      </a:r>
                      <a:endParaRPr kumimoji="1" lang="ja-JP"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400</a:t>
                      </a:r>
                    </a:p>
                  </a:txBody>
                  <a:tcPr anchor="ctr">
                    <a:noFill/>
                  </a:tcPr>
                </a:tc>
                <a:extLst>
                  <a:ext uri="{0D108BD9-81ED-4DB2-BD59-A6C34878D82A}">
                    <a16:rowId xmlns:a16="http://schemas.microsoft.com/office/drawing/2014/main" val="2829723139"/>
                  </a:ext>
                </a:extLst>
              </a:tr>
            </a:tbl>
          </a:graphicData>
        </a:graphic>
      </p:graphicFrame>
    </p:spTree>
    <p:extLst>
      <p:ext uri="{BB962C8B-B14F-4D97-AF65-F5344CB8AC3E}">
        <p14:creationId xmlns:p14="http://schemas.microsoft.com/office/powerpoint/2010/main" val="1299963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0BDED-5CC5-6B4A-5EA9-2834D6E8CC9D}"/>
              </a:ext>
            </a:extLst>
          </p:cNvPr>
          <p:cNvSpPr>
            <a:spLocks noGrp="1"/>
          </p:cNvSpPr>
          <p:nvPr>
            <p:ph type="title"/>
          </p:nvPr>
        </p:nvSpPr>
        <p:spPr/>
        <p:txBody>
          <a:bodyPr/>
          <a:lstStyle/>
          <a:p>
            <a:r>
              <a:rPr lang="en-US" dirty="0"/>
              <a:t>Proposed Modulation and Channel Parameters</a:t>
            </a:r>
            <a:br>
              <a:rPr lang="en-US" dirty="0"/>
            </a:br>
            <a:r>
              <a:rPr lang="en-US" dirty="0"/>
              <a:t>for the UMITS Band</a:t>
            </a:r>
          </a:p>
        </p:txBody>
      </p:sp>
      <p:sp>
        <p:nvSpPr>
          <p:cNvPr id="3" name="Content Placeholder 2">
            <a:extLst>
              <a:ext uri="{FF2B5EF4-FFF2-40B4-BE49-F238E27FC236}">
                <a16:creationId xmlns:a16="http://schemas.microsoft.com/office/drawing/2014/main" id="{10A61C87-2539-3048-7806-5F0161567D6E}"/>
              </a:ext>
            </a:extLst>
          </p:cNvPr>
          <p:cNvSpPr>
            <a:spLocks noGrp="1"/>
          </p:cNvSpPr>
          <p:nvPr>
            <p:ph idx="1"/>
          </p:nvPr>
        </p:nvSpPr>
        <p:spPr/>
        <p:txBody>
          <a:bodyPr/>
          <a:lstStyle/>
          <a:p>
            <a:r>
              <a:rPr lang="en-US" dirty="0"/>
              <a:t>Similar to the VHF-High Band, two rates are defined for each channel spacing. However, for this band, The lower rate uses 2-FSK while the higher rate uses 4-FSK for all channel spacings.</a:t>
            </a:r>
          </a:p>
          <a:p>
            <a:r>
              <a:rPr lang="en-US" dirty="0"/>
              <a:t>For the same channel spacing, the rates modulated with 2-FSK in this band are lower than those in the VHF-High Band due to more stringent ACPR requirements.</a:t>
            </a:r>
          </a:p>
        </p:txBody>
      </p:sp>
      <p:sp>
        <p:nvSpPr>
          <p:cNvPr id="4" name="Slide Number Placeholder 3">
            <a:extLst>
              <a:ext uri="{FF2B5EF4-FFF2-40B4-BE49-F238E27FC236}">
                <a16:creationId xmlns:a16="http://schemas.microsoft.com/office/drawing/2014/main" id="{BAA019AE-B66B-2486-DF0C-30110812664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5" name="コンテンツ プレースホルダー 6">
            <a:extLst>
              <a:ext uri="{FF2B5EF4-FFF2-40B4-BE49-F238E27FC236}">
                <a16:creationId xmlns:a16="http://schemas.microsoft.com/office/drawing/2014/main" id="{AA5A528E-6F94-B874-3491-0CF3DBF971AF}"/>
              </a:ext>
            </a:extLst>
          </p:cNvPr>
          <p:cNvGraphicFramePr>
            <a:graphicFrameLocks/>
          </p:cNvGraphicFramePr>
          <p:nvPr>
            <p:extLst>
              <p:ext uri="{D42A27DB-BD31-4B8C-83A1-F6EECF244321}">
                <p14:modId xmlns:p14="http://schemas.microsoft.com/office/powerpoint/2010/main" val="1237164093"/>
              </p:ext>
            </p:extLst>
          </p:nvPr>
        </p:nvGraphicFramePr>
        <p:xfrm>
          <a:off x="1554480" y="3017520"/>
          <a:ext cx="9144000" cy="3352800"/>
        </p:xfrm>
        <a:graphic>
          <a:graphicData uri="http://schemas.openxmlformats.org/drawingml/2006/table">
            <a:tbl>
              <a:tblPr firstRow="1" bandRow="1">
                <a:tableStyleId>{5940675A-B579-460E-94D1-54222C63F5DA}</a:tableStyleId>
              </a:tblPr>
              <a:tblGrid>
                <a:gridCol w="16459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gridCol w="914400">
                  <a:extLst>
                    <a:ext uri="{9D8B030D-6E8A-4147-A177-3AD203B41FA5}">
                      <a16:colId xmlns:a16="http://schemas.microsoft.com/office/drawing/2014/main" val="20007"/>
                    </a:ext>
                  </a:extLst>
                </a:gridCol>
                <a:gridCol w="914400">
                  <a:extLst>
                    <a:ext uri="{9D8B030D-6E8A-4147-A177-3AD203B41FA5}">
                      <a16:colId xmlns:a16="http://schemas.microsoft.com/office/drawing/2014/main" val="3674779847"/>
                    </a:ext>
                  </a:extLst>
                </a:gridCol>
                <a:gridCol w="9144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gridCol w="914400">
                  <a:extLst>
                    <a:ext uri="{9D8B030D-6E8A-4147-A177-3AD203B41FA5}">
                      <a16:colId xmlns:a16="http://schemas.microsoft.com/office/drawing/2014/main" val="3294837349"/>
                    </a:ext>
                  </a:extLst>
                </a:gridCol>
                <a:gridCol w="914400">
                  <a:extLst>
                    <a:ext uri="{9D8B030D-6E8A-4147-A177-3AD203B41FA5}">
                      <a16:colId xmlns:a16="http://schemas.microsoft.com/office/drawing/2014/main" val="1109424869"/>
                    </a:ext>
                  </a:extLst>
                </a:gridCol>
              </a:tblGrid>
              <a:tr h="301752">
                <a:tc rowSpan="2">
                  <a:txBody>
                    <a:bodyPr/>
                    <a:lstStyle/>
                    <a:p>
                      <a:pPr algn="ctr"/>
                      <a:r>
                        <a:rPr kumimoji="1" lang="en-US" altLang="ja-JP" sz="1400" dirty="0">
                          <a:latin typeface="+mn-lt"/>
                        </a:rPr>
                        <a:t>Frequency band (MHz)</a:t>
                      </a:r>
                      <a:endParaRPr kumimoji="1" lang="ja-JP" altLang="en-US" sz="1400" dirty="0">
                        <a:latin typeface="+mn-lt"/>
                      </a:endParaRPr>
                    </a:p>
                  </a:txBody>
                  <a:tcPr anchor="ctr"/>
                </a:tc>
                <a:tc rowSpan="2">
                  <a:txBody>
                    <a:bodyPr/>
                    <a:lstStyle/>
                    <a:p>
                      <a:pPr algn="ctr"/>
                      <a:r>
                        <a:rPr kumimoji="1" lang="en-US" altLang="ja-JP" sz="1400" dirty="0">
                          <a:latin typeface="+mn-lt"/>
                        </a:rPr>
                        <a:t>Parameter</a:t>
                      </a:r>
                      <a:endParaRPr kumimoji="1" lang="ja-JP" altLang="en-US" sz="1400" dirty="0">
                        <a:latin typeface="+mn-lt"/>
                      </a:endParaRPr>
                    </a:p>
                  </a:txBody>
                  <a:tcPr anchor="ctr"/>
                </a:tc>
                <a:tc gridSpan="6">
                  <a:txBody>
                    <a:bodyPr/>
                    <a:lstStyle/>
                    <a:p>
                      <a:pPr algn="ctr"/>
                      <a:r>
                        <a:rPr lang="en-JP" sz="1400" dirty="0">
                          <a:latin typeface="+mn-lt"/>
                        </a:rPr>
                        <a:t>Operati</a:t>
                      </a:r>
                      <a:r>
                        <a:rPr lang="en-US" sz="1400" dirty="0">
                          <a:latin typeface="+mn-lt"/>
                        </a:rPr>
                        <a:t>ng</a:t>
                      </a:r>
                      <a:r>
                        <a:rPr lang="en-JP" sz="1400" dirty="0">
                          <a:latin typeface="+mn-lt"/>
                        </a:rPr>
                        <a:t> mode</a:t>
                      </a:r>
                      <a:endParaRPr sz="1400" dirty="0">
                        <a:latin typeface="+mn-lt"/>
                      </a:endParaRPr>
                    </a:p>
                  </a:txBody>
                  <a:tcPr anchor="ctr">
                    <a:lnB w="12700" cap="flat" cmpd="sng" algn="ctr">
                      <a:solidFill>
                        <a:schemeClr val="tx1"/>
                      </a:solidFill>
                      <a:prstDash val="solid"/>
                      <a:round/>
                      <a:headEnd type="none" w="med" len="med"/>
                      <a:tailEnd type="none" w="med" len="med"/>
                    </a:lnB>
                  </a:tcPr>
                </a:tc>
                <a:tc hMerge="1">
                  <a:txBody>
                    <a:bodyPr/>
                    <a:lstStyle/>
                    <a:p>
                      <a:endParaRPr lang="en-JP"/>
                    </a:p>
                  </a:txBody>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tc hMerge="1">
                  <a:txBody>
                    <a:bodyPr/>
                    <a:lstStyle/>
                    <a:p>
                      <a:endParaRPr sz="1400" dirty="0">
                        <a:latin typeface="+mj-l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017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3</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5</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7</a:t>
                      </a:r>
                      <a:endParaRPr kumimoji="1" lang="ja-JP" altLang="en-US" sz="1400" b="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9</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11</a:t>
                      </a:r>
                      <a:endParaRPr kumimoji="1" lang="ja-JP" altLang="en-US" sz="1400" b="0" baseline="30000" dirty="0">
                        <a:solidFill>
                          <a:schemeClr val="tx1"/>
                        </a:solidFill>
                        <a:latin typeface="+mn-lt"/>
                      </a:endParaRPr>
                    </a:p>
                  </a:txBody>
                  <a:tcPr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01752">
                <a:tc rowSpan="9">
                  <a:txBody>
                    <a:bodyPr/>
                    <a:lstStyle/>
                    <a:p>
                      <a:pPr algn="ctr"/>
                      <a:r>
                        <a:rPr kumimoji="1" lang="en-US" altLang="ja-JP" sz="1400" kern="1200" dirty="0">
                          <a:solidFill>
                            <a:schemeClr val="tx1"/>
                          </a:solidFill>
                          <a:latin typeface="+mn-lt"/>
                          <a:ea typeface="+mn-ea"/>
                          <a:cs typeface="+mn-cs"/>
                        </a:rPr>
                        <a:t>169.05 –  169.3575</a:t>
                      </a:r>
                    </a:p>
                    <a:p>
                      <a:pPr algn="ctr"/>
                      <a:endParaRPr kumimoji="1" lang="en-US" altLang="ja-JP" sz="14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chemeClr val="tx1"/>
                          </a:solidFill>
                          <a:latin typeface="+mn-lt"/>
                          <a:ea typeface="+mn-ea"/>
                          <a:cs typeface="+mn-cs"/>
                        </a:rPr>
                        <a:t>169.8075 – 170</a:t>
                      </a:r>
                    </a:p>
                  </a:txBody>
                  <a:tcPr anchor="ct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10</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20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40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80</a:t>
                      </a:r>
                      <a:endParaRPr kumimoji="1" lang="ja-JP" altLang="en-US" sz="1400" b="0" dirty="0">
                        <a:solidFill>
                          <a:schemeClr val="tx1"/>
                        </a:solidFill>
                        <a:latin typeface="+mn-lt"/>
                      </a:endParaRPr>
                    </a:p>
                  </a:txBody>
                  <a:tcPr anchor="ctr">
                    <a:noFill/>
                  </a:tcPr>
                </a:tc>
                <a:tc>
                  <a:txBody>
                    <a:bodyPr/>
                    <a:lstStyle/>
                    <a:p>
                      <a:pPr algn="ctr"/>
                      <a:r>
                        <a:rPr kumimoji="1" lang="en-JP" altLang="ja-JP" sz="1400" b="0">
                          <a:solidFill>
                            <a:schemeClr val="tx1"/>
                          </a:solidFill>
                          <a:latin typeface="+mn-lt"/>
                        </a:rPr>
                        <a:t>120</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2"/>
                  </a:ext>
                </a:extLst>
              </a:tr>
              <a:tr h="301752">
                <a:tc vMerge="1">
                  <a:txBody>
                    <a:bodyPr/>
                    <a:lstStyle/>
                    <a:p>
                      <a:endParaRPr kumimoji="1" lang="ja-JP" altLang="en-US" sz="1100"/>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dirty="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a:solidFill>
                            <a:schemeClr val="tx1"/>
                          </a:solidFill>
                          <a:latin typeface="+mn-lt"/>
                        </a:rPr>
                        <a:t>2-FSK</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3"/>
                  </a:ext>
                </a:extLst>
              </a:tr>
              <a:tr h="301752">
                <a:tc vMerge="1">
                  <a:txBody>
                    <a:bodyPr/>
                    <a:lstStyle/>
                    <a:p>
                      <a:endParaRPr kumimoji="1" lang="ja-JP" altLang="en-US" sz="1100"/>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JP" altLang="ja-JP" sz="1400" b="0" kern="1200" dirty="0">
                          <a:solidFill>
                            <a:schemeClr val="tx1"/>
                          </a:solidFill>
                          <a:latin typeface="+mn-lt"/>
                          <a:ea typeface="+mn-ea"/>
                          <a:cs typeface="+mn-cs"/>
                        </a:rPr>
                        <a:t>0.5</a:t>
                      </a:r>
                      <a:endParaRPr kumimoji="1" lang="ja-JP" altLang="en-US" sz="1400" b="0" kern="1200" dirty="0">
                        <a:solidFill>
                          <a:schemeClr val="tx1"/>
                        </a:solidFill>
                        <a:latin typeface="+mn-lt"/>
                        <a:ea typeface="+mn-ea"/>
                        <a:cs typeface="+mn-cs"/>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0.5</a:t>
                      </a:r>
                      <a:endParaRPr kumimoji="1" lang="ja-JP" altLang="en-US" sz="1400" b="0" dirty="0">
                        <a:solidFill>
                          <a:schemeClr val="tx1"/>
                        </a:solidFill>
                        <a:latin typeface="+mn-lt"/>
                      </a:endParaRPr>
                    </a:p>
                  </a:txBody>
                  <a:tcPr anchor="ctr">
                    <a:noFill/>
                  </a:tcPr>
                </a:tc>
                <a:extLst>
                  <a:ext uri="{0D108BD9-81ED-4DB2-BD59-A6C34878D82A}">
                    <a16:rowId xmlns:a16="http://schemas.microsoft.com/office/drawing/2014/main" val="10004"/>
                  </a:ext>
                </a:extLst>
              </a:tr>
              <a:tr h="301752">
                <a:tc vMerge="1">
                  <a:txBody>
                    <a:bodyPr/>
                    <a:lstStyle/>
                    <a:p>
                      <a:endParaRPr kumimoji="1" lang="ja-JP" altLang="en-US" sz="1100" dirty="0"/>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12.5</a:t>
                      </a:r>
                    </a:p>
                  </a:txBody>
                  <a:tcPr anchor="ctr">
                    <a:noFill/>
                  </a:tcPr>
                </a:tc>
                <a:tc>
                  <a:txBody>
                    <a:bodyPr/>
                    <a:lstStyle/>
                    <a:p>
                      <a:pPr algn="ctr"/>
                      <a:r>
                        <a:rPr kumimoji="1" lang="en-US" altLang="ja-JP" sz="1400" b="0" dirty="0">
                          <a:solidFill>
                            <a:schemeClr val="tx1"/>
                          </a:solidFill>
                          <a:latin typeface="+mn-lt"/>
                        </a:rPr>
                        <a:t>25</a:t>
                      </a:r>
                    </a:p>
                  </a:txBody>
                  <a:tcPr anchor="ctr">
                    <a:noFill/>
                  </a:tcPr>
                </a:tc>
                <a:tc>
                  <a:txBody>
                    <a:bodyPr/>
                    <a:lstStyle/>
                    <a:p>
                      <a:pPr algn="ctr"/>
                      <a:r>
                        <a:rPr kumimoji="1" lang="en-US" altLang="ja-JP" sz="1400" b="0" dirty="0">
                          <a:solidFill>
                            <a:schemeClr val="tx1"/>
                          </a:solidFill>
                          <a:latin typeface="+mn-lt"/>
                        </a:rPr>
                        <a:t>50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0005"/>
                  </a:ext>
                </a:extLst>
              </a:tr>
              <a:tr h="301752">
                <a:tc vMerge="1">
                  <a:txBody>
                    <a:bodyPr/>
                    <a:lstStyle/>
                    <a:p>
                      <a:endParaRPr lang="en-JP"/>
                    </a:p>
                  </a:txBody>
                  <a:tcPr/>
                </a:tc>
                <a:tc>
                  <a:txBody>
                    <a:bodyPr/>
                    <a:lstStyle/>
                    <a:p>
                      <a:endParaRPr kumimoji="1" lang="ja-JP" altLang="en-US" sz="1400" dirty="0">
                        <a:latin typeface="+mn-lt"/>
                      </a:endParaRPr>
                    </a:p>
                  </a:txBody>
                  <a:tcPr anchor="ct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2</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4</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6</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8</a:t>
                      </a:r>
                      <a:endParaRPr kumimoji="1" lang="ja-JP" altLang="en-US" sz="1400" b="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10</a:t>
                      </a:r>
                      <a:endParaRPr kumimoji="1" lang="ja-JP" altLang="en-US" sz="1400" b="0" baseline="30000" dirty="0">
                        <a:solidFill>
                          <a:schemeClr val="tx1"/>
                        </a:solidFill>
                        <a:latin typeface="+mn-lt"/>
                      </a:endParaRPr>
                    </a:p>
                  </a:txBody>
                  <a:tcPr anchor="ctr">
                    <a:noFill/>
                  </a:tcPr>
                </a:tc>
                <a:tc>
                  <a:txBody>
                    <a:bodyPr/>
                    <a:lstStyle/>
                    <a:p>
                      <a:pPr algn="ctr"/>
                      <a:r>
                        <a:rPr kumimoji="1" lang="en-JP" altLang="ja-JP" sz="1400" b="0" dirty="0">
                          <a:solidFill>
                            <a:schemeClr val="tx1"/>
                          </a:solidFill>
                          <a:latin typeface="+mn-lt"/>
                        </a:rPr>
                        <a:t>#</a:t>
                      </a:r>
                      <a:r>
                        <a:rPr kumimoji="1" lang="en-US" altLang="ja-JP" sz="1400" b="0" dirty="0">
                          <a:solidFill>
                            <a:schemeClr val="tx1"/>
                          </a:solidFill>
                          <a:latin typeface="+mn-lt"/>
                        </a:rPr>
                        <a:t>12</a:t>
                      </a:r>
                      <a:endParaRPr kumimoji="1" lang="ja-JP" altLang="en-US" sz="1400" b="0" baseline="30000" dirty="0">
                        <a:solidFill>
                          <a:schemeClr val="tx1"/>
                        </a:solidFill>
                        <a:latin typeface="+mn-lt"/>
                      </a:endParaRPr>
                    </a:p>
                  </a:txBody>
                  <a:tcPr anchor="ctr">
                    <a:noFill/>
                  </a:tcPr>
                </a:tc>
                <a:extLst>
                  <a:ext uri="{0D108BD9-81ED-4DB2-BD59-A6C34878D82A}">
                    <a16:rowId xmlns:a16="http://schemas.microsoft.com/office/drawing/2014/main" val="1086811069"/>
                  </a:ext>
                </a:extLst>
              </a:tr>
              <a:tr h="301752">
                <a:tc vMerge="1">
                  <a:txBody>
                    <a:bodyPr/>
                    <a:lstStyle/>
                    <a:p>
                      <a:endParaRPr kumimoji="1" lang="en-US" altLang="ja-JP" sz="1400" kern="1200" dirty="0">
                        <a:solidFill>
                          <a:schemeClr val="tx1"/>
                        </a:solidFill>
                        <a:highlight>
                          <a:srgbClr val="FFFF00"/>
                        </a:highlight>
                        <a:latin typeface="+mj-lt"/>
                        <a:ea typeface="+mn-ea"/>
                        <a:cs typeface="+mn-cs"/>
                      </a:endParaRPr>
                    </a:p>
                  </a:txBody>
                  <a:tcPr/>
                </a:tc>
                <a:tc>
                  <a:txBody>
                    <a:bodyPr/>
                    <a:lstStyle/>
                    <a:p>
                      <a:r>
                        <a:rPr kumimoji="1" lang="en-US" altLang="ja-JP" sz="1400" dirty="0">
                          <a:latin typeface="+mn-lt"/>
                        </a:rPr>
                        <a:t>Data rate (kb/s)</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8</a:t>
                      </a:r>
                    </a:p>
                  </a:txBody>
                  <a:tcPr anchor="ctr">
                    <a:noFill/>
                  </a:tcPr>
                </a:tc>
                <a:tc>
                  <a:txBody>
                    <a:bodyPr/>
                    <a:lstStyle/>
                    <a:p>
                      <a:pPr algn="ctr"/>
                      <a:r>
                        <a:rPr kumimoji="1" lang="en-US" altLang="ja-JP" sz="1400" b="0">
                          <a:solidFill>
                            <a:schemeClr val="tx1"/>
                          </a:solidFill>
                          <a:latin typeface="+mn-lt"/>
                        </a:rPr>
                        <a:t>16</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32</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64</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128</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192</a:t>
                      </a:r>
                    </a:p>
                  </a:txBody>
                  <a:tcPr anchor="ctr">
                    <a:noFill/>
                  </a:tcPr>
                </a:tc>
                <a:extLst>
                  <a:ext uri="{0D108BD9-81ED-4DB2-BD59-A6C34878D82A}">
                    <a16:rowId xmlns:a16="http://schemas.microsoft.com/office/drawing/2014/main" val="3017198818"/>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a:t>
                      </a:r>
                      <a:endParaRPr kumimoji="1" lang="ja-JP" altLang="en-US" sz="1400" baseline="30000" dirty="0">
                        <a:latin typeface="+mn-lt"/>
                      </a:endParaRPr>
                    </a:p>
                  </a:txBody>
                  <a:tcPr anchor="ctr"/>
                </a:tc>
                <a:tc>
                  <a:txBody>
                    <a:bodyPr/>
                    <a:lstStyle/>
                    <a:p>
                      <a:pPr algn="ctr"/>
                      <a:r>
                        <a:rPr kumimoji="1" lang="en-US" altLang="ja-JP" sz="1400" b="0" dirty="0">
                          <a:solidFill>
                            <a:schemeClr val="tx1"/>
                          </a:solidFill>
                          <a:latin typeface="+mn-lt"/>
                        </a:rPr>
                        <a:t>4-FSK</a:t>
                      </a: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kern="1200">
                          <a:solidFill>
                            <a:schemeClr val="tx1"/>
                          </a:solidFill>
                          <a:latin typeface="+mn-lt"/>
                          <a:ea typeface="+mn-ea"/>
                          <a:cs typeface="+mn-cs"/>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4-FSK</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294632336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Modulation index</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JP"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dirty="0">
                          <a:solidFill>
                            <a:schemeClr val="tx1"/>
                          </a:solidFill>
                          <a:latin typeface="+mn-lt"/>
                        </a:rPr>
                        <a:t>0.33</a:t>
                      </a:r>
                    </a:p>
                  </a:txBody>
                  <a:tcPr anchor="ctr">
                    <a:noFill/>
                  </a:tcPr>
                </a:tc>
                <a:tc>
                  <a:txBody>
                    <a:bodyPr/>
                    <a:lstStyle/>
                    <a:p>
                      <a:pPr algn="ctr"/>
                      <a:r>
                        <a:rPr kumimoji="1" lang="en-US" altLang="ja-JP" sz="1400" b="0">
                          <a:solidFill>
                            <a:schemeClr val="tx1"/>
                          </a:solidFill>
                          <a:latin typeface="+mn-lt"/>
                        </a:rPr>
                        <a:t>0.33</a:t>
                      </a:r>
                      <a:endParaRPr kumimoji="1" lang="en-US" altLang="ja-JP" sz="1400" b="0" dirty="0">
                        <a:solidFill>
                          <a:schemeClr val="tx1"/>
                        </a:solidFill>
                        <a:latin typeface="+mn-lt"/>
                      </a:endParaRPr>
                    </a:p>
                  </a:txBody>
                  <a:tcPr anchor="ctr">
                    <a:noFill/>
                  </a:tcPr>
                </a:tc>
                <a:extLst>
                  <a:ext uri="{0D108BD9-81ED-4DB2-BD59-A6C34878D82A}">
                    <a16:rowId xmlns:a16="http://schemas.microsoft.com/office/drawing/2014/main" val="731720526"/>
                  </a:ext>
                </a:extLst>
              </a:tr>
              <a:tr h="301752">
                <a:tc vMerge="1">
                  <a:txBody>
                    <a:bodyPr/>
                    <a:lstStyle/>
                    <a:p>
                      <a:endParaRPr kumimoji="1" lang="en-US" altLang="ja-JP" sz="1400" dirty="0">
                        <a:latin typeface="+mj-lt"/>
                      </a:endParaRPr>
                    </a:p>
                  </a:txBody>
                  <a:tcPr/>
                </a:tc>
                <a:tc>
                  <a:txBody>
                    <a:bodyPr/>
                    <a:lstStyle/>
                    <a:p>
                      <a:r>
                        <a:rPr kumimoji="1" lang="en-US" altLang="ja-JP" sz="1400" dirty="0">
                          <a:latin typeface="+mn-lt"/>
                        </a:rPr>
                        <a:t>Channel spacing</a:t>
                      </a:r>
                      <a:r>
                        <a:rPr kumimoji="1" lang="en-US" altLang="ja-JP" sz="1400" baseline="30000" dirty="0">
                          <a:latin typeface="+mn-lt"/>
                        </a:rPr>
                        <a:t> </a:t>
                      </a:r>
                      <a:r>
                        <a:rPr kumimoji="1" lang="en-US" altLang="ja-JP" sz="1400" dirty="0">
                          <a:latin typeface="+mn-lt"/>
                        </a:rPr>
                        <a:t>(kHz)</a:t>
                      </a:r>
                      <a:endParaRPr kumimoji="1" lang="ja-JP" altLang="en-US" sz="1400" dirty="0">
                        <a:latin typeface="+mn-lt"/>
                      </a:endParaRPr>
                    </a:p>
                  </a:txBody>
                  <a:tcPr anchor="ctr"/>
                </a:tc>
                <a:tc>
                  <a:txBody>
                    <a:bodyPr/>
                    <a:lstStyle/>
                    <a:p>
                      <a:pPr algn="ctr"/>
                      <a:r>
                        <a:rPr kumimoji="1" lang="en-US" altLang="ja-JP" sz="1400" b="0" dirty="0">
                          <a:solidFill>
                            <a:schemeClr val="tx1"/>
                          </a:solidFill>
                          <a:latin typeface="+mn-lt"/>
                        </a:rPr>
                        <a:t>12.5</a:t>
                      </a:r>
                    </a:p>
                  </a:txBody>
                  <a:tcPr anchor="ctr">
                    <a:noFill/>
                  </a:tcPr>
                </a:tc>
                <a:tc>
                  <a:txBody>
                    <a:bodyPr/>
                    <a:lstStyle/>
                    <a:p>
                      <a:pPr algn="ctr"/>
                      <a:r>
                        <a:rPr kumimoji="1" lang="en-US" altLang="ja-JP" sz="1400" b="0" dirty="0">
                          <a:solidFill>
                            <a:schemeClr val="tx1"/>
                          </a:solidFill>
                          <a:latin typeface="+mn-lt"/>
                        </a:rPr>
                        <a:t>25</a:t>
                      </a:r>
                    </a:p>
                  </a:txBody>
                  <a:tcPr anchor="ctr">
                    <a:noFill/>
                  </a:tcPr>
                </a:tc>
                <a:tc>
                  <a:txBody>
                    <a:bodyPr/>
                    <a:lstStyle/>
                    <a:p>
                      <a:pPr algn="ctr"/>
                      <a:r>
                        <a:rPr kumimoji="1" lang="en-US" altLang="ja-JP" sz="1400" b="0" dirty="0">
                          <a:solidFill>
                            <a:schemeClr val="tx1"/>
                          </a:solidFill>
                          <a:latin typeface="+mn-lt"/>
                        </a:rPr>
                        <a:t>50</a:t>
                      </a:r>
                    </a:p>
                  </a:txBody>
                  <a:tcPr anchor="ctr">
                    <a:noFill/>
                  </a:tcPr>
                </a:tc>
                <a:tc>
                  <a:txBody>
                    <a:bodyPr/>
                    <a:lstStyle/>
                    <a:p>
                      <a:pPr algn="ctr"/>
                      <a:r>
                        <a:rPr kumimoji="1" lang="en-US" altLang="ja-JP" sz="1400" b="0" dirty="0">
                          <a:solidFill>
                            <a:schemeClr val="tx1"/>
                          </a:solidFill>
                          <a:latin typeface="+mn-lt"/>
                        </a:rPr>
                        <a:t>100</a:t>
                      </a:r>
                    </a:p>
                  </a:txBody>
                  <a:tcPr anchor="ctr">
                    <a:noFill/>
                  </a:tcPr>
                </a:tc>
                <a:tc>
                  <a:txBody>
                    <a:bodyPr/>
                    <a:lstStyle/>
                    <a:p>
                      <a:pPr algn="ctr"/>
                      <a:r>
                        <a:rPr kumimoji="1" lang="en-US" altLang="ja-JP" sz="1400" b="0" dirty="0">
                          <a:solidFill>
                            <a:schemeClr val="tx1"/>
                          </a:solidFill>
                          <a:latin typeface="+mn-lt"/>
                        </a:rPr>
                        <a:t>200</a:t>
                      </a:r>
                    </a:p>
                  </a:txBody>
                  <a:tcPr anchor="ctr">
                    <a:noFill/>
                  </a:tcPr>
                </a:tc>
                <a:tc>
                  <a:txBody>
                    <a:bodyPr/>
                    <a:lstStyle/>
                    <a:p>
                      <a:pPr algn="ctr"/>
                      <a:r>
                        <a:rPr kumimoji="1" lang="en-US" altLang="ja-JP" sz="1400" b="0" dirty="0">
                          <a:solidFill>
                            <a:schemeClr val="tx1"/>
                          </a:solidFill>
                          <a:latin typeface="+mn-lt"/>
                        </a:rPr>
                        <a:t>300</a:t>
                      </a:r>
                    </a:p>
                  </a:txBody>
                  <a:tcPr anchor="ctr">
                    <a:noFill/>
                  </a:tcPr>
                </a:tc>
                <a:extLst>
                  <a:ext uri="{0D108BD9-81ED-4DB2-BD59-A6C34878D82A}">
                    <a16:rowId xmlns:a16="http://schemas.microsoft.com/office/drawing/2014/main" val="1216963631"/>
                  </a:ext>
                </a:extLst>
              </a:tr>
            </a:tbl>
          </a:graphicData>
        </a:graphic>
      </p:graphicFrame>
    </p:spTree>
    <p:extLst>
      <p:ext uri="{BB962C8B-B14F-4D97-AF65-F5344CB8AC3E}">
        <p14:creationId xmlns:p14="http://schemas.microsoft.com/office/powerpoint/2010/main" val="3390256447"/>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88177</TotalTime>
  <Words>1248</Words>
  <Application>Microsoft Office PowerPoint</Application>
  <PresentationFormat>Widescreen</PresentationFormat>
  <Paragraphs>191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Background</vt:lpstr>
      <vt:lpstr>Purpose and Scope of this proposal</vt:lpstr>
      <vt:lpstr>Proposed Changes to the Existing SUN FSK</vt:lpstr>
      <vt:lpstr>Proposed Modulation and Channel Parameters for the VHF-High Band</vt:lpstr>
      <vt:lpstr>Proposed Modulation and Channel Parameters for the UMITS Band</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Mineo Takai</cp:lastModifiedBy>
  <cp:revision>641</cp:revision>
  <cp:lastPrinted>1601-01-01T00:00:00Z</cp:lastPrinted>
  <dcterms:created xsi:type="dcterms:W3CDTF">2021-01-26T19:12:38Z</dcterms:created>
  <dcterms:modified xsi:type="dcterms:W3CDTF">2025-01-12T13:17:44Z</dcterms:modified>
</cp:coreProperties>
</file>