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416" r:id="rId2"/>
    <p:sldId id="258" r:id="rId3"/>
    <p:sldId id="2456" r:id="rId4"/>
    <p:sldId id="2450" r:id="rId5"/>
    <p:sldId id="2436" r:id="rId6"/>
    <p:sldId id="2437" r:id="rId7"/>
    <p:sldId id="2439" r:id="rId8"/>
    <p:sldId id="2440" r:id="rId9"/>
    <p:sldId id="2434" r:id="rId10"/>
    <p:sldId id="2442" r:id="rId11"/>
    <p:sldId id="2444" r:id="rId12"/>
    <p:sldId id="2443" r:id="rId13"/>
    <p:sldId id="2445" r:id="rId14"/>
    <p:sldId id="2446" r:id="rId15"/>
    <p:sldId id="2420" r:id="rId16"/>
    <p:sldId id="2421" r:id="rId17"/>
    <p:sldId id="2453" r:id="rId18"/>
    <p:sldId id="2448" r:id="rId19"/>
    <p:sldId id="2449" r:id="rId20"/>
    <p:sldId id="2425"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80" autoAdjust="0"/>
    <p:restoredTop sz="94660"/>
  </p:normalViewPr>
  <p:slideViewPr>
    <p:cSldViewPr>
      <p:cViewPr varScale="1">
        <p:scale>
          <a:sx n="80" d="100"/>
          <a:sy n="80" d="100"/>
        </p:scale>
        <p:origin x="917" y="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1323EEDA-A00E-F7E7-104F-9A444E50786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35C4A5E0-E81D-45C4-A3D6-F5F48190952A}" type="slidenum">
              <a:rPr lang="en-US" altLang="en-US" sz="1400" smtClean="0"/>
              <a:pPr>
                <a:spcBef>
                  <a:spcPts val="13"/>
                </a:spcBef>
              </a:pPr>
              <a:t>2</a:t>
            </a:fld>
            <a:endParaRPr lang="en-US" altLang="en-US" sz="1400"/>
          </a:p>
        </p:txBody>
      </p:sp>
      <p:sp>
        <p:nvSpPr>
          <p:cNvPr id="16387" name="Rectangle 1">
            <a:extLst>
              <a:ext uri="{FF2B5EF4-FFF2-40B4-BE49-F238E27FC236}">
                <a16:creationId xmlns:a16="http://schemas.microsoft.com/office/drawing/2014/main" id="{1DA95ED1-D7D1-620E-9872-BED9351ACD5B}"/>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Rectangle 2">
            <a:extLst>
              <a:ext uri="{FF2B5EF4-FFF2-40B4-BE49-F238E27FC236}">
                <a16:creationId xmlns:a16="http://schemas.microsoft.com/office/drawing/2014/main" id="{9784F0AC-D5FE-130D-36B2-8F9B662D7533}"/>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D0EBA5-1A3C-1F2A-EE47-60EDF8328C92}"/>
            </a:ext>
          </a:extLst>
        </p:cNvPr>
        <p:cNvGrpSpPr/>
        <p:nvPr/>
      </p:nvGrpSpPr>
      <p:grpSpPr>
        <a:xfrm>
          <a:off x="0" y="0"/>
          <a:ext cx="0" cy="0"/>
          <a:chOff x="0" y="0"/>
          <a:chExt cx="0" cy="0"/>
        </a:xfrm>
      </p:grpSpPr>
      <p:sp>
        <p:nvSpPr>
          <p:cNvPr id="16386" name="Rectangle 6">
            <a:extLst>
              <a:ext uri="{FF2B5EF4-FFF2-40B4-BE49-F238E27FC236}">
                <a16:creationId xmlns:a16="http://schemas.microsoft.com/office/drawing/2014/main" id="{D2DF50C6-2D42-2BF7-A040-EAD98C8A825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5pPr>
            <a:lvl6pPr marL="25146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6pPr>
            <a:lvl7pPr marL="29718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7pPr>
            <a:lvl8pPr marL="34290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8pPr>
            <a:lvl9pPr marL="3886200" indent="-228600" eaLnBrk="0" fontAlgn="base" hangingPunct="0">
              <a:spcBef>
                <a:spcPct val="30000"/>
              </a:spcBef>
              <a:spcAft>
                <a:spcPct val="0"/>
              </a:spcAft>
              <a:buClr>
                <a:srgbClr val="000000"/>
              </a:buClr>
              <a:buSzPct val="100000"/>
              <a:buFont typeface="Times New Roman" panose="02020603050405020304" pitchFamily="18" charset="0"/>
              <a:tabLst>
                <a:tab pos="914400" algn="l"/>
                <a:tab pos="1828800" algn="l"/>
                <a:tab pos="2743200" algn="l"/>
              </a:tabLst>
              <a:defRPr sz="1200">
                <a:solidFill>
                  <a:srgbClr val="000000"/>
                </a:solidFill>
                <a:latin typeface="Times New Roman" panose="02020603050405020304" pitchFamily="18" charset="0"/>
              </a:defRPr>
            </a:lvl9pPr>
          </a:lstStyle>
          <a:p>
            <a:pPr>
              <a:spcBef>
                <a:spcPts val="13"/>
              </a:spcBef>
            </a:pPr>
            <a:fld id="{35C4A5E0-E81D-45C4-A3D6-F5F48190952A}" type="slidenum">
              <a:rPr lang="en-US" altLang="en-US" sz="1400" smtClean="0"/>
              <a:pPr>
                <a:spcBef>
                  <a:spcPts val="13"/>
                </a:spcBef>
              </a:pPr>
              <a:t>3</a:t>
            </a:fld>
            <a:endParaRPr lang="en-US" altLang="en-US" sz="1400"/>
          </a:p>
        </p:txBody>
      </p:sp>
      <p:sp>
        <p:nvSpPr>
          <p:cNvPr id="16387" name="Rectangle 1">
            <a:extLst>
              <a:ext uri="{FF2B5EF4-FFF2-40B4-BE49-F238E27FC236}">
                <a16:creationId xmlns:a16="http://schemas.microsoft.com/office/drawing/2014/main" id="{06D34037-9831-5FBB-94B8-D44AC950E27C}"/>
              </a:ext>
            </a:extLst>
          </p:cNvPr>
          <p:cNvSpPr>
            <a:spLocks noGrp="1" noRot="1" noChangeAspect="1" noChangeArrowheads="1" noTextEdit="1"/>
          </p:cNvSpPr>
          <p:nvPr>
            <p:ph type="sldImg"/>
          </p:nvPr>
        </p:nvSpPr>
        <p:spPr>
          <a:xfrm>
            <a:off x="533400" y="763588"/>
            <a:ext cx="6704013"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Rectangle 2">
            <a:extLst>
              <a:ext uri="{FF2B5EF4-FFF2-40B4-BE49-F238E27FC236}">
                <a16:creationId xmlns:a16="http://schemas.microsoft.com/office/drawing/2014/main" id="{C80928D1-AD69-A19B-9692-A08E3132371B}"/>
              </a:ext>
            </a:extLst>
          </p:cNvPr>
          <p:cNvSpPr>
            <a:spLocks noGrp="1"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772495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20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802.15-25/0007r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009936" y="6475413"/>
            <a:ext cx="334386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Kajita (STE Japan, Inc.), S. Kitazawa (Muroran IT)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ain_content/000397220.pdf" TargetMode="External"/><Relationship Id="rId2" Type="http://schemas.openxmlformats.org/officeDocument/2006/relationships/hyperlink" Target="https://www.soumu.go.jp/main_content/001006838.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3504" y="609600"/>
            <a:ext cx="109728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existing SUN FSK to two Japanese VHF bands</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[May 12, </a:t>
            </a:r>
            <a:r>
              <a:rPr lang="en-US" altLang="en-JP" sz="1600" dirty="0">
                <a:solidFill>
                  <a:schemeClr val="tx2"/>
                </a:solidFill>
              </a:rPr>
              <a:t>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Shugo Kajita</a:t>
            </a:r>
            <a:r>
              <a:rPr lang="en-US" altLang="en-JP" sz="1600" baseline="30000" dirty="0">
                <a:solidFill>
                  <a:schemeClr val="tx1"/>
                </a:solidFill>
              </a:rPr>
              <a:t>1</a:t>
            </a:r>
            <a:r>
              <a:rPr lang="en-US" altLang="en-JP" sz="1600" dirty="0">
                <a:solidFill>
                  <a:schemeClr val="tx1"/>
                </a:solidFill>
              </a:rPr>
              <a:t>, Shoichi Kitazawa</a:t>
            </a:r>
            <a:r>
              <a:rPr lang="en-US" altLang="en-JP" sz="1600" baseline="30000" dirty="0">
                <a:solidFill>
                  <a:schemeClr val="tx1"/>
                </a:solidFill>
              </a:rPr>
              <a:t>2</a:t>
            </a:r>
            <a:r>
              <a:rPr lang="en-US" altLang="en-JP" sz="1600" dirty="0">
                <a:solidFill>
                  <a:schemeClr val="tx1"/>
                </a:solidFill>
              </a:rPr>
              <a:t>, Tetsushi Ikegami</a:t>
            </a:r>
            <a:r>
              <a:rPr lang="en-US" altLang="en-JP" sz="1600" baseline="30000" dirty="0">
                <a:solidFill>
                  <a:schemeClr val="tx1"/>
                </a:solidFill>
              </a:rPr>
              <a:t>3</a:t>
            </a:r>
            <a:r>
              <a:rPr lang="en-US" altLang="en-JP" sz="1600" dirty="0">
                <a:solidFill>
                  <a:schemeClr val="tx1"/>
                </a:solidFill>
              </a:rPr>
              <a:t>, Susumu Ishihara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1</a:t>
            </a:r>
            <a:r>
              <a:rPr lang="en-US" altLang="en-JP" sz="1600" dirty="0">
                <a:solidFill>
                  <a:schemeClr val="tx1"/>
                </a:solidFill>
              </a:rPr>
              <a:t>, Jay Martin</a:t>
            </a:r>
            <a:r>
              <a:rPr lang="en-US" altLang="en-JP" sz="1600" baseline="30000" dirty="0">
                <a:solidFill>
                  <a:schemeClr val="tx1"/>
                </a:solidFill>
              </a:rPr>
              <a:t>5</a:t>
            </a:r>
            <a:r>
              <a:rPr lang="en-US" altLang="en-JP" sz="1600" dirty="0">
                <a:solidFill>
                  <a:schemeClr val="tx1"/>
                </a:solidFill>
              </a:rPr>
              <a:t>, Takashi Matsuda</a:t>
            </a:r>
            <a:r>
              <a:rPr lang="en-US" altLang="en-JP" sz="1600" baseline="30000" dirty="0">
                <a:solidFill>
                  <a:schemeClr val="tx1"/>
                </a:solidFill>
              </a:rPr>
              <a:t>6</a:t>
            </a:r>
            <a:r>
              <a:rPr lang="en-US" altLang="en-JP" sz="1600" dirty="0">
                <a:solidFill>
                  <a:schemeClr val="tx1"/>
                </a:solidFill>
              </a:rPr>
              <a:t>, Ryu Miura</a:t>
            </a:r>
            <a:r>
              <a:rPr lang="en-US" altLang="en-JP" sz="1600" baseline="30000" dirty="0">
                <a:solidFill>
                  <a:schemeClr val="tx1"/>
                </a:solidFill>
              </a:rPr>
              <a:t>6</a:t>
            </a:r>
            <a:r>
              <a:rPr lang="en-US" altLang="en-JP" sz="1600" dirty="0">
                <a:solidFill>
                  <a:schemeClr val="tx1"/>
                </a:solidFill>
              </a:rPr>
              <a:t>, Masakatsu Ogawa</a:t>
            </a:r>
            <a:r>
              <a:rPr lang="en-US" altLang="en-JP" sz="1600" baseline="30000" dirty="0">
                <a:solidFill>
                  <a:schemeClr val="tx1"/>
                </a:solidFill>
              </a:rPr>
              <a:t>7</a:t>
            </a:r>
            <a:r>
              <a:rPr lang="en-US" altLang="en-JP" sz="1600" dirty="0">
                <a:solidFill>
                  <a:schemeClr val="tx1"/>
                </a:solidFill>
              </a:rPr>
              <a:t>, Mineo Takai</a:t>
            </a:r>
            <a:r>
              <a:rPr lang="en-US" altLang="en-JP" sz="1600" baseline="30000" dirty="0">
                <a:solidFill>
                  <a:schemeClr val="tx1"/>
                </a:solidFill>
              </a:rPr>
              <a:t>5</a:t>
            </a:r>
            <a:r>
              <a:rPr lang="en-US" altLang="en-JP" sz="1600" dirty="0">
                <a:solidFill>
                  <a:schemeClr val="tx1"/>
                </a:solidFill>
              </a:rPr>
              <a:t>, Masanori Uno</a:t>
            </a:r>
            <a:r>
              <a:rPr lang="en-US" altLang="en-JP" sz="1600" baseline="30000" dirty="0">
                <a:solidFill>
                  <a:schemeClr val="tx1"/>
                </a:solidFill>
              </a:rPr>
              <a:t>8</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Space-Time Engineering Japan, Inc., </a:t>
            </a:r>
            <a:r>
              <a:rPr lang="en-US" altLang="en-JP" sz="1600" baseline="30000" dirty="0">
                <a:solidFill>
                  <a:schemeClr val="tx1"/>
                </a:solidFill>
              </a:rPr>
              <a:t>2</a:t>
            </a:r>
            <a:r>
              <a:rPr lang="en-US" altLang="en-JP" sz="1600" dirty="0">
                <a:solidFill>
                  <a:schemeClr val="tx1"/>
                </a:solidFill>
              </a:rPr>
              <a:t>Muroran Institute of Technology,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Shizuoka University, </a:t>
            </a:r>
            <a:r>
              <a:rPr lang="en-US" altLang="en-JP" sz="1600" baseline="30000" dirty="0">
                <a:solidFill>
                  <a:schemeClr val="tx1"/>
                </a:solidFill>
              </a:rPr>
              <a:t>5</a:t>
            </a:r>
            <a:r>
              <a:rPr lang="en-US" altLang="en-JP" sz="1600" dirty="0">
                <a:solidFill>
                  <a:schemeClr val="tx1"/>
                </a:solidFill>
              </a:rPr>
              <a:t>Space-Time Engineering, LLC., </a:t>
            </a:r>
            <a:r>
              <a:rPr lang="en-US" altLang="en-JP" sz="1600" baseline="30000" dirty="0">
                <a:solidFill>
                  <a:schemeClr val="tx1"/>
                </a:solidFill>
              </a:rPr>
              <a:t>6</a:t>
            </a:r>
            <a:r>
              <a:rPr lang="en-US" altLang="en-JP" sz="1600" dirty="0">
                <a:solidFill>
                  <a:schemeClr val="tx1"/>
                </a:solidFill>
              </a:rPr>
              <a:t>National Institute of Information and Communications Technology, </a:t>
            </a:r>
            <a:r>
              <a:rPr lang="en-US" altLang="en-JP" sz="1600" baseline="30000" dirty="0">
                <a:solidFill>
                  <a:schemeClr val="tx1"/>
                </a:solidFill>
              </a:rPr>
              <a:t>7</a:t>
            </a:r>
            <a:r>
              <a:rPr lang="en-US" altLang="en-JP" sz="1600" dirty="0">
                <a:solidFill>
                  <a:schemeClr val="tx1"/>
                </a:solidFill>
              </a:rPr>
              <a:t>Sophia University, </a:t>
            </a:r>
            <a:r>
              <a:rPr lang="en-US" altLang="en-JP" sz="1600" baseline="30000" dirty="0">
                <a:solidFill>
                  <a:schemeClr val="tx1"/>
                </a:solidFill>
              </a:rPr>
              <a:t>8</a:t>
            </a:r>
            <a:r>
              <a:rPr lang="en-US" altLang="en-JP" sz="1600" dirty="0">
                <a:solidFill>
                  <a:schemeClr val="tx1"/>
                </a:solidFill>
              </a:rPr>
              <a:t>e-trees.Japan Inc.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a:solidFill>
                  <a:schemeClr val="tx2"/>
                </a:solidFill>
              </a:rPr>
              <a:t>skajita@spacetime-eng.com, kitazawa@muroran-it.ac.jp, ikegami@meiji.ac.jp, ishihara.susumu@shizuoka.ac.jp, akato@spacetime-eng.com, jmmartin@spacetime-eng.com, matsuda@nict.go.jp, ryu@nict.go.jp, m-ogawa@sophia.ac.jp, mineo@ieee.org, uno@e-trees.jp</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Response to TG 802.15.4ad Call for Proposals (IEEE 802.15-24/0488r1)</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includes a partial proposal on adding existing SUN FSK to two Japanese VHF bands.</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existing SUN FSK to two Japanese VHF bands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24AE1-D9EE-70BB-2A54-C37C6AB1604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898972D-1D47-9DF7-6B69-60FD4044F332}"/>
              </a:ext>
            </a:extLst>
          </p:cNvPr>
          <p:cNvSpPr>
            <a:spLocks noGrp="1"/>
          </p:cNvSpPr>
          <p:nvPr>
            <p:ph type="title"/>
          </p:nvPr>
        </p:nvSpPr>
        <p:spPr/>
        <p:txBody>
          <a:bodyPr/>
          <a:lstStyle/>
          <a:p>
            <a:r>
              <a:rPr lang="en-US" dirty="0"/>
              <a:t>Proposal Criteria: Modulation</a:t>
            </a:r>
          </a:p>
        </p:txBody>
      </p:sp>
      <p:sp>
        <p:nvSpPr>
          <p:cNvPr id="6" name="Content Placeholder 5">
            <a:extLst>
              <a:ext uri="{FF2B5EF4-FFF2-40B4-BE49-F238E27FC236}">
                <a16:creationId xmlns:a16="http://schemas.microsoft.com/office/drawing/2014/main" id="{9D17846C-BEA7-AEA5-ABDC-5EA132C91C43}"/>
              </a:ext>
            </a:extLst>
          </p:cNvPr>
          <p:cNvSpPr>
            <a:spLocks noGrp="1"/>
          </p:cNvSpPr>
          <p:nvPr>
            <p:ph idx="1"/>
          </p:nvPr>
        </p:nvSpPr>
        <p:spPr/>
        <p:txBody>
          <a:bodyPr/>
          <a:lstStyle/>
          <a:p>
            <a:pPr marL="0" indent="0">
              <a:buNone/>
            </a:pPr>
            <a:r>
              <a:rPr lang="en-US" i="1" dirty="0"/>
              <a:t>“</a:t>
            </a:r>
            <a:r>
              <a:rPr lang="en-US" b="1" i="1" dirty="0"/>
              <a:t>Modulation</a:t>
            </a:r>
            <a:r>
              <a:rPr lang="en-US" i="1" dirty="0"/>
              <a:t>: The proposer should describe modulation.”</a:t>
            </a:r>
          </a:p>
          <a:p>
            <a:endParaRPr lang="en-US" dirty="0"/>
          </a:p>
          <a:p>
            <a:r>
              <a:rPr lang="en-US" dirty="0"/>
              <a:t>This proposal uses both 2-FSK and 4-FSK modulation schemes with fixed modulation indices across all data rates:</a:t>
            </a:r>
          </a:p>
          <a:p>
            <a:pPr lvl="1"/>
            <a:r>
              <a:rPr lang="en-US" dirty="0"/>
              <a:t>2-FSK modulation index: 0.5</a:t>
            </a:r>
          </a:p>
          <a:p>
            <a:pPr lvl="1"/>
            <a:r>
              <a:rPr lang="en-US" dirty="0"/>
              <a:t>4-FSK modulation index: 0.33</a:t>
            </a:r>
          </a:p>
          <a:p>
            <a:pPr marL="0" indent="0">
              <a:buNone/>
            </a:pPr>
            <a:endParaRPr lang="en-US" dirty="0"/>
          </a:p>
          <a:p>
            <a:pPr marL="0" indent="0">
              <a:buNone/>
            </a:pPr>
            <a:r>
              <a:rPr lang="en-US" i="1" dirty="0"/>
              <a:t>“</a:t>
            </a:r>
            <a:r>
              <a:rPr lang="en-US" b="1" i="1" dirty="0"/>
              <a:t>Symmetrical Links</a:t>
            </a:r>
            <a:r>
              <a:rPr lang="en-US" i="1" dirty="0"/>
              <a:t>: It should be possible to use the same class of devices for transmit and receive.”</a:t>
            </a:r>
          </a:p>
          <a:p>
            <a:endParaRPr lang="en-US" dirty="0"/>
          </a:p>
          <a:p>
            <a:r>
              <a:rPr lang="en-US" dirty="0"/>
              <a:t>This proposal does not change the IEEE 802.15.4 MAC behaviors, where the same class of devices can be used for both transmit and receive.</a:t>
            </a:r>
          </a:p>
          <a:p>
            <a:pPr marL="0" indent="0">
              <a:buNone/>
            </a:pPr>
            <a:endParaRPr lang="en-US" dirty="0"/>
          </a:p>
        </p:txBody>
      </p:sp>
      <p:sp>
        <p:nvSpPr>
          <p:cNvPr id="2" name="Slide Number Placeholder 1">
            <a:extLst>
              <a:ext uri="{FF2B5EF4-FFF2-40B4-BE49-F238E27FC236}">
                <a16:creationId xmlns:a16="http://schemas.microsoft.com/office/drawing/2014/main" id="{C5102638-6336-1994-A1E6-15E52E925703}"/>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Tree>
    <p:extLst>
      <p:ext uri="{BB962C8B-B14F-4D97-AF65-F5344CB8AC3E}">
        <p14:creationId xmlns:p14="http://schemas.microsoft.com/office/powerpoint/2010/main" val="335092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26478-8CDB-CCC8-8668-3B550E4156B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0544283-E347-8616-02B5-3939C69F78ED}"/>
              </a:ext>
            </a:extLst>
          </p:cNvPr>
          <p:cNvSpPr>
            <a:spLocks noGrp="1"/>
          </p:cNvSpPr>
          <p:nvPr>
            <p:ph type="title"/>
          </p:nvPr>
        </p:nvSpPr>
        <p:spPr/>
        <p:txBody>
          <a:bodyPr/>
          <a:lstStyle/>
          <a:p>
            <a:r>
              <a:rPr lang="en-US" dirty="0"/>
              <a:t>Proposal Criteria: PHY Frame Structure</a:t>
            </a:r>
          </a:p>
        </p:txBody>
      </p:sp>
      <p:sp>
        <p:nvSpPr>
          <p:cNvPr id="6" name="Content Placeholder 5">
            <a:extLst>
              <a:ext uri="{FF2B5EF4-FFF2-40B4-BE49-F238E27FC236}">
                <a16:creationId xmlns:a16="http://schemas.microsoft.com/office/drawing/2014/main" id="{2AD21740-0DF4-E9CF-A917-9758DAAB6670}"/>
              </a:ext>
            </a:extLst>
          </p:cNvPr>
          <p:cNvSpPr>
            <a:spLocks noGrp="1"/>
          </p:cNvSpPr>
          <p:nvPr>
            <p:ph idx="1"/>
          </p:nvPr>
        </p:nvSpPr>
        <p:spPr/>
        <p:txBody>
          <a:bodyPr/>
          <a:lstStyle/>
          <a:p>
            <a:pPr marL="0" indent="0">
              <a:buNone/>
            </a:pPr>
            <a:r>
              <a:rPr lang="en-US" i="1" dirty="0"/>
              <a:t>“</a:t>
            </a:r>
            <a:r>
              <a:rPr lang="en-US" b="1" i="1" dirty="0"/>
              <a:t>PHY Frame Structure</a:t>
            </a:r>
            <a:r>
              <a:rPr lang="en-US" i="1" dirty="0"/>
              <a:t>: The PHY should be based on the existing SUN PHY specifications.  Include packet length here – describe packet length vs PER for simulation and maybe other </a:t>
            </a:r>
            <a:r>
              <a:rPr lang="en-US" i="1" dirty="0" err="1"/>
              <a:t>w.r.t.</a:t>
            </a:r>
            <a:r>
              <a:rPr lang="en-US" i="1" dirty="0"/>
              <a:t> Use cases”</a:t>
            </a:r>
          </a:p>
          <a:p>
            <a:endParaRPr lang="en-US" dirty="0"/>
          </a:p>
          <a:p>
            <a:r>
              <a:rPr lang="en-US" dirty="0"/>
              <a:t>This proposal is based on the existing SUN FSK specifications. In SUN FSK, the total packet length consists of the PHY payload size plus 8 – 68 octets, depending on the preamble length.</a:t>
            </a:r>
          </a:p>
          <a:p>
            <a:r>
              <a:rPr lang="en-US" dirty="0"/>
              <a:t>The proposal includes data rates below 50 kbps, which are typically used for applications such as GPS tracking, intermittent monitoring, and similar low data rate use cases.</a:t>
            </a:r>
          </a:p>
          <a:p>
            <a:pPr lvl="1"/>
            <a:r>
              <a:rPr lang="en-US" sz="2000" dirty="0"/>
              <a:t>For these lower data rates, the packet payload size is generally only a few tens of bytes. Therefore, simulation is performed with a PSDU size of 20 bytes for data rates below 50 kbps, and 250 bytes for higher data rates.</a:t>
            </a:r>
          </a:p>
        </p:txBody>
      </p:sp>
      <p:sp>
        <p:nvSpPr>
          <p:cNvPr id="2" name="Slide Number Placeholder 1">
            <a:extLst>
              <a:ext uri="{FF2B5EF4-FFF2-40B4-BE49-F238E27FC236}">
                <a16:creationId xmlns:a16="http://schemas.microsoft.com/office/drawing/2014/main" id="{340EEB51-2A77-CD03-CA40-D63C31C65CD8}"/>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extLst>
      <p:ext uri="{BB962C8B-B14F-4D97-AF65-F5344CB8AC3E}">
        <p14:creationId xmlns:p14="http://schemas.microsoft.com/office/powerpoint/2010/main" val="3135987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FF553-ECD5-0B0F-167E-FBF967B76C5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828E88C-CC88-10F5-563A-655CB634D404}"/>
              </a:ext>
            </a:extLst>
          </p:cNvPr>
          <p:cNvSpPr>
            <a:spLocks noGrp="1"/>
          </p:cNvSpPr>
          <p:nvPr>
            <p:ph type="title"/>
          </p:nvPr>
        </p:nvSpPr>
        <p:spPr/>
        <p:txBody>
          <a:bodyPr/>
          <a:lstStyle/>
          <a:p>
            <a:r>
              <a:rPr lang="en-US" dirty="0"/>
              <a:t>Proposal Criteria: Symmetrical Links and Crystal Tolerance</a:t>
            </a:r>
          </a:p>
        </p:txBody>
      </p:sp>
      <p:sp>
        <p:nvSpPr>
          <p:cNvPr id="6" name="Content Placeholder 5">
            <a:extLst>
              <a:ext uri="{FF2B5EF4-FFF2-40B4-BE49-F238E27FC236}">
                <a16:creationId xmlns:a16="http://schemas.microsoft.com/office/drawing/2014/main" id="{694C3A93-9F9A-83D2-8643-0D4CE75669BC}"/>
              </a:ext>
            </a:extLst>
          </p:cNvPr>
          <p:cNvSpPr>
            <a:spLocks noGrp="1"/>
          </p:cNvSpPr>
          <p:nvPr>
            <p:ph idx="1"/>
          </p:nvPr>
        </p:nvSpPr>
        <p:spPr/>
        <p:txBody>
          <a:bodyPr/>
          <a:lstStyle/>
          <a:p>
            <a:endParaRPr lang="en-US" dirty="0"/>
          </a:p>
          <a:p>
            <a:pPr marL="0" indent="0">
              <a:buNone/>
            </a:pPr>
            <a:r>
              <a:rPr lang="en-US" i="1" dirty="0"/>
              <a:t>“</a:t>
            </a:r>
            <a:r>
              <a:rPr lang="en-US" b="1" i="1" dirty="0"/>
              <a:t>Crystal Tolerance</a:t>
            </a:r>
            <a:r>
              <a:rPr lang="en-US" i="1" dirty="0"/>
              <a:t>: The PHY should support oscillator tolerances comparable to the existing SUN </a:t>
            </a:r>
            <a:r>
              <a:rPr lang="en-US" i="1" dirty="0" err="1"/>
              <a:t>PHYs.</a:t>
            </a:r>
            <a:r>
              <a:rPr lang="en-US" i="1" dirty="0"/>
              <a:t>”</a:t>
            </a:r>
          </a:p>
          <a:p>
            <a:endParaRPr lang="en-US" dirty="0"/>
          </a:p>
          <a:p>
            <a:r>
              <a:rPr lang="en-US" dirty="0"/>
              <a:t>This proposal does not alter the oscillator tolerance requirements specified in the existing SUN </a:t>
            </a:r>
            <a:r>
              <a:rPr lang="en-US" dirty="0" err="1"/>
              <a:t>PHYs.</a:t>
            </a:r>
            <a:endParaRPr lang="en-US" dirty="0"/>
          </a:p>
          <a:p>
            <a:pPr lvl="1"/>
            <a:r>
              <a:rPr lang="en-US" dirty="0"/>
              <a:t>While oscillator tolerance becomes more stringent at lower data rates, the proposed data rates are higher than those defined for SUN FSK in the 169 MHz band, which currently supports only 2.4 kbps to 9.6 kbps.</a:t>
            </a:r>
          </a:p>
          <a:p>
            <a:pPr marL="0" indent="0">
              <a:buNone/>
            </a:pPr>
            <a:endParaRPr lang="en-US" dirty="0"/>
          </a:p>
        </p:txBody>
      </p:sp>
      <p:sp>
        <p:nvSpPr>
          <p:cNvPr id="2" name="Slide Number Placeholder 1">
            <a:extLst>
              <a:ext uri="{FF2B5EF4-FFF2-40B4-BE49-F238E27FC236}">
                <a16:creationId xmlns:a16="http://schemas.microsoft.com/office/drawing/2014/main" id="{7755F73C-A66E-D33A-AC60-E0BE35CEFF77}"/>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Tree>
    <p:extLst>
      <p:ext uri="{BB962C8B-B14F-4D97-AF65-F5344CB8AC3E}">
        <p14:creationId xmlns:p14="http://schemas.microsoft.com/office/powerpoint/2010/main" val="2606873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76164-D216-606E-DB07-1F68B52821C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284C52C-938B-7614-0D51-124DC9AED710}"/>
              </a:ext>
            </a:extLst>
          </p:cNvPr>
          <p:cNvSpPr>
            <a:spLocks noGrp="1"/>
          </p:cNvSpPr>
          <p:nvPr>
            <p:ph type="title"/>
          </p:nvPr>
        </p:nvSpPr>
        <p:spPr/>
        <p:txBody>
          <a:bodyPr/>
          <a:lstStyle/>
          <a:p>
            <a:r>
              <a:rPr lang="en-US" dirty="0"/>
              <a:t>Proposal Criteria: Coexistence Features</a:t>
            </a:r>
          </a:p>
        </p:txBody>
      </p:sp>
      <p:sp>
        <p:nvSpPr>
          <p:cNvPr id="6" name="Content Placeholder 5">
            <a:extLst>
              <a:ext uri="{FF2B5EF4-FFF2-40B4-BE49-F238E27FC236}">
                <a16:creationId xmlns:a16="http://schemas.microsoft.com/office/drawing/2014/main" id="{BC57FA91-6A9B-01DE-6520-E0363FAB5872}"/>
              </a:ext>
            </a:extLst>
          </p:cNvPr>
          <p:cNvSpPr>
            <a:spLocks noGrp="1"/>
          </p:cNvSpPr>
          <p:nvPr>
            <p:ph idx="1"/>
          </p:nvPr>
        </p:nvSpPr>
        <p:spPr/>
        <p:txBody>
          <a:bodyPr/>
          <a:lstStyle/>
          <a:p>
            <a:pPr marL="0" indent="0">
              <a:buNone/>
            </a:pPr>
            <a:r>
              <a:rPr lang="en-US" i="1" dirty="0"/>
              <a:t>“</a:t>
            </a:r>
            <a:r>
              <a:rPr lang="en-US" b="1" i="1" dirty="0"/>
              <a:t>Coexistence Features</a:t>
            </a:r>
            <a:r>
              <a:rPr lang="en-US" i="1" dirty="0"/>
              <a:t>: It is highly recommended that the proposer explains how interference to existing IEEE 802.15.4 networks can be avoided.”</a:t>
            </a:r>
          </a:p>
          <a:p>
            <a:endParaRPr lang="en-US" dirty="0"/>
          </a:p>
          <a:p>
            <a:r>
              <a:rPr lang="en-US" dirty="0"/>
              <a:t>This proposal targets the two Japanese VHF bands, which currently have no existing IEEE 802.15.4 networks operating. However, to improve coexistence among channels with different bandwidths within the same band, the proposed channel plans aim to minimize spectral overlap by aligning the edges of the channels, rather than their center frequencies.</a:t>
            </a:r>
          </a:p>
          <a:p>
            <a:endParaRPr lang="en-US" dirty="0"/>
          </a:p>
        </p:txBody>
      </p:sp>
      <p:sp>
        <p:nvSpPr>
          <p:cNvPr id="2" name="Slide Number Placeholder 1">
            <a:extLst>
              <a:ext uri="{FF2B5EF4-FFF2-40B4-BE49-F238E27FC236}">
                <a16:creationId xmlns:a16="http://schemas.microsoft.com/office/drawing/2014/main" id="{8710B24B-B31C-DF46-AA48-134278C51330}"/>
              </a:ext>
            </a:extLst>
          </p:cNvPr>
          <p:cNvSpPr>
            <a:spLocks noGrp="1"/>
          </p:cNvSpPr>
          <p:nvPr>
            <p:ph type="sldNum" idx="12"/>
          </p:nvPr>
        </p:nvSpPr>
        <p:spPr/>
        <p:txBody>
          <a:bodyPr/>
          <a:lstStyle/>
          <a:p>
            <a:r>
              <a:rPr lang="en-GB"/>
              <a:t>Slide </a:t>
            </a:r>
            <a:fld id="{F5D8E26B-7BCF-4D25-9C89-0168A6618F18}" type="slidenum">
              <a:rPr lang="en-GB" smtClean="0"/>
              <a:pPr/>
              <a:t>13</a:t>
            </a:fld>
            <a:endParaRPr lang="en-GB"/>
          </a:p>
        </p:txBody>
      </p:sp>
      <p:cxnSp>
        <p:nvCxnSpPr>
          <p:cNvPr id="4" name="Straight Arrow Connector 3">
            <a:extLst>
              <a:ext uri="{FF2B5EF4-FFF2-40B4-BE49-F238E27FC236}">
                <a16:creationId xmlns:a16="http://schemas.microsoft.com/office/drawing/2014/main" id="{557E672D-E433-40A6-9A5F-5872D526EEE3}"/>
              </a:ext>
            </a:extLst>
          </p:cNvPr>
          <p:cNvCxnSpPr>
            <a:cxnSpLocks/>
          </p:cNvCxnSpPr>
          <p:nvPr/>
        </p:nvCxnSpPr>
        <p:spPr bwMode="auto">
          <a:xfrm>
            <a:off x="914400" y="5714998"/>
            <a:ext cx="5029200"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8" name="Trapezoid 7">
            <a:extLst>
              <a:ext uri="{FF2B5EF4-FFF2-40B4-BE49-F238E27FC236}">
                <a16:creationId xmlns:a16="http://schemas.microsoft.com/office/drawing/2014/main" id="{71DCBEBB-8B8E-52BC-F6CF-A2C800BDBF77}"/>
              </a:ext>
            </a:extLst>
          </p:cNvPr>
          <p:cNvSpPr/>
          <p:nvPr/>
        </p:nvSpPr>
        <p:spPr bwMode="auto">
          <a:xfrm>
            <a:off x="1143000"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rapezoid 8">
            <a:extLst>
              <a:ext uri="{FF2B5EF4-FFF2-40B4-BE49-F238E27FC236}">
                <a16:creationId xmlns:a16="http://schemas.microsoft.com/office/drawing/2014/main" id="{C1B97CCB-93B9-F66B-DDC0-353993EC57A8}"/>
              </a:ext>
            </a:extLst>
          </p:cNvPr>
          <p:cNvSpPr/>
          <p:nvPr/>
        </p:nvSpPr>
        <p:spPr bwMode="auto">
          <a:xfrm>
            <a:off x="2057400"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Trapezoid 9">
            <a:extLst>
              <a:ext uri="{FF2B5EF4-FFF2-40B4-BE49-F238E27FC236}">
                <a16:creationId xmlns:a16="http://schemas.microsoft.com/office/drawing/2014/main" id="{1A1D0179-4C11-4B26-ADB3-E21057940839}"/>
              </a:ext>
            </a:extLst>
          </p:cNvPr>
          <p:cNvSpPr/>
          <p:nvPr/>
        </p:nvSpPr>
        <p:spPr bwMode="auto">
          <a:xfrm>
            <a:off x="2971800" y="5029200"/>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rapezoid 12">
            <a:extLst>
              <a:ext uri="{FF2B5EF4-FFF2-40B4-BE49-F238E27FC236}">
                <a16:creationId xmlns:a16="http://schemas.microsoft.com/office/drawing/2014/main" id="{344A98E7-E036-5005-5DF5-A77FC56472C0}"/>
              </a:ext>
            </a:extLst>
          </p:cNvPr>
          <p:cNvSpPr/>
          <p:nvPr/>
        </p:nvSpPr>
        <p:spPr bwMode="auto">
          <a:xfrm>
            <a:off x="3886201"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rapezoid 13">
            <a:extLst>
              <a:ext uri="{FF2B5EF4-FFF2-40B4-BE49-F238E27FC236}">
                <a16:creationId xmlns:a16="http://schemas.microsoft.com/office/drawing/2014/main" id="{1368A0A4-3C39-3CB4-4DA5-CB50D8988D71}"/>
              </a:ext>
            </a:extLst>
          </p:cNvPr>
          <p:cNvSpPr/>
          <p:nvPr/>
        </p:nvSpPr>
        <p:spPr bwMode="auto">
          <a:xfrm>
            <a:off x="4800601" y="5029201"/>
            <a:ext cx="914400" cy="685797"/>
          </a:xfrm>
          <a:prstGeom prst="trapezoid">
            <a:avLst/>
          </a:prstGeom>
          <a:solidFill>
            <a:srgbClr val="00B0F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rapezoid 14">
            <a:extLst>
              <a:ext uri="{FF2B5EF4-FFF2-40B4-BE49-F238E27FC236}">
                <a16:creationId xmlns:a16="http://schemas.microsoft.com/office/drawing/2014/main" id="{BE90C26A-F342-CE1D-431E-67E0DC324D75}"/>
              </a:ext>
            </a:extLst>
          </p:cNvPr>
          <p:cNvSpPr/>
          <p:nvPr/>
        </p:nvSpPr>
        <p:spPr bwMode="auto">
          <a:xfrm>
            <a:off x="1369485"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rapezoid 15">
            <a:extLst>
              <a:ext uri="{FF2B5EF4-FFF2-40B4-BE49-F238E27FC236}">
                <a16:creationId xmlns:a16="http://schemas.microsoft.com/office/drawing/2014/main" id="{7BAA4879-DD07-170A-BB34-6D1590E59555}"/>
              </a:ext>
            </a:extLst>
          </p:cNvPr>
          <p:cNvSpPr/>
          <p:nvPr/>
        </p:nvSpPr>
        <p:spPr bwMode="auto">
          <a:xfrm>
            <a:off x="1824569"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rapezoid 16">
            <a:extLst>
              <a:ext uri="{FF2B5EF4-FFF2-40B4-BE49-F238E27FC236}">
                <a16:creationId xmlns:a16="http://schemas.microsoft.com/office/drawing/2014/main" id="{95BED285-0370-CED3-D8E1-3173231DB1E6}"/>
              </a:ext>
            </a:extLst>
          </p:cNvPr>
          <p:cNvSpPr/>
          <p:nvPr/>
        </p:nvSpPr>
        <p:spPr bwMode="auto">
          <a:xfrm>
            <a:off x="2290231"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rapezoid 17">
            <a:extLst>
              <a:ext uri="{FF2B5EF4-FFF2-40B4-BE49-F238E27FC236}">
                <a16:creationId xmlns:a16="http://schemas.microsoft.com/office/drawing/2014/main" id="{DDED0530-59B3-B89A-D3D4-5D7DBD48BD00}"/>
              </a:ext>
            </a:extLst>
          </p:cNvPr>
          <p:cNvSpPr/>
          <p:nvPr/>
        </p:nvSpPr>
        <p:spPr bwMode="auto">
          <a:xfrm>
            <a:off x="2732624"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rapezoid 18">
            <a:extLst>
              <a:ext uri="{FF2B5EF4-FFF2-40B4-BE49-F238E27FC236}">
                <a16:creationId xmlns:a16="http://schemas.microsoft.com/office/drawing/2014/main" id="{3ED80EDE-916B-E3C4-5E2A-61C5081A2D67}"/>
              </a:ext>
            </a:extLst>
          </p:cNvPr>
          <p:cNvSpPr/>
          <p:nvPr/>
        </p:nvSpPr>
        <p:spPr bwMode="auto">
          <a:xfrm>
            <a:off x="3187708"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rapezoid 19">
            <a:extLst>
              <a:ext uri="{FF2B5EF4-FFF2-40B4-BE49-F238E27FC236}">
                <a16:creationId xmlns:a16="http://schemas.microsoft.com/office/drawing/2014/main" id="{F5461B38-0CAE-6427-E762-F5C401DD0E3E}"/>
              </a:ext>
            </a:extLst>
          </p:cNvPr>
          <p:cNvSpPr/>
          <p:nvPr/>
        </p:nvSpPr>
        <p:spPr bwMode="auto">
          <a:xfrm>
            <a:off x="3653370"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rapezoid 20">
            <a:extLst>
              <a:ext uri="{FF2B5EF4-FFF2-40B4-BE49-F238E27FC236}">
                <a16:creationId xmlns:a16="http://schemas.microsoft.com/office/drawing/2014/main" id="{F5083B6E-0AED-2352-D1D3-875A47546C7C}"/>
              </a:ext>
            </a:extLst>
          </p:cNvPr>
          <p:cNvSpPr/>
          <p:nvPr/>
        </p:nvSpPr>
        <p:spPr bwMode="auto">
          <a:xfrm>
            <a:off x="4115615"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rapezoid 21">
            <a:extLst>
              <a:ext uri="{FF2B5EF4-FFF2-40B4-BE49-F238E27FC236}">
                <a16:creationId xmlns:a16="http://schemas.microsoft.com/office/drawing/2014/main" id="{09BCD100-4F90-B6A3-E762-671E70B42FDE}"/>
              </a:ext>
            </a:extLst>
          </p:cNvPr>
          <p:cNvSpPr/>
          <p:nvPr/>
        </p:nvSpPr>
        <p:spPr bwMode="auto">
          <a:xfrm>
            <a:off x="4570699"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Trapezoid 22">
            <a:extLst>
              <a:ext uri="{FF2B5EF4-FFF2-40B4-BE49-F238E27FC236}">
                <a16:creationId xmlns:a16="http://schemas.microsoft.com/office/drawing/2014/main" id="{74D71CD2-1B99-320B-DB11-F0FEB118D67A}"/>
              </a:ext>
            </a:extLst>
          </p:cNvPr>
          <p:cNvSpPr/>
          <p:nvPr/>
        </p:nvSpPr>
        <p:spPr bwMode="auto">
          <a:xfrm>
            <a:off x="5036361" y="5029201"/>
            <a:ext cx="457200" cy="685797"/>
          </a:xfrm>
          <a:prstGeom prst="trapezoid">
            <a:avLst/>
          </a:prstGeom>
          <a:solidFill>
            <a:srgbClr val="92D05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a:extLst>
              <a:ext uri="{FF2B5EF4-FFF2-40B4-BE49-F238E27FC236}">
                <a16:creationId xmlns:a16="http://schemas.microsoft.com/office/drawing/2014/main" id="{0A0ACA26-3D4F-8B56-B506-9587E8A76A28}"/>
              </a:ext>
            </a:extLst>
          </p:cNvPr>
          <p:cNvCxnSpPr>
            <a:cxnSpLocks/>
          </p:cNvCxnSpPr>
          <p:nvPr/>
        </p:nvCxnSpPr>
        <p:spPr bwMode="auto">
          <a:xfrm>
            <a:off x="6400800" y="5714998"/>
            <a:ext cx="5029200"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8" name="Trapezoid 27">
            <a:extLst>
              <a:ext uri="{FF2B5EF4-FFF2-40B4-BE49-F238E27FC236}">
                <a16:creationId xmlns:a16="http://schemas.microsoft.com/office/drawing/2014/main" id="{8A1DC56F-E252-CBE7-4FFC-783D7F979F93}"/>
              </a:ext>
            </a:extLst>
          </p:cNvPr>
          <p:cNvSpPr/>
          <p:nvPr/>
        </p:nvSpPr>
        <p:spPr bwMode="auto">
          <a:xfrm>
            <a:off x="6629400"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Trapezoid 28">
            <a:extLst>
              <a:ext uri="{FF2B5EF4-FFF2-40B4-BE49-F238E27FC236}">
                <a16:creationId xmlns:a16="http://schemas.microsoft.com/office/drawing/2014/main" id="{DD9C562E-AE79-45F8-FD68-1781D3048738}"/>
              </a:ext>
            </a:extLst>
          </p:cNvPr>
          <p:cNvSpPr/>
          <p:nvPr/>
        </p:nvSpPr>
        <p:spPr bwMode="auto">
          <a:xfrm>
            <a:off x="7543800"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Trapezoid 29">
            <a:extLst>
              <a:ext uri="{FF2B5EF4-FFF2-40B4-BE49-F238E27FC236}">
                <a16:creationId xmlns:a16="http://schemas.microsoft.com/office/drawing/2014/main" id="{E6FCD57F-148A-A1DF-C755-C6ABDE098DA0}"/>
              </a:ext>
            </a:extLst>
          </p:cNvPr>
          <p:cNvSpPr/>
          <p:nvPr/>
        </p:nvSpPr>
        <p:spPr bwMode="auto">
          <a:xfrm>
            <a:off x="8458200" y="5029200"/>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Trapezoid 30">
            <a:extLst>
              <a:ext uri="{FF2B5EF4-FFF2-40B4-BE49-F238E27FC236}">
                <a16:creationId xmlns:a16="http://schemas.microsoft.com/office/drawing/2014/main" id="{B9512C59-687F-7CEA-16C3-A4E8E8C2B1FA}"/>
              </a:ext>
            </a:extLst>
          </p:cNvPr>
          <p:cNvSpPr/>
          <p:nvPr/>
        </p:nvSpPr>
        <p:spPr bwMode="auto">
          <a:xfrm>
            <a:off x="9372601"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Trapezoid 31">
            <a:extLst>
              <a:ext uri="{FF2B5EF4-FFF2-40B4-BE49-F238E27FC236}">
                <a16:creationId xmlns:a16="http://schemas.microsoft.com/office/drawing/2014/main" id="{01310B2B-F372-4EF3-62A3-4C6342066A68}"/>
              </a:ext>
            </a:extLst>
          </p:cNvPr>
          <p:cNvSpPr/>
          <p:nvPr/>
        </p:nvSpPr>
        <p:spPr bwMode="auto">
          <a:xfrm>
            <a:off x="10287001" y="5029201"/>
            <a:ext cx="914400" cy="685797"/>
          </a:xfrm>
          <a:prstGeom prst="trapezoid">
            <a:avLst/>
          </a:prstGeom>
          <a:solidFill>
            <a:srgbClr val="00B8FF">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44" name="Group 43">
            <a:extLst>
              <a:ext uri="{FF2B5EF4-FFF2-40B4-BE49-F238E27FC236}">
                <a16:creationId xmlns:a16="http://schemas.microsoft.com/office/drawing/2014/main" id="{AB5F2D2C-C7F0-3732-6107-F2C52FD52F7A}"/>
              </a:ext>
            </a:extLst>
          </p:cNvPr>
          <p:cNvGrpSpPr/>
          <p:nvPr/>
        </p:nvGrpSpPr>
        <p:grpSpPr>
          <a:xfrm>
            <a:off x="6629400" y="5029201"/>
            <a:ext cx="4124076" cy="685797"/>
            <a:chOff x="6855885" y="5029201"/>
            <a:chExt cx="4124076" cy="685797"/>
          </a:xfrm>
        </p:grpSpPr>
        <p:sp>
          <p:nvSpPr>
            <p:cNvPr id="33" name="Trapezoid 32">
              <a:extLst>
                <a:ext uri="{FF2B5EF4-FFF2-40B4-BE49-F238E27FC236}">
                  <a16:creationId xmlns:a16="http://schemas.microsoft.com/office/drawing/2014/main" id="{49F77BAB-F8A9-280F-B03A-68FAC3FC0DE3}"/>
                </a:ext>
              </a:extLst>
            </p:cNvPr>
            <p:cNvSpPr/>
            <p:nvPr/>
          </p:nvSpPr>
          <p:spPr bwMode="auto">
            <a:xfrm>
              <a:off x="6855885"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Trapezoid 33">
              <a:extLst>
                <a:ext uri="{FF2B5EF4-FFF2-40B4-BE49-F238E27FC236}">
                  <a16:creationId xmlns:a16="http://schemas.microsoft.com/office/drawing/2014/main" id="{118AD4E4-EC27-A952-BD20-961BEF9977FD}"/>
                </a:ext>
              </a:extLst>
            </p:cNvPr>
            <p:cNvSpPr/>
            <p:nvPr/>
          </p:nvSpPr>
          <p:spPr bwMode="auto">
            <a:xfrm>
              <a:off x="7310969"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Trapezoid 34">
              <a:extLst>
                <a:ext uri="{FF2B5EF4-FFF2-40B4-BE49-F238E27FC236}">
                  <a16:creationId xmlns:a16="http://schemas.microsoft.com/office/drawing/2014/main" id="{9D897024-2115-24AD-07F2-688C288DCAFE}"/>
                </a:ext>
              </a:extLst>
            </p:cNvPr>
            <p:cNvSpPr/>
            <p:nvPr/>
          </p:nvSpPr>
          <p:spPr bwMode="auto">
            <a:xfrm>
              <a:off x="7776631"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rapezoid 35">
              <a:extLst>
                <a:ext uri="{FF2B5EF4-FFF2-40B4-BE49-F238E27FC236}">
                  <a16:creationId xmlns:a16="http://schemas.microsoft.com/office/drawing/2014/main" id="{14726D7C-97BD-5DC4-50BC-79538A75DA12}"/>
                </a:ext>
              </a:extLst>
            </p:cNvPr>
            <p:cNvSpPr/>
            <p:nvPr/>
          </p:nvSpPr>
          <p:spPr bwMode="auto">
            <a:xfrm>
              <a:off x="8219024"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rapezoid 36">
              <a:extLst>
                <a:ext uri="{FF2B5EF4-FFF2-40B4-BE49-F238E27FC236}">
                  <a16:creationId xmlns:a16="http://schemas.microsoft.com/office/drawing/2014/main" id="{28D35A26-B819-18B1-CF88-9230690027F7}"/>
                </a:ext>
              </a:extLst>
            </p:cNvPr>
            <p:cNvSpPr/>
            <p:nvPr/>
          </p:nvSpPr>
          <p:spPr bwMode="auto">
            <a:xfrm>
              <a:off x="8674108"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Trapezoid 37">
              <a:extLst>
                <a:ext uri="{FF2B5EF4-FFF2-40B4-BE49-F238E27FC236}">
                  <a16:creationId xmlns:a16="http://schemas.microsoft.com/office/drawing/2014/main" id="{F42D2E8B-BD0A-5531-617B-6D8E0D06FB7D}"/>
                </a:ext>
              </a:extLst>
            </p:cNvPr>
            <p:cNvSpPr/>
            <p:nvPr/>
          </p:nvSpPr>
          <p:spPr bwMode="auto">
            <a:xfrm>
              <a:off x="9139770"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rapezoid 38">
              <a:extLst>
                <a:ext uri="{FF2B5EF4-FFF2-40B4-BE49-F238E27FC236}">
                  <a16:creationId xmlns:a16="http://schemas.microsoft.com/office/drawing/2014/main" id="{17C4DF75-5469-3D09-9889-85CB3D2AF58E}"/>
                </a:ext>
              </a:extLst>
            </p:cNvPr>
            <p:cNvSpPr/>
            <p:nvPr/>
          </p:nvSpPr>
          <p:spPr bwMode="auto">
            <a:xfrm>
              <a:off x="9602015"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Trapezoid 39">
              <a:extLst>
                <a:ext uri="{FF2B5EF4-FFF2-40B4-BE49-F238E27FC236}">
                  <a16:creationId xmlns:a16="http://schemas.microsoft.com/office/drawing/2014/main" id="{5563DA76-CE54-C4D2-BE64-F49D9CF9CA2D}"/>
                </a:ext>
              </a:extLst>
            </p:cNvPr>
            <p:cNvSpPr/>
            <p:nvPr/>
          </p:nvSpPr>
          <p:spPr bwMode="auto">
            <a:xfrm>
              <a:off x="10057099"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Trapezoid 40">
              <a:extLst>
                <a:ext uri="{FF2B5EF4-FFF2-40B4-BE49-F238E27FC236}">
                  <a16:creationId xmlns:a16="http://schemas.microsoft.com/office/drawing/2014/main" id="{3D58F49A-4084-E833-2155-120D24E87979}"/>
                </a:ext>
              </a:extLst>
            </p:cNvPr>
            <p:cNvSpPr/>
            <p:nvPr/>
          </p:nvSpPr>
          <p:spPr bwMode="auto">
            <a:xfrm>
              <a:off x="10522761" y="5029201"/>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45" name="Trapezoid 44">
            <a:extLst>
              <a:ext uri="{FF2B5EF4-FFF2-40B4-BE49-F238E27FC236}">
                <a16:creationId xmlns:a16="http://schemas.microsoft.com/office/drawing/2014/main" id="{9A1995BA-CE2D-539B-F72A-F133D54DDA3B}"/>
              </a:ext>
            </a:extLst>
          </p:cNvPr>
          <p:cNvSpPr/>
          <p:nvPr/>
        </p:nvSpPr>
        <p:spPr bwMode="auto">
          <a:xfrm>
            <a:off x="10744200" y="5029200"/>
            <a:ext cx="457200" cy="685797"/>
          </a:xfrm>
          <a:prstGeom prst="trapezoid">
            <a:avLst/>
          </a:prstGeom>
          <a:solidFill>
            <a:schemeClr val="accent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52" name="Group 51">
            <a:extLst>
              <a:ext uri="{FF2B5EF4-FFF2-40B4-BE49-F238E27FC236}">
                <a16:creationId xmlns:a16="http://schemas.microsoft.com/office/drawing/2014/main" id="{ECE5E9E6-7F09-0E72-9423-83139E2335BC}"/>
              </a:ext>
            </a:extLst>
          </p:cNvPr>
          <p:cNvGrpSpPr/>
          <p:nvPr/>
        </p:nvGrpSpPr>
        <p:grpSpPr>
          <a:xfrm>
            <a:off x="1600200" y="5623560"/>
            <a:ext cx="1371600" cy="365760"/>
            <a:chOff x="1600200" y="5623560"/>
            <a:chExt cx="1371600" cy="365760"/>
          </a:xfrm>
        </p:grpSpPr>
        <p:cxnSp>
          <p:nvCxnSpPr>
            <p:cNvPr id="47" name="Straight Connector 46">
              <a:extLst>
                <a:ext uri="{FF2B5EF4-FFF2-40B4-BE49-F238E27FC236}">
                  <a16:creationId xmlns:a16="http://schemas.microsoft.com/office/drawing/2014/main" id="{C319B03A-7588-4B79-DE82-E7D4619AC7D5}"/>
                </a:ext>
              </a:extLst>
            </p:cNvPr>
            <p:cNvCxnSpPr/>
            <p:nvPr/>
          </p:nvCxnSpPr>
          <p:spPr bwMode="auto">
            <a:xfrm>
              <a:off x="16002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C189550-4AF3-1EE7-1327-C0370F2EB586}"/>
                </a:ext>
              </a:extLst>
            </p:cNvPr>
            <p:cNvCxnSpPr/>
            <p:nvPr/>
          </p:nvCxnSpPr>
          <p:spPr bwMode="auto">
            <a:xfrm>
              <a:off x="2057400"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1" name="Group 50">
              <a:extLst>
                <a:ext uri="{FF2B5EF4-FFF2-40B4-BE49-F238E27FC236}">
                  <a16:creationId xmlns:a16="http://schemas.microsoft.com/office/drawing/2014/main" id="{5BF9A580-4329-E229-DFB9-A77F49DCD332}"/>
                </a:ext>
              </a:extLst>
            </p:cNvPr>
            <p:cNvGrpSpPr/>
            <p:nvPr/>
          </p:nvGrpSpPr>
          <p:grpSpPr>
            <a:xfrm>
              <a:off x="2514600" y="5623560"/>
              <a:ext cx="457200" cy="365760"/>
              <a:chOff x="1752600" y="5775960"/>
              <a:chExt cx="457200" cy="365760"/>
            </a:xfrm>
          </p:grpSpPr>
          <p:cxnSp>
            <p:nvCxnSpPr>
              <p:cNvPr id="49" name="Straight Connector 48">
                <a:extLst>
                  <a:ext uri="{FF2B5EF4-FFF2-40B4-BE49-F238E27FC236}">
                    <a16:creationId xmlns:a16="http://schemas.microsoft.com/office/drawing/2014/main" id="{5F3487BB-D23A-FA93-7FFC-F004509C3CE5}"/>
                  </a:ext>
                </a:extLst>
              </p:cNvPr>
              <p:cNvCxnSpPr/>
              <p:nvPr/>
            </p:nvCxnSpPr>
            <p:spPr bwMode="auto">
              <a:xfrm>
                <a:off x="1752600" y="57759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DA9C45A2-4455-C5A6-C007-9C0FA599BD48}"/>
                  </a:ext>
                </a:extLst>
              </p:cNvPr>
              <p:cNvCxnSpPr/>
              <p:nvPr/>
            </p:nvCxnSpPr>
            <p:spPr bwMode="auto">
              <a:xfrm>
                <a:off x="2209800" y="57759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grpSp>
        <p:nvGrpSpPr>
          <p:cNvPr id="53" name="Group 52">
            <a:extLst>
              <a:ext uri="{FF2B5EF4-FFF2-40B4-BE49-F238E27FC236}">
                <a16:creationId xmlns:a16="http://schemas.microsoft.com/office/drawing/2014/main" id="{99345B9B-B6C5-8302-5E0B-A449365DCE9F}"/>
              </a:ext>
            </a:extLst>
          </p:cNvPr>
          <p:cNvGrpSpPr/>
          <p:nvPr/>
        </p:nvGrpSpPr>
        <p:grpSpPr>
          <a:xfrm>
            <a:off x="3429000" y="5623560"/>
            <a:ext cx="1371600" cy="365760"/>
            <a:chOff x="1600200" y="5623560"/>
            <a:chExt cx="1371600" cy="365760"/>
          </a:xfrm>
        </p:grpSpPr>
        <p:cxnSp>
          <p:nvCxnSpPr>
            <p:cNvPr id="54" name="Straight Connector 53">
              <a:extLst>
                <a:ext uri="{FF2B5EF4-FFF2-40B4-BE49-F238E27FC236}">
                  <a16:creationId xmlns:a16="http://schemas.microsoft.com/office/drawing/2014/main" id="{9C75A9E9-F634-D833-A80C-95BAA91CCEB3}"/>
                </a:ext>
              </a:extLst>
            </p:cNvPr>
            <p:cNvCxnSpPr/>
            <p:nvPr/>
          </p:nvCxnSpPr>
          <p:spPr bwMode="auto">
            <a:xfrm>
              <a:off x="16002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F6140DBE-6915-C29E-B788-EA9003398646}"/>
                </a:ext>
              </a:extLst>
            </p:cNvPr>
            <p:cNvCxnSpPr/>
            <p:nvPr/>
          </p:nvCxnSpPr>
          <p:spPr bwMode="auto">
            <a:xfrm>
              <a:off x="2057400"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6" name="Group 55">
              <a:extLst>
                <a:ext uri="{FF2B5EF4-FFF2-40B4-BE49-F238E27FC236}">
                  <a16:creationId xmlns:a16="http://schemas.microsoft.com/office/drawing/2014/main" id="{10B0C1E9-A74C-E20D-EDDA-191F1453BA82}"/>
                </a:ext>
              </a:extLst>
            </p:cNvPr>
            <p:cNvGrpSpPr/>
            <p:nvPr/>
          </p:nvGrpSpPr>
          <p:grpSpPr>
            <a:xfrm>
              <a:off x="2514600" y="5623560"/>
              <a:ext cx="457200" cy="365760"/>
              <a:chOff x="1752600" y="5775960"/>
              <a:chExt cx="457200" cy="365760"/>
            </a:xfrm>
          </p:grpSpPr>
          <p:cxnSp>
            <p:nvCxnSpPr>
              <p:cNvPr id="57" name="Straight Connector 56">
                <a:extLst>
                  <a:ext uri="{FF2B5EF4-FFF2-40B4-BE49-F238E27FC236}">
                    <a16:creationId xmlns:a16="http://schemas.microsoft.com/office/drawing/2014/main" id="{C6E69F60-CBE0-9B87-C911-165E0C0919A2}"/>
                  </a:ext>
                </a:extLst>
              </p:cNvPr>
              <p:cNvCxnSpPr/>
              <p:nvPr/>
            </p:nvCxnSpPr>
            <p:spPr bwMode="auto">
              <a:xfrm>
                <a:off x="1752600" y="57759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CB18C36E-D123-E07E-8323-57AAE4E695D6}"/>
                  </a:ext>
                </a:extLst>
              </p:cNvPr>
              <p:cNvCxnSpPr/>
              <p:nvPr/>
            </p:nvCxnSpPr>
            <p:spPr bwMode="auto">
              <a:xfrm>
                <a:off x="2209800" y="57759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cxnSp>
        <p:nvCxnSpPr>
          <p:cNvPr id="59" name="Straight Connector 58">
            <a:extLst>
              <a:ext uri="{FF2B5EF4-FFF2-40B4-BE49-F238E27FC236}">
                <a16:creationId xmlns:a16="http://schemas.microsoft.com/office/drawing/2014/main" id="{03193B1A-8B0F-D5D9-50A7-903829A852DC}"/>
              </a:ext>
            </a:extLst>
          </p:cNvPr>
          <p:cNvCxnSpPr/>
          <p:nvPr/>
        </p:nvCxnSpPr>
        <p:spPr bwMode="auto">
          <a:xfrm>
            <a:off x="52578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Connector 76">
            <a:extLst>
              <a:ext uri="{FF2B5EF4-FFF2-40B4-BE49-F238E27FC236}">
                <a16:creationId xmlns:a16="http://schemas.microsoft.com/office/drawing/2014/main" id="{C7BA0FD4-2DAA-3D5F-DE2A-1E576E2655C8}"/>
              </a:ext>
            </a:extLst>
          </p:cNvPr>
          <p:cNvCxnSpPr/>
          <p:nvPr/>
        </p:nvCxnSpPr>
        <p:spPr bwMode="auto">
          <a:xfrm>
            <a:off x="10744200"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26A0CADF-B91D-BB3B-22D4-884BA4D6310B}"/>
              </a:ext>
            </a:extLst>
          </p:cNvPr>
          <p:cNvCxnSpPr/>
          <p:nvPr/>
        </p:nvCxnSpPr>
        <p:spPr bwMode="auto">
          <a:xfrm>
            <a:off x="10972800"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E1C8F319-C915-06C4-0655-68FEB7D34A53}"/>
              </a:ext>
            </a:extLst>
          </p:cNvPr>
          <p:cNvCxnSpPr/>
          <p:nvPr/>
        </p:nvCxnSpPr>
        <p:spPr bwMode="auto">
          <a:xfrm>
            <a:off x="10515600" y="5626488"/>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88BF95BA-A14E-AB4B-B14D-A5DC947B42D0}"/>
              </a:ext>
            </a:extLst>
          </p:cNvPr>
          <p:cNvCxnSpPr/>
          <p:nvPr/>
        </p:nvCxnSpPr>
        <p:spPr bwMode="auto">
          <a:xfrm>
            <a:off x="7772400" y="5623557"/>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1D6F1B19-3CEE-8769-A23B-2DF4A6B977FB}"/>
              </a:ext>
            </a:extLst>
          </p:cNvPr>
          <p:cNvCxnSpPr/>
          <p:nvPr/>
        </p:nvCxnSpPr>
        <p:spPr bwMode="auto">
          <a:xfrm>
            <a:off x="8229600" y="5623557"/>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F880F346-850B-80B4-093A-CE3893CD3BF5}"/>
              </a:ext>
            </a:extLst>
          </p:cNvPr>
          <p:cNvCxnSpPr/>
          <p:nvPr/>
        </p:nvCxnSpPr>
        <p:spPr bwMode="auto">
          <a:xfrm>
            <a:off x="7086600" y="5623557"/>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9E7D21D6-6E06-CE46-BC43-D94CBCE42595}"/>
              </a:ext>
            </a:extLst>
          </p:cNvPr>
          <p:cNvCxnSpPr/>
          <p:nvPr/>
        </p:nvCxnSpPr>
        <p:spPr bwMode="auto">
          <a:xfrm>
            <a:off x="7315200" y="5623557"/>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778C4249-5A43-8F00-8CDD-97E620CB65C2}"/>
              </a:ext>
            </a:extLst>
          </p:cNvPr>
          <p:cNvCxnSpPr/>
          <p:nvPr/>
        </p:nvCxnSpPr>
        <p:spPr bwMode="auto">
          <a:xfrm>
            <a:off x="6858000" y="5626485"/>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574DF1C2-DE58-6CB2-D28D-8DF291CB50A1}"/>
              </a:ext>
            </a:extLst>
          </p:cNvPr>
          <p:cNvCxnSpPr/>
          <p:nvPr/>
        </p:nvCxnSpPr>
        <p:spPr bwMode="auto">
          <a:xfrm>
            <a:off x="8001000" y="5623557"/>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3" name="Straight Connector 82">
            <a:extLst>
              <a:ext uri="{FF2B5EF4-FFF2-40B4-BE49-F238E27FC236}">
                <a16:creationId xmlns:a16="http://schemas.microsoft.com/office/drawing/2014/main" id="{987CE4F7-C3A7-A98E-A749-34A2A178F8C3}"/>
              </a:ext>
            </a:extLst>
          </p:cNvPr>
          <p:cNvCxnSpPr/>
          <p:nvPr/>
        </p:nvCxnSpPr>
        <p:spPr bwMode="auto">
          <a:xfrm>
            <a:off x="9604129"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DEAE927E-256D-0E5D-FA46-EAC8B2D83ADA}"/>
              </a:ext>
            </a:extLst>
          </p:cNvPr>
          <p:cNvCxnSpPr/>
          <p:nvPr/>
        </p:nvCxnSpPr>
        <p:spPr bwMode="auto">
          <a:xfrm>
            <a:off x="10061329"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685E9CA-63DB-643E-3D77-A084EC7EB604}"/>
              </a:ext>
            </a:extLst>
          </p:cNvPr>
          <p:cNvCxnSpPr/>
          <p:nvPr/>
        </p:nvCxnSpPr>
        <p:spPr bwMode="auto">
          <a:xfrm>
            <a:off x="8918329"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E4C6B8C1-6BC9-ACD0-EBE0-1C52F6210662}"/>
              </a:ext>
            </a:extLst>
          </p:cNvPr>
          <p:cNvCxnSpPr/>
          <p:nvPr/>
        </p:nvCxnSpPr>
        <p:spPr bwMode="auto">
          <a:xfrm>
            <a:off x="9146929" y="5623560"/>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Straight Connector 86">
            <a:extLst>
              <a:ext uri="{FF2B5EF4-FFF2-40B4-BE49-F238E27FC236}">
                <a16:creationId xmlns:a16="http://schemas.microsoft.com/office/drawing/2014/main" id="{21FCB587-E31F-8A73-D144-CDDC6C1942C0}"/>
              </a:ext>
            </a:extLst>
          </p:cNvPr>
          <p:cNvCxnSpPr/>
          <p:nvPr/>
        </p:nvCxnSpPr>
        <p:spPr bwMode="auto">
          <a:xfrm>
            <a:off x="8689729" y="5626488"/>
            <a:ext cx="0" cy="1828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Connector 87">
            <a:extLst>
              <a:ext uri="{FF2B5EF4-FFF2-40B4-BE49-F238E27FC236}">
                <a16:creationId xmlns:a16="http://schemas.microsoft.com/office/drawing/2014/main" id="{339E249B-8DFD-8F73-986F-D7D2BF454A2A}"/>
              </a:ext>
            </a:extLst>
          </p:cNvPr>
          <p:cNvCxnSpPr/>
          <p:nvPr/>
        </p:nvCxnSpPr>
        <p:spPr bwMode="auto">
          <a:xfrm>
            <a:off x="9832729" y="5623560"/>
            <a:ext cx="0" cy="36576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96" name="Group 95">
            <a:extLst>
              <a:ext uri="{FF2B5EF4-FFF2-40B4-BE49-F238E27FC236}">
                <a16:creationId xmlns:a16="http://schemas.microsoft.com/office/drawing/2014/main" id="{4ED8392D-D0BB-1E0C-933E-96F5367F3F3F}"/>
              </a:ext>
            </a:extLst>
          </p:cNvPr>
          <p:cNvGrpSpPr/>
          <p:nvPr/>
        </p:nvGrpSpPr>
        <p:grpSpPr>
          <a:xfrm>
            <a:off x="1598085" y="5806437"/>
            <a:ext cx="1826683" cy="3"/>
            <a:chOff x="1598085" y="5806437"/>
            <a:chExt cx="1826683" cy="3"/>
          </a:xfrm>
        </p:grpSpPr>
        <p:grpSp>
          <p:nvGrpSpPr>
            <p:cNvPr id="92" name="Group 91">
              <a:extLst>
                <a:ext uri="{FF2B5EF4-FFF2-40B4-BE49-F238E27FC236}">
                  <a16:creationId xmlns:a16="http://schemas.microsoft.com/office/drawing/2014/main" id="{78E7FEAA-4397-DB84-E5C1-6CCD9B5C3231}"/>
                </a:ext>
              </a:extLst>
            </p:cNvPr>
            <p:cNvGrpSpPr/>
            <p:nvPr/>
          </p:nvGrpSpPr>
          <p:grpSpPr>
            <a:xfrm>
              <a:off x="1598085" y="5806437"/>
              <a:ext cx="910168" cy="3"/>
              <a:chOff x="1598085" y="5806437"/>
              <a:chExt cx="910168" cy="3"/>
            </a:xfrm>
          </p:grpSpPr>
          <p:cxnSp>
            <p:nvCxnSpPr>
              <p:cNvPr id="90" name="Straight Arrow Connector 89">
                <a:extLst>
                  <a:ext uri="{FF2B5EF4-FFF2-40B4-BE49-F238E27FC236}">
                    <a16:creationId xmlns:a16="http://schemas.microsoft.com/office/drawing/2014/main" id="{1A4F397A-795A-5F4E-6C58-155C1D65C96A}"/>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91" name="Straight Arrow Connector 90">
                <a:extLst>
                  <a:ext uri="{FF2B5EF4-FFF2-40B4-BE49-F238E27FC236}">
                    <a16:creationId xmlns:a16="http://schemas.microsoft.com/office/drawing/2014/main" id="{CA47EF0C-BA8B-E795-BA65-5800D43F2127}"/>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95" name="Group 94">
              <a:extLst>
                <a:ext uri="{FF2B5EF4-FFF2-40B4-BE49-F238E27FC236}">
                  <a16:creationId xmlns:a16="http://schemas.microsoft.com/office/drawing/2014/main" id="{1D6E067F-63CB-18C8-01D3-4D4722EE5EFA}"/>
                </a:ext>
              </a:extLst>
            </p:cNvPr>
            <p:cNvGrpSpPr/>
            <p:nvPr/>
          </p:nvGrpSpPr>
          <p:grpSpPr>
            <a:xfrm>
              <a:off x="2514600" y="5806437"/>
              <a:ext cx="910168" cy="3"/>
              <a:chOff x="2518832" y="5806437"/>
              <a:chExt cx="910168" cy="3"/>
            </a:xfrm>
          </p:grpSpPr>
          <p:cxnSp>
            <p:nvCxnSpPr>
              <p:cNvPr id="93" name="Straight Arrow Connector 92">
                <a:extLst>
                  <a:ext uri="{FF2B5EF4-FFF2-40B4-BE49-F238E27FC236}">
                    <a16:creationId xmlns:a16="http://schemas.microsoft.com/office/drawing/2014/main" id="{9A3B911A-9363-BDF7-5EC8-03304BEA73D7}"/>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94" name="Straight Arrow Connector 93">
                <a:extLst>
                  <a:ext uri="{FF2B5EF4-FFF2-40B4-BE49-F238E27FC236}">
                    <a16:creationId xmlns:a16="http://schemas.microsoft.com/office/drawing/2014/main" id="{DF1E8E52-8476-1FD4-07E3-28A25E31C825}"/>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grpSp>
        <p:nvGrpSpPr>
          <p:cNvPr id="97" name="Group 96">
            <a:extLst>
              <a:ext uri="{FF2B5EF4-FFF2-40B4-BE49-F238E27FC236}">
                <a16:creationId xmlns:a16="http://schemas.microsoft.com/office/drawing/2014/main" id="{048F55C4-1293-1A3B-C5F7-2052F9F3A6A9}"/>
              </a:ext>
            </a:extLst>
          </p:cNvPr>
          <p:cNvGrpSpPr/>
          <p:nvPr/>
        </p:nvGrpSpPr>
        <p:grpSpPr>
          <a:xfrm>
            <a:off x="3429000" y="5806440"/>
            <a:ext cx="1826683" cy="3"/>
            <a:chOff x="1598085" y="5806437"/>
            <a:chExt cx="1826683" cy="3"/>
          </a:xfrm>
        </p:grpSpPr>
        <p:grpSp>
          <p:nvGrpSpPr>
            <p:cNvPr id="98" name="Group 97">
              <a:extLst>
                <a:ext uri="{FF2B5EF4-FFF2-40B4-BE49-F238E27FC236}">
                  <a16:creationId xmlns:a16="http://schemas.microsoft.com/office/drawing/2014/main" id="{CED41990-E3B8-2678-FD6A-1C3B563A7125}"/>
                </a:ext>
              </a:extLst>
            </p:cNvPr>
            <p:cNvGrpSpPr/>
            <p:nvPr/>
          </p:nvGrpSpPr>
          <p:grpSpPr>
            <a:xfrm>
              <a:off x="1598085" y="5806437"/>
              <a:ext cx="910168" cy="3"/>
              <a:chOff x="1598085" y="5806437"/>
              <a:chExt cx="910168" cy="3"/>
            </a:xfrm>
          </p:grpSpPr>
          <p:cxnSp>
            <p:nvCxnSpPr>
              <p:cNvPr id="102" name="Straight Arrow Connector 101">
                <a:extLst>
                  <a:ext uri="{FF2B5EF4-FFF2-40B4-BE49-F238E27FC236}">
                    <a16:creationId xmlns:a16="http://schemas.microsoft.com/office/drawing/2014/main" id="{891E03DB-EFAA-027B-1D5D-8EE9FA226558}"/>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03" name="Straight Arrow Connector 102">
                <a:extLst>
                  <a:ext uri="{FF2B5EF4-FFF2-40B4-BE49-F238E27FC236}">
                    <a16:creationId xmlns:a16="http://schemas.microsoft.com/office/drawing/2014/main" id="{BAFBDF21-14AB-7A90-CE62-F27B44854AFE}"/>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99" name="Group 98">
              <a:extLst>
                <a:ext uri="{FF2B5EF4-FFF2-40B4-BE49-F238E27FC236}">
                  <a16:creationId xmlns:a16="http://schemas.microsoft.com/office/drawing/2014/main" id="{DEA29EB9-561E-63ED-34B9-FBB61C58A505}"/>
                </a:ext>
              </a:extLst>
            </p:cNvPr>
            <p:cNvGrpSpPr/>
            <p:nvPr/>
          </p:nvGrpSpPr>
          <p:grpSpPr>
            <a:xfrm>
              <a:off x="2514600" y="5806437"/>
              <a:ext cx="910168" cy="3"/>
              <a:chOff x="2518832" y="5806437"/>
              <a:chExt cx="910168" cy="3"/>
            </a:xfrm>
          </p:grpSpPr>
          <p:cxnSp>
            <p:nvCxnSpPr>
              <p:cNvPr id="100" name="Straight Arrow Connector 99">
                <a:extLst>
                  <a:ext uri="{FF2B5EF4-FFF2-40B4-BE49-F238E27FC236}">
                    <a16:creationId xmlns:a16="http://schemas.microsoft.com/office/drawing/2014/main" id="{6EAB1545-B8F1-45E5-3AE1-1D043FA2B763}"/>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01" name="Straight Arrow Connector 100">
                <a:extLst>
                  <a:ext uri="{FF2B5EF4-FFF2-40B4-BE49-F238E27FC236}">
                    <a16:creationId xmlns:a16="http://schemas.microsoft.com/office/drawing/2014/main" id="{E7C24BA4-09AB-7E88-1785-380816B9D670}"/>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grpSp>
        <p:nvGrpSpPr>
          <p:cNvPr id="104" name="Group 103">
            <a:extLst>
              <a:ext uri="{FF2B5EF4-FFF2-40B4-BE49-F238E27FC236}">
                <a16:creationId xmlns:a16="http://schemas.microsoft.com/office/drawing/2014/main" id="{A423BB8D-E1A6-1640-03E7-6BB00684D5F7}"/>
              </a:ext>
            </a:extLst>
          </p:cNvPr>
          <p:cNvGrpSpPr/>
          <p:nvPr/>
        </p:nvGrpSpPr>
        <p:grpSpPr>
          <a:xfrm>
            <a:off x="1600199" y="5943599"/>
            <a:ext cx="3657600" cy="3"/>
            <a:chOff x="1598085" y="5806437"/>
            <a:chExt cx="1826683" cy="3"/>
          </a:xfrm>
        </p:grpSpPr>
        <p:grpSp>
          <p:nvGrpSpPr>
            <p:cNvPr id="105" name="Group 104">
              <a:extLst>
                <a:ext uri="{FF2B5EF4-FFF2-40B4-BE49-F238E27FC236}">
                  <a16:creationId xmlns:a16="http://schemas.microsoft.com/office/drawing/2014/main" id="{32D1F534-2709-D646-10F8-4D1FA53F75A3}"/>
                </a:ext>
              </a:extLst>
            </p:cNvPr>
            <p:cNvGrpSpPr/>
            <p:nvPr/>
          </p:nvGrpSpPr>
          <p:grpSpPr>
            <a:xfrm>
              <a:off x="1598085" y="5806437"/>
              <a:ext cx="910168" cy="3"/>
              <a:chOff x="1598085" y="5806437"/>
              <a:chExt cx="910168" cy="3"/>
            </a:xfrm>
          </p:grpSpPr>
          <p:cxnSp>
            <p:nvCxnSpPr>
              <p:cNvPr id="109" name="Straight Arrow Connector 108">
                <a:extLst>
                  <a:ext uri="{FF2B5EF4-FFF2-40B4-BE49-F238E27FC236}">
                    <a16:creationId xmlns:a16="http://schemas.microsoft.com/office/drawing/2014/main" id="{E46E8F55-D847-5D1F-3C86-EA4DEF9988A3}"/>
                  </a:ext>
                </a:extLst>
              </p:cNvPr>
              <p:cNvCxnSpPr/>
              <p:nvPr/>
            </p:nvCxnSpPr>
            <p:spPr bwMode="auto">
              <a:xfrm>
                <a:off x="1598085"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10" name="Straight Arrow Connector 109">
                <a:extLst>
                  <a:ext uri="{FF2B5EF4-FFF2-40B4-BE49-F238E27FC236}">
                    <a16:creationId xmlns:a16="http://schemas.microsoft.com/office/drawing/2014/main" id="{02C29068-EECC-285D-CBE7-AB36AD81D0D2}"/>
                  </a:ext>
                </a:extLst>
              </p:cNvPr>
              <p:cNvCxnSpPr/>
              <p:nvPr/>
            </p:nvCxnSpPr>
            <p:spPr bwMode="auto">
              <a:xfrm>
                <a:off x="2053169"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nvGrpSpPr>
            <p:cNvPr id="106" name="Group 105">
              <a:extLst>
                <a:ext uri="{FF2B5EF4-FFF2-40B4-BE49-F238E27FC236}">
                  <a16:creationId xmlns:a16="http://schemas.microsoft.com/office/drawing/2014/main" id="{A2B7CA95-B72F-CD62-1BB8-6206528664EB}"/>
                </a:ext>
              </a:extLst>
            </p:cNvPr>
            <p:cNvGrpSpPr/>
            <p:nvPr/>
          </p:nvGrpSpPr>
          <p:grpSpPr>
            <a:xfrm>
              <a:off x="2514600" y="5806437"/>
              <a:ext cx="910168" cy="3"/>
              <a:chOff x="2518832" y="5806437"/>
              <a:chExt cx="910168" cy="3"/>
            </a:xfrm>
          </p:grpSpPr>
          <p:cxnSp>
            <p:nvCxnSpPr>
              <p:cNvPr id="107" name="Straight Arrow Connector 106">
                <a:extLst>
                  <a:ext uri="{FF2B5EF4-FFF2-40B4-BE49-F238E27FC236}">
                    <a16:creationId xmlns:a16="http://schemas.microsoft.com/office/drawing/2014/main" id="{562826B8-2B69-663D-E0BD-C9315ABED149}"/>
                  </a:ext>
                </a:extLst>
              </p:cNvPr>
              <p:cNvCxnSpPr/>
              <p:nvPr/>
            </p:nvCxnSpPr>
            <p:spPr bwMode="auto">
              <a:xfrm>
                <a:off x="2518832"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08" name="Straight Arrow Connector 107">
                <a:extLst>
                  <a:ext uri="{FF2B5EF4-FFF2-40B4-BE49-F238E27FC236}">
                    <a16:creationId xmlns:a16="http://schemas.microsoft.com/office/drawing/2014/main" id="{E12B0B5D-E64D-DB7D-BD74-DDA87F54D50D}"/>
                  </a:ext>
                </a:extLst>
              </p:cNvPr>
              <p:cNvCxnSpPr/>
              <p:nvPr/>
            </p:nvCxnSpPr>
            <p:spPr bwMode="auto">
              <a:xfrm>
                <a:off x="2973916"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grpSp>
        <p:nvGrpSpPr>
          <p:cNvPr id="113" name="Group 112">
            <a:extLst>
              <a:ext uri="{FF2B5EF4-FFF2-40B4-BE49-F238E27FC236}">
                <a16:creationId xmlns:a16="http://schemas.microsoft.com/office/drawing/2014/main" id="{BE27428C-4475-7836-7874-AF357910E396}"/>
              </a:ext>
            </a:extLst>
          </p:cNvPr>
          <p:cNvGrpSpPr/>
          <p:nvPr/>
        </p:nvGrpSpPr>
        <p:grpSpPr>
          <a:xfrm>
            <a:off x="7086600" y="5943600"/>
            <a:ext cx="3657600" cy="3"/>
            <a:chOff x="1598085" y="5806437"/>
            <a:chExt cx="1826683" cy="3"/>
          </a:xfrm>
        </p:grpSpPr>
        <p:grpSp>
          <p:nvGrpSpPr>
            <p:cNvPr id="114" name="Group 113">
              <a:extLst>
                <a:ext uri="{FF2B5EF4-FFF2-40B4-BE49-F238E27FC236}">
                  <a16:creationId xmlns:a16="http://schemas.microsoft.com/office/drawing/2014/main" id="{67D4D10E-4AE7-99A0-C7E6-EBCA00B2F2B3}"/>
                </a:ext>
              </a:extLst>
            </p:cNvPr>
            <p:cNvGrpSpPr/>
            <p:nvPr/>
          </p:nvGrpSpPr>
          <p:grpSpPr>
            <a:xfrm>
              <a:off x="1598085" y="5806437"/>
              <a:ext cx="910168" cy="3"/>
              <a:chOff x="1598085" y="5806437"/>
              <a:chExt cx="910168" cy="3"/>
            </a:xfrm>
          </p:grpSpPr>
          <p:cxnSp>
            <p:nvCxnSpPr>
              <p:cNvPr id="118" name="Straight Arrow Connector 117">
                <a:extLst>
                  <a:ext uri="{FF2B5EF4-FFF2-40B4-BE49-F238E27FC236}">
                    <a16:creationId xmlns:a16="http://schemas.microsoft.com/office/drawing/2014/main" id="{BA7E0BCC-56B1-287C-F77D-642B193A359E}"/>
                  </a:ext>
                </a:extLst>
              </p:cNvPr>
              <p:cNvCxnSpPr/>
              <p:nvPr/>
            </p:nvCxnSpPr>
            <p:spPr bwMode="auto">
              <a:xfrm>
                <a:off x="1598085"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19" name="Straight Arrow Connector 118">
                <a:extLst>
                  <a:ext uri="{FF2B5EF4-FFF2-40B4-BE49-F238E27FC236}">
                    <a16:creationId xmlns:a16="http://schemas.microsoft.com/office/drawing/2014/main" id="{C519989E-11F1-6BA9-7FAF-050789A5307D}"/>
                  </a:ext>
                </a:extLst>
              </p:cNvPr>
              <p:cNvCxnSpPr/>
              <p:nvPr/>
            </p:nvCxnSpPr>
            <p:spPr bwMode="auto">
              <a:xfrm>
                <a:off x="2053169"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nvGrpSpPr>
            <p:cNvPr id="115" name="Group 114">
              <a:extLst>
                <a:ext uri="{FF2B5EF4-FFF2-40B4-BE49-F238E27FC236}">
                  <a16:creationId xmlns:a16="http://schemas.microsoft.com/office/drawing/2014/main" id="{19E61688-2458-D145-BA88-46EAD470AFF6}"/>
                </a:ext>
              </a:extLst>
            </p:cNvPr>
            <p:cNvGrpSpPr/>
            <p:nvPr/>
          </p:nvGrpSpPr>
          <p:grpSpPr>
            <a:xfrm>
              <a:off x="2514600" y="5806437"/>
              <a:ext cx="910168" cy="3"/>
              <a:chOff x="2518832" y="5806437"/>
              <a:chExt cx="910168" cy="3"/>
            </a:xfrm>
          </p:grpSpPr>
          <p:cxnSp>
            <p:nvCxnSpPr>
              <p:cNvPr id="116" name="Straight Arrow Connector 115">
                <a:extLst>
                  <a:ext uri="{FF2B5EF4-FFF2-40B4-BE49-F238E27FC236}">
                    <a16:creationId xmlns:a16="http://schemas.microsoft.com/office/drawing/2014/main" id="{F259DB65-1324-FCF0-510D-157F049AE8AA}"/>
                  </a:ext>
                </a:extLst>
              </p:cNvPr>
              <p:cNvCxnSpPr/>
              <p:nvPr/>
            </p:nvCxnSpPr>
            <p:spPr bwMode="auto">
              <a:xfrm>
                <a:off x="2518832" y="5806440"/>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cxnSp>
            <p:nvCxnSpPr>
              <p:cNvPr id="117" name="Straight Arrow Connector 116">
                <a:extLst>
                  <a:ext uri="{FF2B5EF4-FFF2-40B4-BE49-F238E27FC236}">
                    <a16:creationId xmlns:a16="http://schemas.microsoft.com/office/drawing/2014/main" id="{81377F79-E93C-CD78-6A27-D0A98AF1F9FC}"/>
                  </a:ext>
                </a:extLst>
              </p:cNvPr>
              <p:cNvCxnSpPr/>
              <p:nvPr/>
            </p:nvCxnSpPr>
            <p:spPr bwMode="auto">
              <a:xfrm>
                <a:off x="2973916" y="5806437"/>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grpSp>
      <p:grpSp>
        <p:nvGrpSpPr>
          <p:cNvPr id="120" name="Group 119">
            <a:extLst>
              <a:ext uri="{FF2B5EF4-FFF2-40B4-BE49-F238E27FC236}">
                <a16:creationId xmlns:a16="http://schemas.microsoft.com/office/drawing/2014/main" id="{3E52F299-099C-ADEC-F6C7-C693406FD5C2}"/>
              </a:ext>
            </a:extLst>
          </p:cNvPr>
          <p:cNvGrpSpPr/>
          <p:nvPr/>
        </p:nvGrpSpPr>
        <p:grpSpPr>
          <a:xfrm>
            <a:off x="6859058" y="5803507"/>
            <a:ext cx="1826683" cy="3"/>
            <a:chOff x="1598085" y="5806437"/>
            <a:chExt cx="1826683" cy="3"/>
          </a:xfrm>
        </p:grpSpPr>
        <p:grpSp>
          <p:nvGrpSpPr>
            <p:cNvPr id="121" name="Group 120">
              <a:extLst>
                <a:ext uri="{FF2B5EF4-FFF2-40B4-BE49-F238E27FC236}">
                  <a16:creationId xmlns:a16="http://schemas.microsoft.com/office/drawing/2014/main" id="{FABE816E-BB50-3775-6F85-6803C447EC63}"/>
                </a:ext>
              </a:extLst>
            </p:cNvPr>
            <p:cNvGrpSpPr/>
            <p:nvPr/>
          </p:nvGrpSpPr>
          <p:grpSpPr>
            <a:xfrm>
              <a:off x="1598085" y="5806437"/>
              <a:ext cx="910168" cy="3"/>
              <a:chOff x="1598085" y="5806437"/>
              <a:chExt cx="910168" cy="3"/>
            </a:xfrm>
          </p:grpSpPr>
          <p:cxnSp>
            <p:nvCxnSpPr>
              <p:cNvPr id="125" name="Straight Arrow Connector 124">
                <a:extLst>
                  <a:ext uri="{FF2B5EF4-FFF2-40B4-BE49-F238E27FC236}">
                    <a16:creationId xmlns:a16="http://schemas.microsoft.com/office/drawing/2014/main" id="{DE22A009-0BD6-6D68-674D-76519E5B5185}"/>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26" name="Straight Arrow Connector 125">
                <a:extLst>
                  <a:ext uri="{FF2B5EF4-FFF2-40B4-BE49-F238E27FC236}">
                    <a16:creationId xmlns:a16="http://schemas.microsoft.com/office/drawing/2014/main" id="{9164FD06-864D-B44A-7068-361AF2AE678B}"/>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122" name="Group 121">
              <a:extLst>
                <a:ext uri="{FF2B5EF4-FFF2-40B4-BE49-F238E27FC236}">
                  <a16:creationId xmlns:a16="http://schemas.microsoft.com/office/drawing/2014/main" id="{9FDEC8C7-9953-7196-C4AD-3CB97287210F}"/>
                </a:ext>
              </a:extLst>
            </p:cNvPr>
            <p:cNvGrpSpPr/>
            <p:nvPr/>
          </p:nvGrpSpPr>
          <p:grpSpPr>
            <a:xfrm>
              <a:off x="2514600" y="5806437"/>
              <a:ext cx="910168" cy="3"/>
              <a:chOff x="2518832" y="5806437"/>
              <a:chExt cx="910168" cy="3"/>
            </a:xfrm>
          </p:grpSpPr>
          <p:cxnSp>
            <p:nvCxnSpPr>
              <p:cNvPr id="123" name="Straight Arrow Connector 122">
                <a:extLst>
                  <a:ext uri="{FF2B5EF4-FFF2-40B4-BE49-F238E27FC236}">
                    <a16:creationId xmlns:a16="http://schemas.microsoft.com/office/drawing/2014/main" id="{67C99021-70C6-2911-4105-F1B08B587436}"/>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24" name="Straight Arrow Connector 123">
                <a:extLst>
                  <a:ext uri="{FF2B5EF4-FFF2-40B4-BE49-F238E27FC236}">
                    <a16:creationId xmlns:a16="http://schemas.microsoft.com/office/drawing/2014/main" id="{3FDED379-6DC0-696E-D020-155F4DF608FC}"/>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grpSp>
        <p:nvGrpSpPr>
          <p:cNvPr id="127" name="Group 126">
            <a:extLst>
              <a:ext uri="{FF2B5EF4-FFF2-40B4-BE49-F238E27FC236}">
                <a16:creationId xmlns:a16="http://schemas.microsoft.com/office/drawing/2014/main" id="{FD717143-9101-F4B8-57B5-4D4A7B4DEAF1}"/>
              </a:ext>
            </a:extLst>
          </p:cNvPr>
          <p:cNvGrpSpPr/>
          <p:nvPr/>
        </p:nvGrpSpPr>
        <p:grpSpPr>
          <a:xfrm>
            <a:off x="8686800" y="5803504"/>
            <a:ext cx="1826683" cy="3"/>
            <a:chOff x="1598085" y="5806437"/>
            <a:chExt cx="1826683" cy="3"/>
          </a:xfrm>
        </p:grpSpPr>
        <p:grpSp>
          <p:nvGrpSpPr>
            <p:cNvPr id="128" name="Group 127">
              <a:extLst>
                <a:ext uri="{FF2B5EF4-FFF2-40B4-BE49-F238E27FC236}">
                  <a16:creationId xmlns:a16="http://schemas.microsoft.com/office/drawing/2014/main" id="{E3AD7511-405B-9F3F-A0AB-7A277E29AE1A}"/>
                </a:ext>
              </a:extLst>
            </p:cNvPr>
            <p:cNvGrpSpPr/>
            <p:nvPr/>
          </p:nvGrpSpPr>
          <p:grpSpPr>
            <a:xfrm>
              <a:off x="1598085" y="5806437"/>
              <a:ext cx="910168" cy="3"/>
              <a:chOff x="1598085" y="5806437"/>
              <a:chExt cx="910168" cy="3"/>
            </a:xfrm>
          </p:grpSpPr>
          <p:cxnSp>
            <p:nvCxnSpPr>
              <p:cNvPr id="132" name="Straight Arrow Connector 131">
                <a:extLst>
                  <a:ext uri="{FF2B5EF4-FFF2-40B4-BE49-F238E27FC236}">
                    <a16:creationId xmlns:a16="http://schemas.microsoft.com/office/drawing/2014/main" id="{5AD120C1-CDD1-7A8E-40FC-5385A44FA216}"/>
                  </a:ext>
                </a:extLst>
              </p:cNvPr>
              <p:cNvCxnSpPr/>
              <p:nvPr/>
            </p:nvCxnSpPr>
            <p:spPr bwMode="auto">
              <a:xfrm>
                <a:off x="1598085"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33" name="Straight Arrow Connector 132">
                <a:extLst>
                  <a:ext uri="{FF2B5EF4-FFF2-40B4-BE49-F238E27FC236}">
                    <a16:creationId xmlns:a16="http://schemas.microsoft.com/office/drawing/2014/main" id="{CD4BECDA-8BCD-53E3-D835-A6CC9D500ED9}"/>
                  </a:ext>
                </a:extLst>
              </p:cNvPr>
              <p:cNvCxnSpPr/>
              <p:nvPr/>
            </p:nvCxnSpPr>
            <p:spPr bwMode="auto">
              <a:xfrm>
                <a:off x="2053169"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nvGrpSpPr>
            <p:cNvPr id="129" name="Group 128">
              <a:extLst>
                <a:ext uri="{FF2B5EF4-FFF2-40B4-BE49-F238E27FC236}">
                  <a16:creationId xmlns:a16="http://schemas.microsoft.com/office/drawing/2014/main" id="{F3A1406A-4207-680A-83F6-E94B02440B42}"/>
                </a:ext>
              </a:extLst>
            </p:cNvPr>
            <p:cNvGrpSpPr/>
            <p:nvPr/>
          </p:nvGrpSpPr>
          <p:grpSpPr>
            <a:xfrm>
              <a:off x="2514600" y="5806437"/>
              <a:ext cx="910168" cy="3"/>
              <a:chOff x="2518832" y="5806437"/>
              <a:chExt cx="910168" cy="3"/>
            </a:xfrm>
          </p:grpSpPr>
          <p:cxnSp>
            <p:nvCxnSpPr>
              <p:cNvPr id="130" name="Straight Arrow Connector 129">
                <a:extLst>
                  <a:ext uri="{FF2B5EF4-FFF2-40B4-BE49-F238E27FC236}">
                    <a16:creationId xmlns:a16="http://schemas.microsoft.com/office/drawing/2014/main" id="{83671000-B621-0937-BDDA-7E6F6BDB97C4}"/>
                  </a:ext>
                </a:extLst>
              </p:cNvPr>
              <p:cNvCxnSpPr/>
              <p:nvPr/>
            </p:nvCxnSpPr>
            <p:spPr bwMode="auto">
              <a:xfrm>
                <a:off x="2518832" y="5806440"/>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31" name="Straight Arrow Connector 130">
                <a:extLst>
                  <a:ext uri="{FF2B5EF4-FFF2-40B4-BE49-F238E27FC236}">
                    <a16:creationId xmlns:a16="http://schemas.microsoft.com/office/drawing/2014/main" id="{FF66AAC1-666E-9ABB-7D30-79628F401569}"/>
                  </a:ext>
                </a:extLst>
              </p:cNvPr>
              <p:cNvCxnSpPr/>
              <p:nvPr/>
            </p:nvCxnSpPr>
            <p:spPr bwMode="auto">
              <a:xfrm>
                <a:off x="2973916" y="5806437"/>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grpSp>
      <p:cxnSp>
        <p:nvCxnSpPr>
          <p:cNvPr id="139" name="Straight Arrow Connector 138">
            <a:extLst>
              <a:ext uri="{FF2B5EF4-FFF2-40B4-BE49-F238E27FC236}">
                <a16:creationId xmlns:a16="http://schemas.microsoft.com/office/drawing/2014/main" id="{83A82D3C-6E83-4B46-0204-C890FE49AABB}"/>
              </a:ext>
            </a:extLst>
          </p:cNvPr>
          <p:cNvCxnSpPr/>
          <p:nvPr/>
        </p:nvCxnSpPr>
        <p:spPr bwMode="auto">
          <a:xfrm>
            <a:off x="10515600" y="5806443"/>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grpSp>
        <p:nvGrpSpPr>
          <p:cNvPr id="143" name="Group 142">
            <a:extLst>
              <a:ext uri="{FF2B5EF4-FFF2-40B4-BE49-F238E27FC236}">
                <a16:creationId xmlns:a16="http://schemas.microsoft.com/office/drawing/2014/main" id="{8D540E72-FF7E-9B20-D5F7-9C3D303A409C}"/>
              </a:ext>
            </a:extLst>
          </p:cNvPr>
          <p:cNvGrpSpPr/>
          <p:nvPr/>
        </p:nvGrpSpPr>
        <p:grpSpPr>
          <a:xfrm>
            <a:off x="8321040" y="4343400"/>
            <a:ext cx="3208274" cy="582344"/>
            <a:chOff x="8462187" y="4389120"/>
            <a:chExt cx="3208274" cy="582344"/>
          </a:xfrm>
        </p:grpSpPr>
        <p:sp>
          <p:nvSpPr>
            <p:cNvPr id="111" name="TextBox 110">
              <a:extLst>
                <a:ext uri="{FF2B5EF4-FFF2-40B4-BE49-F238E27FC236}">
                  <a16:creationId xmlns:a16="http://schemas.microsoft.com/office/drawing/2014/main" id="{F1E78DBD-950C-C197-233C-FE11A705BFA4}"/>
                </a:ext>
              </a:extLst>
            </p:cNvPr>
            <p:cNvSpPr txBox="1"/>
            <p:nvPr/>
          </p:nvSpPr>
          <p:spPr>
            <a:xfrm>
              <a:off x="8919387" y="4389120"/>
              <a:ext cx="2661306" cy="307777"/>
            </a:xfrm>
            <a:prstGeom prst="rect">
              <a:avLst/>
            </a:prstGeom>
            <a:noFill/>
          </p:spPr>
          <p:txBody>
            <a:bodyPr wrap="none" rtlCol="0" anchor="ctr">
              <a:spAutoFit/>
            </a:bodyPr>
            <a:lstStyle/>
            <a:p>
              <a:r>
                <a:rPr lang="en-US" sz="1400" dirty="0">
                  <a:solidFill>
                    <a:schemeClr val="tx1"/>
                  </a:solidFill>
                </a:rPr>
                <a:t>Channel spacing for blue channels</a:t>
              </a:r>
            </a:p>
          </p:txBody>
        </p:sp>
        <p:sp>
          <p:nvSpPr>
            <p:cNvPr id="112" name="TextBox 111">
              <a:extLst>
                <a:ext uri="{FF2B5EF4-FFF2-40B4-BE49-F238E27FC236}">
                  <a16:creationId xmlns:a16="http://schemas.microsoft.com/office/drawing/2014/main" id="{ED214E41-4521-1E56-38FA-F5F58223C517}"/>
                </a:ext>
              </a:extLst>
            </p:cNvPr>
            <p:cNvSpPr txBox="1"/>
            <p:nvPr/>
          </p:nvSpPr>
          <p:spPr>
            <a:xfrm>
              <a:off x="8919387" y="4663687"/>
              <a:ext cx="2751074" cy="307777"/>
            </a:xfrm>
            <a:prstGeom prst="rect">
              <a:avLst/>
            </a:prstGeom>
            <a:noFill/>
          </p:spPr>
          <p:txBody>
            <a:bodyPr wrap="none" rtlCol="0" anchor="ctr">
              <a:spAutoFit/>
            </a:bodyPr>
            <a:lstStyle/>
            <a:p>
              <a:r>
                <a:rPr lang="en-US" sz="1400" dirty="0">
                  <a:solidFill>
                    <a:schemeClr val="tx1"/>
                  </a:solidFill>
                </a:rPr>
                <a:t>Channel spacing for green channels</a:t>
              </a:r>
            </a:p>
          </p:txBody>
        </p:sp>
        <p:cxnSp>
          <p:nvCxnSpPr>
            <p:cNvPr id="141" name="Straight Arrow Connector 140">
              <a:extLst>
                <a:ext uri="{FF2B5EF4-FFF2-40B4-BE49-F238E27FC236}">
                  <a16:creationId xmlns:a16="http://schemas.microsoft.com/office/drawing/2014/main" id="{B4A71460-CB9E-5EB0-3E12-9C367B423871}"/>
                </a:ext>
              </a:extLst>
            </p:cNvPr>
            <p:cNvCxnSpPr/>
            <p:nvPr/>
          </p:nvCxnSpPr>
          <p:spPr bwMode="auto">
            <a:xfrm>
              <a:off x="8462187" y="4828032"/>
              <a:ext cx="455084" cy="0"/>
            </a:xfrm>
            <a:prstGeom prst="straightConnector1">
              <a:avLst/>
            </a:prstGeom>
            <a:solidFill>
              <a:srgbClr val="00B8FF"/>
            </a:solidFill>
            <a:ln w="15875" cap="flat" cmpd="sng" algn="ctr">
              <a:solidFill>
                <a:srgbClr val="92D050"/>
              </a:solidFill>
              <a:prstDash val="solid"/>
              <a:round/>
              <a:headEnd type="arrow" w="med" len="med"/>
              <a:tailEnd type="arrow"/>
            </a:ln>
            <a:effectLst/>
          </p:spPr>
        </p:cxnSp>
        <p:cxnSp>
          <p:nvCxnSpPr>
            <p:cNvPr id="142" name="Straight Arrow Connector 141">
              <a:extLst>
                <a:ext uri="{FF2B5EF4-FFF2-40B4-BE49-F238E27FC236}">
                  <a16:creationId xmlns:a16="http://schemas.microsoft.com/office/drawing/2014/main" id="{65A49430-04F3-FD40-5C89-086DF60C3BEE}"/>
                </a:ext>
              </a:extLst>
            </p:cNvPr>
            <p:cNvCxnSpPr/>
            <p:nvPr/>
          </p:nvCxnSpPr>
          <p:spPr bwMode="auto">
            <a:xfrm>
              <a:off x="8462187" y="4553712"/>
              <a:ext cx="455084" cy="0"/>
            </a:xfrm>
            <a:prstGeom prst="straightConnector1">
              <a:avLst/>
            </a:prstGeom>
            <a:solidFill>
              <a:srgbClr val="00B8FF"/>
            </a:solidFill>
            <a:ln w="15875" cap="flat" cmpd="sng" algn="ctr">
              <a:solidFill>
                <a:srgbClr val="00B0F0"/>
              </a:solidFill>
              <a:prstDash val="solid"/>
              <a:round/>
              <a:headEnd type="arrow" w="med" len="med"/>
              <a:tailEnd type="arrow"/>
            </a:ln>
            <a:effectLst/>
          </p:spPr>
        </p:cxnSp>
      </p:grpSp>
      <p:sp>
        <p:nvSpPr>
          <p:cNvPr id="144" name="TextBox 143">
            <a:extLst>
              <a:ext uri="{FF2B5EF4-FFF2-40B4-BE49-F238E27FC236}">
                <a16:creationId xmlns:a16="http://schemas.microsoft.com/office/drawing/2014/main" id="{ACD4E030-EF7D-903C-28EC-5E762B11FA71}"/>
              </a:ext>
            </a:extLst>
          </p:cNvPr>
          <p:cNvSpPr txBox="1"/>
          <p:nvPr/>
        </p:nvSpPr>
        <p:spPr>
          <a:xfrm>
            <a:off x="1772141" y="6035040"/>
            <a:ext cx="3313728" cy="307777"/>
          </a:xfrm>
          <a:prstGeom prst="rect">
            <a:avLst/>
          </a:prstGeom>
          <a:noFill/>
        </p:spPr>
        <p:txBody>
          <a:bodyPr wrap="none" rtlCol="0" anchor="ctr">
            <a:spAutoFit/>
          </a:bodyPr>
          <a:lstStyle/>
          <a:p>
            <a:pPr algn="ctr"/>
            <a:r>
              <a:rPr lang="en-US" sz="1400" dirty="0">
                <a:solidFill>
                  <a:schemeClr val="tx1"/>
                </a:solidFill>
              </a:rPr>
              <a:t>Aligning center frequencies of the channels</a:t>
            </a:r>
          </a:p>
        </p:txBody>
      </p:sp>
      <p:sp>
        <p:nvSpPr>
          <p:cNvPr id="145" name="TextBox 144">
            <a:extLst>
              <a:ext uri="{FF2B5EF4-FFF2-40B4-BE49-F238E27FC236}">
                <a16:creationId xmlns:a16="http://schemas.microsoft.com/office/drawing/2014/main" id="{5112ECE3-8B11-EAF0-720B-23F60152778E}"/>
              </a:ext>
            </a:extLst>
          </p:cNvPr>
          <p:cNvSpPr txBox="1"/>
          <p:nvPr/>
        </p:nvSpPr>
        <p:spPr>
          <a:xfrm>
            <a:off x="7699204" y="6035040"/>
            <a:ext cx="2411237" cy="307777"/>
          </a:xfrm>
          <a:prstGeom prst="rect">
            <a:avLst/>
          </a:prstGeom>
          <a:noFill/>
        </p:spPr>
        <p:txBody>
          <a:bodyPr wrap="none" rtlCol="0" anchor="ctr">
            <a:spAutoFit/>
          </a:bodyPr>
          <a:lstStyle/>
          <a:p>
            <a:pPr algn="ctr"/>
            <a:r>
              <a:rPr lang="en-US" sz="1400" dirty="0">
                <a:solidFill>
                  <a:schemeClr val="tx1"/>
                </a:solidFill>
              </a:rPr>
              <a:t>Aligning edges of the channels</a:t>
            </a:r>
          </a:p>
        </p:txBody>
      </p:sp>
    </p:spTree>
    <p:extLst>
      <p:ext uri="{BB962C8B-B14F-4D97-AF65-F5344CB8AC3E}">
        <p14:creationId xmlns:p14="http://schemas.microsoft.com/office/powerpoint/2010/main" val="268785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CF4BF-3EA0-C6D4-2587-7155418341E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D5CD81A-EA7F-9DE0-7583-9F039303B342}"/>
              </a:ext>
            </a:extLst>
          </p:cNvPr>
          <p:cNvSpPr>
            <a:spLocks noGrp="1"/>
          </p:cNvSpPr>
          <p:nvPr>
            <p:ph type="title"/>
          </p:nvPr>
        </p:nvSpPr>
        <p:spPr/>
        <p:txBody>
          <a:bodyPr/>
          <a:lstStyle/>
          <a:p>
            <a:r>
              <a:rPr lang="en-US" dirty="0"/>
              <a:t>Proposal Criteria: Operational Bands (1/3)</a:t>
            </a:r>
          </a:p>
        </p:txBody>
      </p:sp>
      <p:sp>
        <p:nvSpPr>
          <p:cNvPr id="6" name="Content Placeholder 5">
            <a:extLst>
              <a:ext uri="{FF2B5EF4-FFF2-40B4-BE49-F238E27FC236}">
                <a16:creationId xmlns:a16="http://schemas.microsoft.com/office/drawing/2014/main" id="{DC78E7BF-A614-49C7-7FC0-B8DC289A1F06}"/>
              </a:ext>
            </a:extLst>
          </p:cNvPr>
          <p:cNvSpPr>
            <a:spLocks noGrp="1"/>
          </p:cNvSpPr>
          <p:nvPr>
            <p:ph idx="1"/>
          </p:nvPr>
        </p:nvSpPr>
        <p:spPr/>
        <p:txBody>
          <a:bodyPr/>
          <a:lstStyle/>
          <a:p>
            <a:pPr marL="0" indent="0">
              <a:buNone/>
            </a:pPr>
            <a:r>
              <a:rPr lang="en-US" i="1" dirty="0"/>
              <a:t>“</a:t>
            </a:r>
            <a:r>
              <a:rPr lang="en-US" b="1" i="1" dirty="0"/>
              <a:t>Operational Bands</a:t>
            </a:r>
            <a:r>
              <a:rPr lang="en-US" i="1" dirty="0"/>
              <a:t>: At least one of the operational bands relevant to the scope of the project should be supported.”</a:t>
            </a:r>
          </a:p>
          <a:p>
            <a:endParaRPr lang="en-US" dirty="0"/>
          </a:p>
          <a:p>
            <a:r>
              <a:rPr lang="en-US" dirty="0"/>
              <a:t>This proposal aims to add SUN FSK to the following Japanese VHF bands:</a:t>
            </a:r>
          </a:p>
          <a:p>
            <a:pPr lvl="1"/>
            <a:r>
              <a:rPr lang="en-US" dirty="0"/>
              <a:t>VHF-High Band [3]</a:t>
            </a:r>
          </a:p>
          <a:p>
            <a:pPr lvl="2"/>
            <a:r>
              <a:rPr lang="en-US" sz="2000" dirty="0"/>
              <a:t>170 – 177.5 MHz</a:t>
            </a:r>
          </a:p>
          <a:p>
            <a:pPr lvl="2"/>
            <a:r>
              <a:rPr lang="en-US" sz="2000" dirty="0"/>
              <a:t>217.5 – 222 MHz</a:t>
            </a:r>
          </a:p>
          <a:p>
            <a:pPr lvl="1"/>
            <a:r>
              <a:rPr lang="en-US" dirty="0"/>
              <a:t>Unmanned Mobile Image Transmission System (UMITS) Band [5]</a:t>
            </a:r>
          </a:p>
          <a:p>
            <a:pPr lvl="2"/>
            <a:r>
              <a:rPr lang="en-US" sz="2000" dirty="0"/>
              <a:t>169.05–169.3575 MHz</a:t>
            </a:r>
          </a:p>
          <a:p>
            <a:pPr lvl="2"/>
            <a:r>
              <a:rPr lang="en-US" sz="2000" dirty="0"/>
              <a:t>169.8075–170 MHz</a:t>
            </a:r>
          </a:p>
        </p:txBody>
      </p:sp>
      <p:sp>
        <p:nvSpPr>
          <p:cNvPr id="2" name="Slide Number Placeholder 1">
            <a:extLst>
              <a:ext uri="{FF2B5EF4-FFF2-40B4-BE49-F238E27FC236}">
                <a16:creationId xmlns:a16="http://schemas.microsoft.com/office/drawing/2014/main" id="{148AFEFE-7E14-2BC9-8D51-1A6752E84FA4}"/>
              </a:ext>
            </a:extLst>
          </p:cNvPr>
          <p:cNvSpPr>
            <a:spLocks noGrp="1"/>
          </p:cNvSpPr>
          <p:nvPr>
            <p:ph type="sldNum" idx="12"/>
          </p:nvPr>
        </p:nvSpPr>
        <p:spPr/>
        <p:txBody>
          <a:bodyPr/>
          <a:lstStyle/>
          <a:p>
            <a:r>
              <a:rPr lang="en-GB"/>
              <a:t>Slide </a:t>
            </a:r>
            <a:fld id="{F5D8E26B-7BCF-4D25-9C89-0168A6618F18}" type="slidenum">
              <a:rPr lang="en-GB" smtClean="0"/>
              <a:pPr/>
              <a:t>14</a:t>
            </a:fld>
            <a:endParaRPr lang="en-GB"/>
          </a:p>
        </p:txBody>
      </p:sp>
    </p:spTree>
    <p:extLst>
      <p:ext uri="{BB962C8B-B14F-4D97-AF65-F5344CB8AC3E}">
        <p14:creationId xmlns:p14="http://schemas.microsoft.com/office/powerpoint/2010/main" val="2837395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E806-C939-F579-39BF-899B43116DC0}"/>
              </a:ext>
            </a:extLst>
          </p:cNvPr>
          <p:cNvSpPr>
            <a:spLocks noGrp="1"/>
          </p:cNvSpPr>
          <p:nvPr>
            <p:ph type="title"/>
          </p:nvPr>
        </p:nvSpPr>
        <p:spPr/>
        <p:txBody>
          <a:bodyPr/>
          <a:lstStyle/>
          <a:p>
            <a:r>
              <a:rPr lang="en-US" dirty="0"/>
              <a:t>Proposal Criteria: Operational Bands (2/3)</a:t>
            </a:r>
          </a:p>
        </p:txBody>
      </p:sp>
      <p:sp>
        <p:nvSpPr>
          <p:cNvPr id="3" name="Content Placeholder 2">
            <a:extLst>
              <a:ext uri="{FF2B5EF4-FFF2-40B4-BE49-F238E27FC236}">
                <a16:creationId xmlns:a16="http://schemas.microsoft.com/office/drawing/2014/main" id="{C5089888-E7B6-F5AF-31ED-6D9BF96A650B}"/>
              </a:ext>
            </a:extLst>
          </p:cNvPr>
          <p:cNvSpPr>
            <a:spLocks noGrp="1"/>
          </p:cNvSpPr>
          <p:nvPr>
            <p:ph idx="1"/>
          </p:nvPr>
        </p:nvSpPr>
        <p:spPr>
          <a:xfrm>
            <a:off x="914400" y="1600200"/>
            <a:ext cx="10360152" cy="4800600"/>
          </a:xfrm>
        </p:spPr>
        <p:txBody>
          <a:bodyPr/>
          <a:lstStyle/>
          <a:p>
            <a:r>
              <a:rPr lang="en-US" dirty="0"/>
              <a:t>The proposed operating modes for the VHF High Band are summarized below.</a:t>
            </a:r>
          </a:p>
          <a:p>
            <a:pPr lvl="1"/>
            <a:r>
              <a:rPr lang="en-US" dirty="0"/>
              <a:t>Data rates already defined in SUN FSK for other frequency bands are shaded.</a:t>
            </a:r>
          </a:p>
        </p:txBody>
      </p:sp>
      <p:sp>
        <p:nvSpPr>
          <p:cNvPr id="4" name="Slide Number Placeholder 3">
            <a:extLst>
              <a:ext uri="{FF2B5EF4-FFF2-40B4-BE49-F238E27FC236}">
                <a16:creationId xmlns:a16="http://schemas.microsoft.com/office/drawing/2014/main" id="{1DDD22AA-0A35-540F-679B-7AFAF60EFB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5" name="コンテンツ プレースホルダー 6">
            <a:extLst>
              <a:ext uri="{FF2B5EF4-FFF2-40B4-BE49-F238E27FC236}">
                <a16:creationId xmlns:a16="http://schemas.microsoft.com/office/drawing/2014/main" id="{AA2246FC-028F-6C04-DDAC-655CD040F3A5}"/>
              </a:ext>
            </a:extLst>
          </p:cNvPr>
          <p:cNvGraphicFramePr>
            <a:graphicFrameLocks/>
          </p:cNvGraphicFramePr>
          <p:nvPr>
            <p:extLst>
              <p:ext uri="{D42A27DB-BD31-4B8C-83A1-F6EECF244321}">
                <p14:modId xmlns:p14="http://schemas.microsoft.com/office/powerpoint/2010/main" val="2864009991"/>
              </p:ext>
            </p:extLst>
          </p:nvPr>
        </p:nvGraphicFramePr>
        <p:xfrm>
          <a:off x="1097280" y="3017520"/>
          <a:ext cx="100584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tblGrid>
              <a:tr h="274320">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7">
                  <a:txBody>
                    <a:bodyPr/>
                    <a:lstStyle/>
                    <a:p>
                      <a:pPr algn="ctr"/>
                      <a:r>
                        <a:rPr kumimoji="1" lang="en-US" altLang="ja-JP" sz="1400" dirty="0">
                          <a:latin typeface="+mn-lt"/>
                        </a:rPr>
                        <a:t>Operating mode</a:t>
                      </a:r>
                      <a:endParaRPr kumimoji="1" lang="ja-JP" altLang="en-US"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lang="en-JP"/>
                    </a:p>
                  </a:txBody>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400" dirty="0">
                          <a:latin typeface="+mn-lt"/>
                        </a:rPr>
                        <a:t>#1</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#2</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400" dirty="0">
                          <a:latin typeface="+mn-lt"/>
                        </a:rPr>
                        <a:t>#3</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400" dirty="0">
                          <a:latin typeface="+mn-lt"/>
                        </a:rPr>
                        <a:t>#5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170 – 177.5</a:t>
                      </a:r>
                    </a:p>
                    <a:p>
                      <a:pPr algn="ctr"/>
                      <a:endParaRPr kumimoji="1" lang="en-US" altLang="ja-JP" sz="1400" kern="1200" dirty="0">
                        <a:solidFill>
                          <a:schemeClr val="tx1"/>
                        </a:solidFill>
                        <a:latin typeface="+mn-lt"/>
                        <a:ea typeface="+mn-ea"/>
                        <a:cs typeface="+mn-cs"/>
                      </a:endParaRPr>
                    </a:p>
                    <a:p>
                      <a:pPr algn="ctr"/>
                      <a:r>
                        <a:rPr kumimoji="1" lang="en-US" altLang="ja-JP" sz="1400" dirty="0">
                          <a:latin typeface="+mn-lt"/>
                        </a:rPr>
                        <a:t>217.5 – 222</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dirty="0">
                          <a:latin typeface="+mn-lt"/>
                        </a:rPr>
                        <a:t>5</a:t>
                      </a:r>
                      <a:endParaRPr kumimoji="1" lang="ja-JP" altLang="en-US" sz="1400" dirty="0">
                        <a:latin typeface="+mn-lt"/>
                      </a:endParaRPr>
                    </a:p>
                  </a:txBody>
                  <a:tcPr anchor="ctr"/>
                </a:tc>
                <a:tc>
                  <a:txBody>
                    <a:bodyPr/>
                    <a:lstStyle/>
                    <a:p>
                      <a:pPr algn="ctr"/>
                      <a:r>
                        <a:rPr kumimoji="1" lang="en-US" altLang="ja-JP" sz="1400" dirty="0">
                          <a:latin typeface="+mn-lt"/>
                        </a:rPr>
                        <a:t>10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20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40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400" b="0" dirty="0">
                          <a:solidFill>
                            <a:schemeClr val="tx1"/>
                          </a:solidFill>
                          <a:latin typeface="+mn-lt"/>
                        </a:rPr>
                        <a:t>75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1</a:t>
                      </a:r>
                      <a:r>
                        <a:rPr kumimoji="1" lang="en-US" altLang="ja-JP" sz="1400" b="0" dirty="0">
                          <a:solidFill>
                            <a:schemeClr val="tx1"/>
                          </a:solidFill>
                          <a:latin typeface="+mn-lt"/>
                        </a:rPr>
                        <a:t>5</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3</a:t>
                      </a:r>
                      <a:r>
                        <a:rPr kumimoji="1" lang="en-US" altLang="ja-JP" sz="1400" b="0" dirty="0">
                          <a:solidFill>
                            <a:schemeClr val="tx1"/>
                          </a:solidFill>
                          <a:latin typeface="+mn-lt"/>
                        </a:rPr>
                        <a:t>0</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0.5</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0.5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dirty="0">
                          <a:latin typeface="+mn-lt"/>
                        </a:rPr>
                        <a:t>200</a:t>
                      </a:r>
                      <a:endParaRPr kumimoji="1" lang="ja-JP" altLang="en-US" sz="1400" dirty="0">
                        <a:latin typeface="+mn-lt"/>
                      </a:endParaRPr>
                    </a:p>
                  </a:txBody>
                  <a:tcPr anchor="ctr"/>
                </a:tc>
                <a:tc>
                  <a:txBody>
                    <a:bodyPr/>
                    <a:lstStyle/>
                    <a:p>
                      <a:pPr algn="ctr"/>
                      <a:r>
                        <a:rPr kumimoji="1" lang="en-US" altLang="ja-JP" sz="1400" dirty="0">
                          <a:latin typeface="+mn-lt"/>
                        </a:rPr>
                        <a:t>200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200</a:t>
                      </a:r>
                      <a:endParaRPr kumimoji="1" lang="ja-JP" altLang="en-US" sz="1400" dirty="0">
                        <a:latin typeface="+mn-lt"/>
                      </a:endParaRPr>
                    </a:p>
                  </a:txBody>
                  <a:tcPr anchor="ctr">
                    <a:solidFill>
                      <a:schemeClr val="bg1">
                        <a:lumMod val="85000"/>
                      </a:schemeClr>
                    </a:solidFill>
                  </a:tcPr>
                </a:tc>
                <a:tc>
                  <a:txBody>
                    <a:bodyPr/>
                    <a:lstStyle/>
                    <a:p>
                      <a:pPr algn="ctr"/>
                      <a:r>
                        <a:rPr kumimoji="1" lang="en-US" altLang="ja-JP" sz="1400" dirty="0">
                          <a:latin typeface="+mn-lt"/>
                        </a:rPr>
                        <a:t>200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400" b="0" dirty="0">
                          <a:solidFill>
                            <a:schemeClr val="tx1"/>
                          </a:solidFill>
                          <a:latin typeface="+mn-lt"/>
                        </a:rPr>
                        <a:t>200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400</a:t>
                      </a:r>
                    </a:p>
                  </a:txBody>
                  <a:tcPr anchor="ctr">
                    <a:solidFill>
                      <a:schemeClr val="bg1">
                        <a:lumMod val="85000"/>
                      </a:schemeClr>
                    </a:solidFill>
                  </a:tcPr>
                </a:tc>
                <a:extLst>
                  <a:ext uri="{0D108BD9-81ED-4DB2-BD59-A6C34878D82A}">
                    <a16:rowId xmlns:a16="http://schemas.microsoft.com/office/drawing/2014/main" val="10005"/>
                  </a:ext>
                </a:extLst>
              </a:tr>
              <a:tr h="301752">
                <a:tc vMerge="1">
                  <a:txBody>
                    <a:bodyPr/>
                    <a:lstStyle/>
                    <a:p>
                      <a:endParaRPr lang="en-JP"/>
                    </a:p>
                  </a:txBody>
                  <a:tcPr/>
                </a:tc>
                <a:tc gridSpan="3">
                  <a:txBody>
                    <a:bodyPr/>
                    <a:lstStyle/>
                    <a:p>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#4</a:t>
                      </a:r>
                      <a:endParaRPr kumimoji="1" lang="ja-JP" altLang="en-US" sz="1400" dirty="0">
                        <a:latin typeface="+mn-lt"/>
                      </a:endParaRPr>
                    </a:p>
                  </a:txBody>
                  <a:tcPr anchor="ctr"/>
                </a:tc>
                <a:tc>
                  <a:txBody>
                    <a:bodyPr/>
                    <a:lstStyle/>
                    <a:p>
                      <a:pPr algn="ctr"/>
                      <a:r>
                        <a:rPr kumimoji="1" lang="en-US" altLang="ja-JP" sz="1400" dirty="0">
                          <a:latin typeface="+mn-lt"/>
                        </a:rPr>
                        <a:t>#6</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dirty="0">
                          <a:latin typeface="+mn-lt"/>
                        </a:rPr>
                        <a:t>#8</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dirty="0">
                          <a:latin typeface="+mn-lt"/>
                        </a:rPr>
                        <a:t>#10</a:t>
                      </a:r>
                      <a:endParaRPr kumimoji="1" lang="ja-JP" altLang="en-US" sz="1400" dirty="0">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dirty="0">
                        <a:solidFill>
                          <a:schemeClr val="tx1"/>
                        </a:solidFill>
                        <a:latin typeface="+mn-lt"/>
                      </a:endParaRPr>
                    </a:p>
                  </a:txBody>
                  <a:tcPr anchor="ctr">
                    <a:solidFill>
                      <a:schemeClr val="bg1">
                        <a:lumMod val="85000"/>
                      </a:schemeClr>
                    </a:solidFill>
                  </a:tcPr>
                </a:tc>
                <a:extLst>
                  <a:ext uri="{0D108BD9-81ED-4DB2-BD59-A6C34878D82A}">
                    <a16:rowId xmlns:a16="http://schemas.microsoft.com/office/drawing/2014/main" val="582653387"/>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a:t>
                      </a:r>
                      <a:r>
                        <a:rPr kumimoji="1" lang="en-US" altLang="ja-JP" sz="1400" dirty="0">
                          <a:latin typeface="+mn-lt"/>
                        </a:rPr>
                        <a:t>5</a:t>
                      </a:r>
                      <a:endParaRPr kumimoji="1" lang="ja-JP" altLang="en-US" sz="1400" dirty="0">
                        <a:latin typeface="+mn-lt"/>
                      </a:endParaRPr>
                    </a:p>
                  </a:txBody>
                  <a:tcPr anchor="ctr"/>
                </a:tc>
                <a:tc>
                  <a:txBody>
                    <a:bodyPr/>
                    <a:lstStyle/>
                    <a:p>
                      <a:pPr algn="ctr"/>
                      <a:r>
                        <a:rPr kumimoji="1" lang="en-JP" altLang="ja-JP" sz="1400" dirty="0">
                          <a:latin typeface="+mn-lt"/>
                        </a:rPr>
                        <a:t>5</a:t>
                      </a:r>
                      <a:r>
                        <a:rPr kumimoji="1" lang="en-US" altLang="ja-JP" sz="1400" dirty="0">
                          <a:latin typeface="+mn-lt"/>
                        </a:rPr>
                        <a:t>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dirty="0">
                          <a:latin typeface="+mn-lt"/>
                        </a:rPr>
                        <a:t>1</a:t>
                      </a:r>
                      <a:r>
                        <a:rPr kumimoji="1" lang="en-US" altLang="ja-JP" sz="1400" dirty="0">
                          <a:latin typeface="+mn-lt"/>
                        </a:rPr>
                        <a:t>0</a:t>
                      </a:r>
                      <a:r>
                        <a:rPr kumimoji="1" lang="en-JP" altLang="ja-JP" sz="1400" dirty="0">
                          <a:latin typeface="+mn-lt"/>
                        </a:rPr>
                        <a:t>0</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2</a:t>
                      </a:r>
                      <a:r>
                        <a:rPr kumimoji="1" lang="en-US" altLang="ja-JP" sz="1400" b="0" dirty="0">
                          <a:solidFill>
                            <a:schemeClr val="tx1"/>
                          </a:solidFill>
                          <a:latin typeface="+mn-lt"/>
                        </a:rPr>
                        <a:t>0</a:t>
                      </a:r>
                      <a:r>
                        <a:rPr kumimoji="1" lang="en-JP" altLang="ja-JP" sz="1400" b="0" dirty="0">
                          <a:solidFill>
                            <a:schemeClr val="tx1"/>
                          </a:solidFill>
                          <a:latin typeface="+mn-lt"/>
                        </a:rPr>
                        <a:t>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400</a:t>
                      </a:r>
                    </a:p>
                  </a:txBody>
                  <a:tcPr anchor="ctr">
                    <a:solidFill>
                      <a:schemeClr val="bg1">
                        <a:lumMod val="85000"/>
                      </a:schemeClr>
                    </a:solidFill>
                  </a:tcPr>
                </a:tc>
                <a:extLst>
                  <a:ext uri="{0D108BD9-81ED-4DB2-BD59-A6C34878D82A}">
                    <a16:rowId xmlns:a16="http://schemas.microsoft.com/office/drawing/2014/main" val="2511847960"/>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4-FSK</a:t>
                      </a:r>
                      <a:endParaRPr kumimoji="1" lang="ja-JP" altLang="en-US" sz="1400" dirty="0">
                        <a:latin typeface="+mn-lt"/>
                      </a:endParaRPr>
                    </a:p>
                  </a:txBody>
                  <a:tcPr anchor="ctr"/>
                </a:tc>
                <a:tc>
                  <a:txBody>
                    <a:bodyPr/>
                    <a:lstStyle/>
                    <a:p>
                      <a:pPr algn="ctr"/>
                      <a:r>
                        <a:rPr kumimoji="1" lang="en-JP" altLang="ja-JP" sz="1400" dirty="0">
                          <a:latin typeface="+mn-lt"/>
                        </a:rPr>
                        <a:t>4-FSK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4-FSK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4-FSK</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4-FSK</a:t>
                      </a:r>
                    </a:p>
                  </a:txBody>
                  <a:tcPr anchor="ctr">
                    <a:solidFill>
                      <a:schemeClr val="bg1">
                        <a:lumMod val="85000"/>
                      </a:schemeClr>
                    </a:solidFill>
                  </a:tcPr>
                </a:tc>
                <a:extLst>
                  <a:ext uri="{0D108BD9-81ED-4DB2-BD59-A6C34878D82A}">
                    <a16:rowId xmlns:a16="http://schemas.microsoft.com/office/drawing/2014/main" val="4163610863"/>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0.33</a:t>
                      </a:r>
                      <a:endParaRPr kumimoji="1" lang="ja-JP" altLang="en-US" sz="1400" dirty="0">
                        <a:latin typeface="+mn-lt"/>
                      </a:endParaRPr>
                    </a:p>
                  </a:txBody>
                  <a:tcPr anchor="ctr"/>
                </a:tc>
                <a:tc>
                  <a:txBody>
                    <a:bodyPr/>
                    <a:lstStyle/>
                    <a:p>
                      <a:pPr algn="ctr"/>
                      <a:r>
                        <a:rPr kumimoji="1" lang="en-JP" altLang="ja-JP" sz="1400" dirty="0">
                          <a:latin typeface="+mn-lt"/>
                        </a:rPr>
                        <a:t>0.33</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0.33</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0.33</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0.33</a:t>
                      </a:r>
                    </a:p>
                  </a:txBody>
                  <a:tcPr anchor="ctr">
                    <a:solidFill>
                      <a:schemeClr val="bg1">
                        <a:lumMod val="85000"/>
                      </a:schemeClr>
                    </a:solidFill>
                  </a:tcPr>
                </a:tc>
                <a:extLst>
                  <a:ext uri="{0D108BD9-81ED-4DB2-BD59-A6C34878D82A}">
                    <a16:rowId xmlns:a16="http://schemas.microsoft.com/office/drawing/2014/main" val="2987243445"/>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200</a:t>
                      </a:r>
                      <a:endParaRPr kumimoji="1" lang="ja-JP" altLang="en-US" sz="1400" dirty="0">
                        <a:latin typeface="+mn-lt"/>
                      </a:endParaRPr>
                    </a:p>
                  </a:txBody>
                  <a:tcPr anchor="ctr"/>
                </a:tc>
                <a:tc>
                  <a:txBody>
                    <a:bodyPr/>
                    <a:lstStyle/>
                    <a:p>
                      <a:pPr algn="ctr"/>
                      <a:r>
                        <a:rPr kumimoji="1" lang="en-US" altLang="ja-JP" sz="1400" dirty="0">
                          <a:latin typeface="+mn-lt"/>
                        </a:rPr>
                        <a:t>200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b="0" dirty="0">
                          <a:solidFill>
                            <a:schemeClr val="tx1"/>
                          </a:solidFill>
                          <a:latin typeface="+mn-lt"/>
                        </a:rPr>
                        <a:t>200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400</a:t>
                      </a:r>
                    </a:p>
                  </a:txBody>
                  <a:tcPr anchor="ctr">
                    <a:solidFill>
                      <a:schemeClr val="bg1">
                        <a:lumMod val="85000"/>
                      </a:schemeClr>
                    </a:solidFill>
                  </a:tcPr>
                </a:tc>
                <a:extLst>
                  <a:ext uri="{0D108BD9-81ED-4DB2-BD59-A6C34878D82A}">
                    <a16:rowId xmlns:a16="http://schemas.microsoft.com/office/drawing/2014/main" val="2829723139"/>
                  </a:ext>
                </a:extLst>
              </a:tr>
            </a:tbl>
          </a:graphicData>
        </a:graphic>
      </p:graphicFrame>
    </p:spTree>
    <p:extLst>
      <p:ext uri="{BB962C8B-B14F-4D97-AF65-F5344CB8AC3E}">
        <p14:creationId xmlns:p14="http://schemas.microsoft.com/office/powerpoint/2010/main" val="663646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0BDED-5CC5-6B4A-5EA9-2834D6E8CC9D}"/>
              </a:ext>
            </a:extLst>
          </p:cNvPr>
          <p:cNvSpPr>
            <a:spLocks noGrp="1"/>
          </p:cNvSpPr>
          <p:nvPr>
            <p:ph type="title"/>
          </p:nvPr>
        </p:nvSpPr>
        <p:spPr/>
        <p:txBody>
          <a:bodyPr/>
          <a:lstStyle/>
          <a:p>
            <a:r>
              <a:rPr lang="en-US" dirty="0"/>
              <a:t>Proposal Criteria: Operational Bands (3/3)</a:t>
            </a:r>
          </a:p>
        </p:txBody>
      </p:sp>
      <p:sp>
        <p:nvSpPr>
          <p:cNvPr id="3" name="Content Placeholder 2">
            <a:extLst>
              <a:ext uri="{FF2B5EF4-FFF2-40B4-BE49-F238E27FC236}">
                <a16:creationId xmlns:a16="http://schemas.microsoft.com/office/drawing/2014/main" id="{10A61C87-2539-3048-7806-5F0161567D6E}"/>
              </a:ext>
            </a:extLst>
          </p:cNvPr>
          <p:cNvSpPr>
            <a:spLocks noGrp="1"/>
          </p:cNvSpPr>
          <p:nvPr>
            <p:ph idx="1"/>
          </p:nvPr>
        </p:nvSpPr>
        <p:spPr/>
        <p:txBody>
          <a:bodyPr/>
          <a:lstStyle/>
          <a:p>
            <a:r>
              <a:rPr lang="en-US" dirty="0"/>
              <a:t>The proposed operating modes in the UMITS Band are summarized below.</a:t>
            </a:r>
          </a:p>
          <a:p>
            <a:pPr lvl="1"/>
            <a:r>
              <a:rPr lang="en-US" dirty="0"/>
              <a:t>Data rates already defined in SUN FSK for other frequency bands are shaded.</a:t>
            </a:r>
          </a:p>
        </p:txBody>
      </p:sp>
      <p:sp>
        <p:nvSpPr>
          <p:cNvPr id="4" name="Slide Number Placeholder 3">
            <a:extLst>
              <a:ext uri="{FF2B5EF4-FFF2-40B4-BE49-F238E27FC236}">
                <a16:creationId xmlns:a16="http://schemas.microsoft.com/office/drawing/2014/main" id="{BAA019AE-B66B-2486-DF0C-30110812664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5" name="コンテンツ プレースホルダー 6">
            <a:extLst>
              <a:ext uri="{FF2B5EF4-FFF2-40B4-BE49-F238E27FC236}">
                <a16:creationId xmlns:a16="http://schemas.microsoft.com/office/drawing/2014/main" id="{AA5A528E-6F94-B874-3491-0CF3DBF971AF}"/>
              </a:ext>
            </a:extLst>
          </p:cNvPr>
          <p:cNvGraphicFramePr>
            <a:graphicFrameLocks/>
          </p:cNvGraphicFramePr>
          <p:nvPr>
            <p:extLst>
              <p:ext uri="{D42A27DB-BD31-4B8C-83A1-F6EECF244321}">
                <p14:modId xmlns:p14="http://schemas.microsoft.com/office/powerpoint/2010/main" val="39424679"/>
              </p:ext>
            </p:extLst>
          </p:nvPr>
        </p:nvGraphicFramePr>
        <p:xfrm>
          <a:off x="1554480" y="2743200"/>
          <a:ext cx="91440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gridCol w="914400">
                  <a:extLst>
                    <a:ext uri="{9D8B030D-6E8A-4147-A177-3AD203B41FA5}">
                      <a16:colId xmlns:a16="http://schemas.microsoft.com/office/drawing/2014/main" val="3294837349"/>
                    </a:ext>
                  </a:extLst>
                </a:gridCol>
                <a:gridCol w="914400">
                  <a:extLst>
                    <a:ext uri="{9D8B030D-6E8A-4147-A177-3AD203B41FA5}">
                      <a16:colId xmlns:a16="http://schemas.microsoft.com/office/drawing/2014/main" val="1109424869"/>
                    </a:ext>
                  </a:extLst>
                </a:gridCol>
              </a:tblGrid>
              <a:tr h="301752">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6">
                  <a:txBody>
                    <a:bodyPr/>
                    <a:lstStyle/>
                    <a:p>
                      <a:pPr algn="ctr"/>
                      <a:r>
                        <a:rPr lang="en-JP" sz="1400" dirty="0">
                          <a:latin typeface="+mn-lt"/>
                        </a:rPr>
                        <a:t>Operati</a:t>
                      </a:r>
                      <a:r>
                        <a:rPr lang="en-US" sz="1400" dirty="0">
                          <a:latin typeface="+mn-lt"/>
                        </a:rPr>
                        <a:t>ng</a:t>
                      </a:r>
                      <a:r>
                        <a:rPr lang="en-JP" sz="1400" dirty="0">
                          <a:latin typeface="+mn-lt"/>
                        </a:rPr>
                        <a:t> mode</a:t>
                      </a:r>
                      <a:endParaRPr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lang="en-JP"/>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3</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5</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169.05 –  169.3575</a:t>
                      </a:r>
                    </a:p>
                    <a:p>
                      <a:pPr algn="ctr"/>
                      <a:endParaRPr kumimoji="1" lang="en-US" altLang="ja-JP" sz="14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chemeClr val="tx1"/>
                          </a:solidFill>
                          <a:latin typeface="+mn-lt"/>
                          <a:ea typeface="+mn-ea"/>
                          <a:cs typeface="+mn-cs"/>
                        </a:rPr>
                        <a:t>169.8075 – 170</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10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20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a:solidFill>
                            <a:schemeClr val="tx1"/>
                          </a:solidFill>
                          <a:latin typeface="+mn-lt"/>
                        </a:rPr>
                        <a:t>40</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80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120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solidFill>
                      <a:schemeClr val="bg1">
                        <a:lumMod val="85000"/>
                      </a:schemeClr>
                    </a:solid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100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100</a:t>
                      </a:r>
                    </a:p>
                  </a:txBody>
                  <a:tcPr anchor="ctr">
                    <a:solidFill>
                      <a:schemeClr val="bg1">
                        <a:lumMod val="85000"/>
                      </a:schemeClr>
                    </a:solid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a:txBody>
                    <a:bodyPr/>
                    <a:lstStyle/>
                    <a:p>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2</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4</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6</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8</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10</a:t>
                      </a:r>
                      <a:endParaRPr kumimoji="1" lang="ja-JP" altLang="en-US" sz="1400" b="0" baseline="3000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baseline="30000" dirty="0">
                        <a:solidFill>
                          <a:schemeClr val="tx1"/>
                        </a:solidFill>
                        <a:latin typeface="+mn-lt"/>
                      </a:endParaRPr>
                    </a:p>
                  </a:txBody>
                  <a:tcPr anchor="ctr">
                    <a:noFill/>
                  </a:tcPr>
                </a:tc>
                <a:extLst>
                  <a:ext uri="{0D108BD9-81ED-4DB2-BD59-A6C34878D82A}">
                    <a16:rowId xmlns:a16="http://schemas.microsoft.com/office/drawing/2014/main" val="1086811069"/>
                  </a:ext>
                </a:extLst>
              </a:tr>
              <a:tr h="301752">
                <a:tc vMerge="1">
                  <a:txBody>
                    <a:bodyPr/>
                    <a:lstStyle/>
                    <a:p>
                      <a:endParaRPr kumimoji="1" lang="en-US" altLang="ja-JP" sz="1400" kern="1200" dirty="0">
                        <a:solidFill>
                          <a:schemeClr val="tx1"/>
                        </a:solidFill>
                        <a:highlight>
                          <a:srgbClr val="FFFF00"/>
                        </a:highlight>
                        <a:latin typeface="+mj-lt"/>
                        <a:ea typeface="+mn-ea"/>
                        <a:cs typeface="+mn-cs"/>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8</a:t>
                      </a:r>
                    </a:p>
                  </a:txBody>
                  <a:tcPr anchor="ctr">
                    <a:noFill/>
                  </a:tcPr>
                </a:tc>
                <a:tc>
                  <a:txBody>
                    <a:bodyPr/>
                    <a:lstStyle/>
                    <a:p>
                      <a:pPr algn="ctr"/>
                      <a:r>
                        <a:rPr kumimoji="1" lang="en-US" altLang="ja-JP" sz="1400" b="0" dirty="0">
                          <a:solidFill>
                            <a:schemeClr val="tx1"/>
                          </a:solidFill>
                          <a:latin typeface="+mn-lt"/>
                        </a:rPr>
                        <a:t>16</a:t>
                      </a:r>
                    </a:p>
                  </a:txBody>
                  <a:tcPr anchor="ctr">
                    <a:noFill/>
                  </a:tcPr>
                </a:tc>
                <a:tc>
                  <a:txBody>
                    <a:bodyPr/>
                    <a:lstStyle/>
                    <a:p>
                      <a:pPr algn="ctr"/>
                      <a:r>
                        <a:rPr kumimoji="1" lang="en-US" altLang="ja-JP" sz="1400" b="0">
                          <a:solidFill>
                            <a:schemeClr val="tx1"/>
                          </a:solidFill>
                          <a:latin typeface="+mn-lt"/>
                        </a:rPr>
                        <a:t>32</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64</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128</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192</a:t>
                      </a:r>
                    </a:p>
                  </a:txBody>
                  <a:tcPr anchor="ctr">
                    <a:noFill/>
                  </a:tcPr>
                </a:tc>
                <a:extLst>
                  <a:ext uri="{0D108BD9-81ED-4DB2-BD59-A6C34878D82A}">
                    <a16:rowId xmlns:a16="http://schemas.microsoft.com/office/drawing/2014/main" val="3017198818"/>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294632336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JP"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73172052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216963631"/>
                  </a:ext>
                </a:extLst>
              </a:tr>
            </a:tbl>
          </a:graphicData>
        </a:graphic>
      </p:graphicFrame>
    </p:spTree>
    <p:extLst>
      <p:ext uri="{BB962C8B-B14F-4D97-AF65-F5344CB8AC3E}">
        <p14:creationId xmlns:p14="http://schemas.microsoft.com/office/powerpoint/2010/main" val="955120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FC464-7C09-1D64-709F-31DB309F720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8C681C9-F815-1514-801E-6F2C85AB6AAB}"/>
              </a:ext>
            </a:extLst>
          </p:cNvPr>
          <p:cNvSpPr>
            <a:spLocks noGrp="1"/>
          </p:cNvSpPr>
          <p:nvPr>
            <p:ph type="title"/>
          </p:nvPr>
        </p:nvSpPr>
        <p:spPr/>
        <p:txBody>
          <a:bodyPr/>
          <a:lstStyle/>
          <a:p>
            <a:r>
              <a:rPr lang="en-US" dirty="0"/>
              <a:t>Proposal Criteria: Multipath Robustness</a:t>
            </a:r>
          </a:p>
        </p:txBody>
      </p:sp>
      <p:sp>
        <p:nvSpPr>
          <p:cNvPr id="6" name="Content Placeholder 5">
            <a:extLst>
              <a:ext uri="{FF2B5EF4-FFF2-40B4-BE49-F238E27FC236}">
                <a16:creationId xmlns:a16="http://schemas.microsoft.com/office/drawing/2014/main" id="{6507D53B-0286-3B0C-A4D0-DCCFB483C14F}"/>
              </a:ext>
            </a:extLst>
          </p:cNvPr>
          <p:cNvSpPr>
            <a:spLocks noGrp="1"/>
          </p:cNvSpPr>
          <p:nvPr>
            <p:ph idx="1"/>
          </p:nvPr>
        </p:nvSpPr>
        <p:spPr>
          <a:xfrm>
            <a:off x="914400" y="1600200"/>
            <a:ext cx="10515599" cy="4800600"/>
          </a:xfrm>
        </p:spPr>
        <p:txBody>
          <a:bodyPr/>
          <a:lstStyle/>
          <a:p>
            <a:pPr marL="0" indent="0">
              <a:buNone/>
            </a:pPr>
            <a:r>
              <a:rPr lang="en-US" i="1" dirty="0"/>
              <a:t>“</a:t>
            </a:r>
            <a:r>
              <a:rPr lang="en-US" b="1" i="1" dirty="0"/>
              <a:t>Multipath Robustness</a:t>
            </a:r>
            <a:r>
              <a:rPr lang="en-US" i="1" dirty="0"/>
              <a:t>: The proposer should describe the immunity to multi-path reception. Simulation results using the Channel Model defined in Annex A are strongly encouraged.”</a:t>
            </a:r>
          </a:p>
          <a:p>
            <a:endParaRPr lang="en-US" dirty="0"/>
          </a:p>
          <a:p>
            <a:r>
              <a:rPr lang="en-US" dirty="0"/>
              <a:t>Simulation results are presented in the </a:t>
            </a:r>
            <a:r>
              <a:rPr lang="en-US" altLang="en-US" dirty="0">
                <a:latin typeface="Times New Roman" panose="02020603050405020304" pitchFamily="18" charset="0"/>
                <a:ea typeface="MS Gothic" panose="020B0609070205080204" pitchFamily="49" charset="-128"/>
              </a:rPr>
              <a:t>Updated Simulation Results on SUN FSK in the VHF Bands [8]</a:t>
            </a:r>
            <a:r>
              <a:rPr lang="en-US" dirty="0"/>
              <a:t>.</a:t>
            </a:r>
            <a:endParaRPr lang="en-US" i="1" dirty="0"/>
          </a:p>
          <a:p>
            <a:pPr lvl="1"/>
            <a:r>
              <a:rPr lang="en-US" dirty="0"/>
              <a:t>The performance of data rates above 100 kbps (VHF-High) and 120 kbps (UMITS) degrades noticeably due to inter-symbol interference (ISI) under severe multipath conditions.</a:t>
            </a:r>
          </a:p>
          <a:p>
            <a:pPr lvl="1"/>
            <a:r>
              <a:rPr lang="en-US" dirty="0"/>
              <a:t>This proposal targets the use of off-the-shelf SUN FSK radio modules in Japanese VHF bands, with higher data rates intended for opportunistic use in short-range communications under favorable channel conditions.</a:t>
            </a:r>
          </a:p>
          <a:p>
            <a:pPr lvl="1"/>
            <a:r>
              <a:rPr lang="en-US" dirty="0"/>
              <a:t>The performance of these operating modes can be significantly improved using an equalizer or other implementation-dependent features at the receiver, which are out of the scope of this proposal.</a:t>
            </a:r>
          </a:p>
        </p:txBody>
      </p:sp>
      <p:sp>
        <p:nvSpPr>
          <p:cNvPr id="2" name="Slide Number Placeholder 1">
            <a:extLst>
              <a:ext uri="{FF2B5EF4-FFF2-40B4-BE49-F238E27FC236}">
                <a16:creationId xmlns:a16="http://schemas.microsoft.com/office/drawing/2014/main" id="{F296CAF1-4A42-8E3E-556B-6A094872DD48}"/>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spTree>
    <p:extLst>
      <p:ext uri="{BB962C8B-B14F-4D97-AF65-F5344CB8AC3E}">
        <p14:creationId xmlns:p14="http://schemas.microsoft.com/office/powerpoint/2010/main" val="388111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026DC-C30A-5E69-13E9-CE5A0147FF1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B493551-17AB-169A-5719-67E705D47316}"/>
              </a:ext>
            </a:extLst>
          </p:cNvPr>
          <p:cNvSpPr>
            <a:spLocks noGrp="1"/>
          </p:cNvSpPr>
          <p:nvPr>
            <p:ph type="title"/>
          </p:nvPr>
        </p:nvSpPr>
        <p:spPr/>
        <p:txBody>
          <a:bodyPr/>
          <a:lstStyle/>
          <a:p>
            <a:r>
              <a:rPr lang="en-US" dirty="0"/>
              <a:t>Proposal Criteria: Interference Robustness</a:t>
            </a:r>
          </a:p>
        </p:txBody>
      </p:sp>
      <p:sp>
        <p:nvSpPr>
          <p:cNvPr id="6" name="Content Placeholder 5">
            <a:extLst>
              <a:ext uri="{FF2B5EF4-FFF2-40B4-BE49-F238E27FC236}">
                <a16:creationId xmlns:a16="http://schemas.microsoft.com/office/drawing/2014/main" id="{AFDADFE0-536C-2A0A-97B1-2A290192410D}"/>
              </a:ext>
            </a:extLst>
          </p:cNvPr>
          <p:cNvSpPr>
            <a:spLocks noGrp="1"/>
          </p:cNvSpPr>
          <p:nvPr>
            <p:ph idx="1"/>
          </p:nvPr>
        </p:nvSpPr>
        <p:spPr/>
        <p:txBody>
          <a:bodyPr/>
          <a:lstStyle/>
          <a:p>
            <a:pPr marL="0" indent="0">
              <a:buNone/>
            </a:pPr>
            <a:r>
              <a:rPr lang="en-US" i="1" dirty="0"/>
              <a:t>“</a:t>
            </a:r>
            <a:r>
              <a:rPr lang="en-US" b="1" i="1" dirty="0"/>
              <a:t>Interference Robustness</a:t>
            </a:r>
            <a:r>
              <a:rPr lang="en-US" i="1" dirty="0"/>
              <a:t>: The proposer should describe the immunity to interference. Simulation results using the interference model defined in Annex B are strongly encouraged.”</a:t>
            </a:r>
          </a:p>
          <a:p>
            <a:endParaRPr lang="en-US" dirty="0"/>
          </a:p>
          <a:p>
            <a:r>
              <a:rPr lang="en-US" dirty="0"/>
              <a:t>This proposal aims to add the existing SUN FSK to the two Japanese VHF bands, for which the Interference Models in Annex B [7] do not apply for the following reasons:</a:t>
            </a:r>
          </a:p>
          <a:p>
            <a:pPr lvl="1"/>
            <a:r>
              <a:rPr lang="en-US" dirty="0"/>
              <a:t>The VHF-High Band currently has no incumbents that could interfere with the proposed radios.</a:t>
            </a:r>
          </a:p>
          <a:p>
            <a:pPr lvl="1"/>
            <a:r>
              <a:rPr lang="en-US" dirty="0"/>
              <a:t>The UMITS Band is a licensed band with a spectrum management system in place to prevent interference with other radios.</a:t>
            </a:r>
          </a:p>
          <a:p>
            <a:r>
              <a:rPr lang="en-US" dirty="0"/>
              <a:t>However, these VHF bands are exposed to significant man-made noise. To mitigate this, the proposal includes low data rate modes that reduce the noise power and thereby improve the SNR at the receiver, similar to the existing SUN FSK in the 169 MHz band. </a:t>
            </a:r>
          </a:p>
        </p:txBody>
      </p:sp>
      <p:sp>
        <p:nvSpPr>
          <p:cNvPr id="2" name="Slide Number Placeholder 1">
            <a:extLst>
              <a:ext uri="{FF2B5EF4-FFF2-40B4-BE49-F238E27FC236}">
                <a16:creationId xmlns:a16="http://schemas.microsoft.com/office/drawing/2014/main" id="{4675E310-9EE9-DB38-87AC-CE6F65958C16}"/>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spTree>
    <p:extLst>
      <p:ext uri="{BB962C8B-B14F-4D97-AF65-F5344CB8AC3E}">
        <p14:creationId xmlns:p14="http://schemas.microsoft.com/office/powerpoint/2010/main" val="3136684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6E295-5222-C451-5825-7734159F025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739C3A7-0ED1-1B9D-5221-670DD228092D}"/>
              </a:ext>
            </a:extLst>
          </p:cNvPr>
          <p:cNvSpPr>
            <a:spLocks noGrp="1"/>
          </p:cNvSpPr>
          <p:nvPr>
            <p:ph type="title"/>
          </p:nvPr>
        </p:nvSpPr>
        <p:spPr/>
        <p:txBody>
          <a:bodyPr/>
          <a:lstStyle/>
          <a:p>
            <a:r>
              <a:rPr lang="en-US" dirty="0"/>
              <a:t>Proposal Criteria: Scalability</a:t>
            </a:r>
          </a:p>
        </p:txBody>
      </p:sp>
      <p:sp>
        <p:nvSpPr>
          <p:cNvPr id="6" name="Content Placeholder 5">
            <a:extLst>
              <a:ext uri="{FF2B5EF4-FFF2-40B4-BE49-F238E27FC236}">
                <a16:creationId xmlns:a16="http://schemas.microsoft.com/office/drawing/2014/main" id="{FA0BFE99-72E5-2329-7E6A-3C5C369DAE0C}"/>
              </a:ext>
            </a:extLst>
          </p:cNvPr>
          <p:cNvSpPr>
            <a:spLocks noGrp="1"/>
          </p:cNvSpPr>
          <p:nvPr>
            <p:ph idx="1"/>
          </p:nvPr>
        </p:nvSpPr>
        <p:spPr/>
        <p:txBody>
          <a:bodyPr/>
          <a:lstStyle/>
          <a:p>
            <a:pPr marL="0" indent="0">
              <a:buNone/>
            </a:pPr>
            <a:r>
              <a:rPr lang="en-US" b="1" i="1" dirty="0"/>
              <a:t>“Scalability</a:t>
            </a:r>
            <a:r>
              <a:rPr lang="en-US" i="1" dirty="0"/>
              <a:t>: The overall packet (including required preambles, headers, synchronization parts...) should be sufficiently scalable to cover the expected extended ranges and potential high number of nodes and interferers, while targeting the expected performance and energy efficiency.”</a:t>
            </a:r>
          </a:p>
          <a:p>
            <a:endParaRPr lang="en-US" dirty="0"/>
          </a:p>
          <a:p>
            <a:r>
              <a:rPr lang="en-US" dirty="0"/>
              <a:t>This proposal limits its scope to adding existing SUN FSK to new frequency bands and does not propose any new features specifically aimed at addressing scalability. However, it can be merged with any optional features that enhance the scalability.</a:t>
            </a:r>
          </a:p>
        </p:txBody>
      </p:sp>
      <p:sp>
        <p:nvSpPr>
          <p:cNvPr id="2" name="Slide Number Placeholder 1">
            <a:extLst>
              <a:ext uri="{FF2B5EF4-FFF2-40B4-BE49-F238E27FC236}">
                <a16:creationId xmlns:a16="http://schemas.microsoft.com/office/drawing/2014/main" id="{307BDA6D-30B4-51DB-0A24-0D43309B1AB3}"/>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spTree>
    <p:extLst>
      <p:ext uri="{BB962C8B-B14F-4D97-AF65-F5344CB8AC3E}">
        <p14:creationId xmlns:p14="http://schemas.microsoft.com/office/powerpoint/2010/main" val="342390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A0D47090-4F22-D009-6A04-67ECECB9DA2B}"/>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Proposal Background</a:t>
            </a:r>
          </a:p>
        </p:txBody>
      </p:sp>
      <p:sp>
        <p:nvSpPr>
          <p:cNvPr id="15363" name="Text Box 2">
            <a:extLst>
              <a:ext uri="{FF2B5EF4-FFF2-40B4-BE49-F238E27FC236}">
                <a16:creationId xmlns:a16="http://schemas.microsoft.com/office/drawing/2014/main" id="{CE8B5DEA-20CC-10A0-326E-F7972C12FEAC}"/>
              </a:ext>
            </a:extLst>
          </p:cNvPr>
          <p:cNvSpPr txBox="1">
            <a:spLocks noChangeArrowheads="1"/>
          </p:cNvSpPr>
          <p:nvPr/>
        </p:nvSpPr>
        <p:spPr bwMode="auto">
          <a:xfrm>
            <a:off x="914400" y="1600200"/>
            <a:ext cx="10360025"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In response to the TG 802.15.4ad Call for Proposals [1], we have developed this partial proposal aimed at extending the existing SUN FSK technology to two Japanese VHF bands where the use of SUN PHYs has not yet been defined.</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This proposal does not introduce any new technology to the existing SUN FSK. It modifies only the data rates of operating modes already defined in other frequency bands, while preserving all other modulation parameters. This approach:</a:t>
            </a:r>
          </a:p>
          <a:p>
            <a:pPr lvl="1" eaLnBrk="1">
              <a:lnSpc>
                <a:spcPct val="100000"/>
              </a:lnSpc>
              <a:spcBef>
                <a:spcPts val="5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ensures that the proposed parameters are suitable for operation in the target VHF bands, and</a:t>
            </a:r>
          </a:p>
          <a:p>
            <a:pPr lvl="1" eaLnBrk="1">
              <a:lnSpc>
                <a:spcPct val="100000"/>
              </a:lnSpc>
              <a:spcBef>
                <a:spcPts val="5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significantly reduces device manufacturing time and costs by enabling the use of off-the-shelf SUN FSK radio modules that support VHF bands.</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In the “DR-IoT and TG4ad Gap Analysis” [2] presented at the November 2024 Plenary Meeting, we confirmed that the proposal is within the scope of TG 802.15.4ad, as it aligns with the PAR’s “802.15.4ad Scope of the Project” statement: “</a:t>
            </a:r>
            <a:r>
              <a:rPr lang="en-US" altLang="en-US" sz="2000" i="1" dirty="0">
                <a:latin typeface="Times New Roman" panose="02020603050405020304" pitchFamily="18" charset="0"/>
                <a:ea typeface="MS Gothic" panose="020B0609070205080204" pitchFamily="49" charset="-128"/>
              </a:rPr>
              <a:t>The amendment also defines frequency bands based on updated regional regulations.</a:t>
            </a:r>
            <a:r>
              <a:rPr lang="en-US" altLang="en-US" sz="2000" dirty="0">
                <a:latin typeface="Times New Roman" panose="02020603050405020304" pitchFamily="18" charset="0"/>
                <a:ea typeface="MS Gothic" panose="020B0609070205080204" pitchFamily="49" charset="-128"/>
              </a:rPr>
              <a:t>”</a:t>
            </a:r>
          </a:p>
        </p:txBody>
      </p:sp>
      <p:sp>
        <p:nvSpPr>
          <p:cNvPr id="15364" name="Text Box 3">
            <a:extLst>
              <a:ext uri="{FF2B5EF4-FFF2-40B4-BE49-F238E27FC236}">
                <a16:creationId xmlns:a16="http://schemas.microsoft.com/office/drawing/2014/main" id="{00B3C165-F6D7-681F-B55A-4987CC86B01E}"/>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DBD16580-EFA5-46BA-840D-3F5FE4150A56}"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2</a:t>
            </a:fld>
            <a:endParaRPr lang="en-GB" altLang="en-US" sz="1200">
              <a:latin typeface="Times New Roman" panose="02020603050405020304" pitchFamily="18" charset="0"/>
              <a:ea typeface="MS Gothic" panose="020B0609070205080204" pitchFamily="49" charset="-128"/>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B379-CBB1-A527-58E8-30D1BF706C1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DDEEE5E-4586-48E5-EC25-3270F2E8CD34}"/>
              </a:ext>
            </a:extLst>
          </p:cNvPr>
          <p:cNvSpPr>
            <a:spLocks noGrp="1"/>
          </p:cNvSpPr>
          <p:nvPr>
            <p:ph idx="1"/>
          </p:nvPr>
        </p:nvSpPr>
        <p:spPr/>
        <p:txBody>
          <a:bodyPr/>
          <a:lstStyle/>
          <a:p>
            <a:pPr marL="0" indent="0">
              <a:buNone/>
            </a:pPr>
            <a:r>
              <a:rPr lang="en-US" sz="2000" dirty="0"/>
              <a:t>[1] P. Beecher, “</a:t>
            </a:r>
            <a:r>
              <a:rPr lang="en-US" altLang="en-JP" sz="2000" dirty="0">
                <a:solidFill>
                  <a:schemeClr val="tx2"/>
                </a:solidFill>
              </a:rPr>
              <a:t>TG 802.15.4ad Call for Proposals,” IEEE 802.15-24/0488r1.</a:t>
            </a:r>
          </a:p>
          <a:p>
            <a:pPr marL="0" indent="0">
              <a:buNone/>
            </a:pPr>
            <a:r>
              <a:rPr lang="en-US" dirty="0">
                <a:solidFill>
                  <a:schemeClr val="tx2"/>
                </a:solidFill>
              </a:rPr>
              <a:t>[2] S. Kitazawa, M. Takai, “</a:t>
            </a:r>
            <a:r>
              <a:rPr lang="en-US" altLang="ja-JP" dirty="0">
                <a:solidFill>
                  <a:schemeClr val="tx1"/>
                </a:solidFill>
                <a:ea typeface="ＭＳ Ｐゴシック" panose="020B0600070205080204" pitchFamily="50" charset="-128"/>
              </a:rPr>
              <a:t>DR-IoT and TG4ad Gap Analysis,” IEEE 802.15-24/0645r0.</a:t>
            </a:r>
            <a:endParaRPr lang="en-US" dirty="0">
              <a:solidFill>
                <a:schemeClr val="tx2"/>
              </a:solidFill>
            </a:endParaRPr>
          </a:p>
          <a:p>
            <a:pPr marL="0" indent="0">
              <a:buNone/>
            </a:pPr>
            <a:r>
              <a:rPr lang="en-US" dirty="0"/>
              <a:t>[3] Public Safety Radio Communications Office, Radio Department, Ministry of Internal Affairs and Communications (MIC), Japan, “IoT for Public Protection and Disaster Relief,” IEEE 802.15-25/0250r0.</a:t>
            </a:r>
          </a:p>
          <a:p>
            <a:pPr marL="0" indent="0">
              <a:buNone/>
            </a:pPr>
            <a:r>
              <a:rPr lang="en-US" dirty="0"/>
              <a:t>[4] Information and Communications Council, “</a:t>
            </a:r>
            <a:r>
              <a:rPr lang="en-US" dirty="0">
                <a:hlinkClick r:id="rId2"/>
              </a:rPr>
              <a:t>Sixth Working Group Report</a:t>
            </a:r>
            <a:r>
              <a:rPr lang="en-US" dirty="0"/>
              <a:t>,” April 23, 2025 (Japanese).</a:t>
            </a:r>
          </a:p>
          <a:p>
            <a:pPr marL="0" indent="0">
              <a:buNone/>
            </a:pPr>
            <a:r>
              <a:rPr lang="en-US" dirty="0"/>
              <a:t>[5] Information and Communications Council, “</a:t>
            </a:r>
            <a:r>
              <a:rPr lang="en-US" dirty="0">
                <a:hlinkClick r:id="rId3"/>
              </a:rPr>
              <a:t>Report on the regulatory rules of the 169 MHz band systems</a:t>
            </a:r>
            <a:r>
              <a:rPr lang="en-US" dirty="0"/>
              <a:t>,” (Japanese).</a:t>
            </a:r>
          </a:p>
          <a:p>
            <a:pPr marL="0" indent="0">
              <a:buNone/>
            </a:pPr>
            <a:r>
              <a:rPr lang="en-US" sz="2000" dirty="0"/>
              <a:t>[6] J. Robert, “Collection of Use Cases for Next Generation SUN PHY,” IEEE 802.15-23/0625r10.</a:t>
            </a:r>
          </a:p>
          <a:p>
            <a:pPr marL="0" indent="0">
              <a:buNone/>
            </a:pPr>
            <a:r>
              <a:rPr lang="en-US" dirty="0"/>
              <a:t>[7] J. Robert, P. Beecher, H. Harada, “Next Generation SUN PHY Technical Guidance Document,” IEEE 802.15-24/0061r16.</a:t>
            </a:r>
          </a:p>
          <a:p>
            <a:pPr marL="0" indent="0">
              <a:buNone/>
            </a:pPr>
            <a:r>
              <a:rPr lang="en-US" dirty="0"/>
              <a:t>[8] </a:t>
            </a:r>
            <a:r>
              <a:rPr lang="en-US" altLang="en-US" dirty="0">
                <a:latin typeface="Times New Roman" panose="02020603050405020304" pitchFamily="18" charset="0"/>
                <a:ea typeface="MS Gothic" panose="020B0609070205080204" pitchFamily="49" charset="-128"/>
              </a:rPr>
              <a:t>S. Kajita, J. Martin, T. Ikegami, S. Ishihara, A. Kato, M. Ogawa, M. Takai, M. Uno</a:t>
            </a:r>
            <a:r>
              <a:rPr lang="en-US" dirty="0"/>
              <a:t>, “</a:t>
            </a:r>
            <a:r>
              <a:rPr lang="en-US" altLang="en-US" dirty="0">
                <a:latin typeface="Times New Roman" panose="02020603050405020304" pitchFamily="18" charset="0"/>
                <a:ea typeface="MS Gothic" panose="020B0609070205080204" pitchFamily="49" charset="-128"/>
              </a:rPr>
              <a:t>Updated simulation results on SUN FSK in the VHF bands</a:t>
            </a:r>
            <a:r>
              <a:rPr lang="en-US" dirty="0"/>
              <a:t>,” IEEE 802.15-25/0197r1.</a:t>
            </a:r>
          </a:p>
        </p:txBody>
      </p:sp>
      <p:sp>
        <p:nvSpPr>
          <p:cNvPr id="4" name="Slide Number Placeholder 3">
            <a:extLst>
              <a:ext uri="{FF2B5EF4-FFF2-40B4-BE49-F238E27FC236}">
                <a16:creationId xmlns:a16="http://schemas.microsoft.com/office/drawing/2014/main" id="{BB882944-3FEF-3DCD-0A8A-E5224793D66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295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2D106-4389-B65F-A05C-9F347F2CD72F}"/>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C654A1FD-8203-BA27-B0DF-EB3CA90A1F9F}"/>
              </a:ext>
            </a:extLst>
          </p:cNvPr>
          <p:cNvSpPr>
            <a:spLocks noGrp="1" noChangeArrowheads="1"/>
          </p:cNvSpPr>
          <p:nvPr>
            <p:ph type="title" idx="4294967295"/>
          </p:nvPr>
        </p:nvSpPr>
        <p:spPr>
          <a:xfrm>
            <a:off x="914400" y="685800"/>
            <a:ext cx="10360025" cy="912813"/>
          </a:xfrm>
        </p:spPr>
        <p:txBody>
          <a:bodyPr/>
          <a:lstStyle/>
          <a:p>
            <a:pPr eaLnBrk="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latin typeface="Times New Roman" panose="02020603050405020304" pitchFamily="18" charset="0"/>
                <a:ea typeface="MS Gothic" panose="020B0609070205080204" pitchFamily="49" charset="-128"/>
              </a:rPr>
              <a:t>Proposal Background</a:t>
            </a:r>
          </a:p>
        </p:txBody>
      </p:sp>
      <p:sp>
        <p:nvSpPr>
          <p:cNvPr id="15363" name="Text Box 2">
            <a:extLst>
              <a:ext uri="{FF2B5EF4-FFF2-40B4-BE49-F238E27FC236}">
                <a16:creationId xmlns:a16="http://schemas.microsoft.com/office/drawing/2014/main" id="{ED002BCD-014F-FC29-BA8D-8B341CF1B612}"/>
              </a:ext>
            </a:extLst>
          </p:cNvPr>
          <p:cNvSpPr txBox="1">
            <a:spLocks noChangeArrowheads="1"/>
          </p:cNvSpPr>
          <p:nvPr/>
        </p:nvSpPr>
        <p:spPr bwMode="auto">
          <a:xfrm>
            <a:off x="365760" y="1600200"/>
            <a:ext cx="11521440"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42900">
              <a:lnSpc>
                <a:spcPct val="93000"/>
              </a:lnSpc>
              <a:spcBef>
                <a:spcPts val="142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ea typeface="Microsoft YaHei" panose="020B0503020204020204" pitchFamily="34" charset="-122"/>
              </a:defRPr>
            </a:lvl9pPr>
          </a:lstStyle>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Our proposal for the VHF-High Band corresponds to the FSK specification described as “IEEE 802.15.4-2020 SUN FSK compliant” in [3] by the Ministry of Internal Affairs and Communications (MIC).</a:t>
            </a:r>
          </a:p>
          <a:p>
            <a:pPr lvl="1"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IEEE 802.15.4-2020 does not actually define the VHF-High band. The table in the latest WG report [4] lists existing SUN FSK data rates defined for other frequency bands. </a:t>
            </a:r>
          </a:p>
          <a:p>
            <a:pPr lvl="1"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This partial proposal aims to smooth out these data rates to better suit operation in the VHF-High Band.</a:t>
            </a:r>
          </a:p>
          <a:p>
            <a:pPr eaLnBrk="1">
              <a:lnSpc>
                <a:spcPct val="100000"/>
              </a:lnSpc>
              <a:spcBef>
                <a:spcPts val="613"/>
              </a:spcBef>
              <a:buFont typeface="Arial" panose="020B0604020202020204" pitchFamily="34" charset="0"/>
              <a:buChar char="•"/>
            </a:pPr>
            <a:r>
              <a:rPr lang="en-US" altLang="en-US" sz="2000" dirty="0">
                <a:latin typeface="Times New Roman" panose="02020603050405020304" pitchFamily="18" charset="0"/>
                <a:ea typeface="MS Gothic" panose="020B0609070205080204" pitchFamily="49" charset="-128"/>
              </a:rPr>
              <a:t>The current regulation of the UMITS Band [5] does not specify the use of any particular standard. Any modulation scheme may be used as long as it meets regulatory requirements such as maximum transmit power, ACPR etc.</a:t>
            </a:r>
          </a:p>
        </p:txBody>
      </p:sp>
      <p:sp>
        <p:nvSpPr>
          <p:cNvPr id="15364" name="Text Box 3">
            <a:extLst>
              <a:ext uri="{FF2B5EF4-FFF2-40B4-BE49-F238E27FC236}">
                <a16:creationId xmlns:a16="http://schemas.microsoft.com/office/drawing/2014/main" id="{FBCF1C76-572F-ACA3-BBBC-A388751DF93C}"/>
              </a:ext>
            </a:extLst>
          </p:cNvPr>
          <p:cNvSpPr txBox="1">
            <a:spLocks noChangeArrowheads="1"/>
          </p:cNvSpPr>
          <p:nvPr/>
        </p:nvSpPr>
        <p:spPr bwMode="auto">
          <a:xfrm>
            <a:off x="5792788" y="6475413"/>
            <a:ext cx="70326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nSpc>
                <a:spcPct val="93000"/>
              </a:lnSpc>
              <a:spcBef>
                <a:spcPts val="1425"/>
              </a:spcBef>
              <a:spcAft>
                <a:spcPts val="13"/>
              </a:spcAft>
              <a:buClr>
                <a:srgbClr val="000000"/>
              </a:buClr>
              <a:buSzPct val="100000"/>
              <a:buFont typeface="Times New Roman" panose="02020603050405020304" pitchFamily="18" charset="0"/>
              <a:tabLst>
                <a:tab pos="0" algn="l"/>
              </a:tabLst>
              <a:defRPr sz="3200">
                <a:solidFill>
                  <a:srgbClr val="000000"/>
                </a:solidFill>
                <a:latin typeface="Arial" panose="020B0604020202020204" pitchFamily="34" charset="0"/>
                <a:ea typeface="Microsoft YaHei" panose="020B0503020204020204" pitchFamily="34" charset="-122"/>
              </a:defRPr>
            </a:lvl1pPr>
            <a:lvl2pPr>
              <a:lnSpc>
                <a:spcPct val="93000"/>
              </a:lnSpc>
              <a:spcBef>
                <a:spcPts val="1138"/>
              </a:spcBef>
              <a:spcAft>
                <a:spcPts val="13"/>
              </a:spcAft>
              <a:buClr>
                <a:srgbClr val="000000"/>
              </a:buClr>
              <a:buSzPct val="100000"/>
              <a:buFont typeface="Times New Roman" panose="02020603050405020304" pitchFamily="18" charset="0"/>
              <a:tabLst>
                <a:tab pos="0" algn="l"/>
              </a:tabLst>
              <a:defRPr sz="2800">
                <a:solidFill>
                  <a:srgbClr val="000000"/>
                </a:solidFill>
                <a:latin typeface="Arial" panose="020B0604020202020204" pitchFamily="34" charset="0"/>
                <a:ea typeface="Microsoft YaHei" panose="020B0503020204020204" pitchFamily="34" charset="-122"/>
              </a:defRPr>
            </a:lvl2pPr>
            <a:lvl3pPr>
              <a:lnSpc>
                <a:spcPct val="93000"/>
              </a:lnSpc>
              <a:spcBef>
                <a:spcPts val="863"/>
              </a:spcBef>
              <a:spcAft>
                <a:spcPts val="13"/>
              </a:spcAft>
              <a:buClr>
                <a:srgbClr val="000000"/>
              </a:buClr>
              <a:buSzPct val="100000"/>
              <a:buFont typeface="Times New Roman" panose="02020603050405020304" pitchFamily="18" charset="0"/>
              <a:tabLst>
                <a:tab pos="0" algn="l"/>
              </a:tabLst>
              <a:defRPr sz="2400">
                <a:solidFill>
                  <a:srgbClr val="000000"/>
                </a:solidFill>
                <a:latin typeface="Arial" panose="020B0604020202020204" pitchFamily="34" charset="0"/>
                <a:ea typeface="Microsoft YaHei" panose="020B0503020204020204" pitchFamily="34" charset="-122"/>
              </a:defRPr>
            </a:lvl3pPr>
            <a:lvl4pPr>
              <a:lnSpc>
                <a:spcPct val="93000"/>
              </a:lnSpc>
              <a:spcBef>
                <a:spcPts val="575"/>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4pPr>
            <a:lvl5pPr>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88"/>
              </a:spcBef>
              <a:spcAft>
                <a:spcPts val="13"/>
              </a:spcAft>
              <a:buClr>
                <a:srgbClr val="000000"/>
              </a:buClr>
              <a:buSzPct val="100000"/>
              <a:buFont typeface="Times New Roman" panose="02020603050405020304" pitchFamily="18" charset="0"/>
              <a:tabLst>
                <a:tab pos="0" algn="l"/>
              </a:tabLst>
              <a:defRPr sz="2000">
                <a:solidFill>
                  <a:srgbClr val="000000"/>
                </a:solidFill>
                <a:latin typeface="Arial" panose="020B0604020202020204" pitchFamily="34" charset="0"/>
                <a:ea typeface="Microsoft YaHei" panose="020B0503020204020204" pitchFamily="34" charset="-122"/>
              </a:defRPr>
            </a:lvl9pPr>
          </a:lstStyle>
          <a:p>
            <a:pPr algn="ctr" eaLnBrk="1">
              <a:lnSpc>
                <a:spcPct val="100000"/>
              </a:lnSpc>
              <a:spcBef>
                <a:spcPts val="13"/>
              </a:spcBef>
            </a:pPr>
            <a:r>
              <a:rPr lang="en-GB" altLang="en-US" sz="1200">
                <a:latin typeface="Times New Roman" panose="02020603050405020304" pitchFamily="18" charset="0"/>
                <a:ea typeface="MS Gothic" panose="020B0609070205080204" pitchFamily="49" charset="-128"/>
              </a:rPr>
              <a:t>Slide </a:t>
            </a:r>
            <a:fld id="{DBD16580-EFA5-46BA-840D-3F5FE4150A56}" type="slidenum">
              <a:rPr lang="en-GB" altLang="en-US" sz="1200">
                <a:latin typeface="Times New Roman" panose="02020603050405020304" pitchFamily="18" charset="0"/>
                <a:ea typeface="MS Gothic" panose="020B0609070205080204" pitchFamily="49" charset="-128"/>
              </a:rPr>
              <a:pPr algn="ctr" eaLnBrk="1">
                <a:lnSpc>
                  <a:spcPct val="100000"/>
                </a:lnSpc>
                <a:spcBef>
                  <a:spcPts val="13"/>
                </a:spcBef>
              </a:pPr>
              <a:t>3</a:t>
            </a:fld>
            <a:endParaRPr lang="en-GB" altLang="en-US" sz="1200">
              <a:latin typeface="Times New Roman" panose="02020603050405020304" pitchFamily="18" charset="0"/>
              <a:ea typeface="MS Gothic" panose="020B0609070205080204" pitchFamily="49" charset="-128"/>
            </a:endParaRPr>
          </a:p>
        </p:txBody>
      </p:sp>
      <p:pic>
        <p:nvPicPr>
          <p:cNvPr id="6" name="Picture 5">
            <a:extLst>
              <a:ext uri="{FF2B5EF4-FFF2-40B4-BE49-F238E27FC236}">
                <a16:creationId xmlns:a16="http://schemas.microsoft.com/office/drawing/2014/main" id="{4F4CEF42-9210-CDF6-C9F6-CBA731990DDA}"/>
              </a:ext>
            </a:extLst>
          </p:cNvPr>
          <p:cNvPicPr>
            <a:picLocks noChangeAspect="1"/>
          </p:cNvPicPr>
          <p:nvPr/>
        </p:nvPicPr>
        <p:blipFill>
          <a:blip r:embed="rId3"/>
          <a:stretch>
            <a:fillRect/>
          </a:stretch>
        </p:blipFill>
        <p:spPr>
          <a:xfrm>
            <a:off x="2560320" y="4625961"/>
            <a:ext cx="9144000" cy="1851039"/>
          </a:xfrm>
          <a:prstGeom prst="rect">
            <a:avLst/>
          </a:prstGeom>
        </p:spPr>
      </p:pic>
      <p:grpSp>
        <p:nvGrpSpPr>
          <p:cNvPr id="10" name="Group 9">
            <a:extLst>
              <a:ext uri="{FF2B5EF4-FFF2-40B4-BE49-F238E27FC236}">
                <a16:creationId xmlns:a16="http://schemas.microsoft.com/office/drawing/2014/main" id="{A64776D8-1FC2-0560-85DF-D6EF067380CF}"/>
              </a:ext>
            </a:extLst>
          </p:cNvPr>
          <p:cNvGrpSpPr/>
          <p:nvPr/>
        </p:nvGrpSpPr>
        <p:grpSpPr>
          <a:xfrm>
            <a:off x="365760" y="4591366"/>
            <a:ext cx="2011680" cy="1337748"/>
            <a:chOff x="381000" y="4532629"/>
            <a:chExt cx="2011680" cy="1337748"/>
          </a:xfrm>
        </p:grpSpPr>
        <p:sp>
          <p:nvSpPr>
            <p:cNvPr id="7" name="TextBox 6">
              <a:extLst>
                <a:ext uri="{FF2B5EF4-FFF2-40B4-BE49-F238E27FC236}">
                  <a16:creationId xmlns:a16="http://schemas.microsoft.com/office/drawing/2014/main" id="{996916F8-E826-68BA-D650-EC8ED946E57F}"/>
                </a:ext>
              </a:extLst>
            </p:cNvPr>
            <p:cNvSpPr txBox="1"/>
            <p:nvPr/>
          </p:nvSpPr>
          <p:spPr>
            <a:xfrm>
              <a:off x="381000" y="5562600"/>
              <a:ext cx="2011680" cy="307777"/>
            </a:xfrm>
            <a:prstGeom prst="rect">
              <a:avLst/>
            </a:prstGeom>
            <a:noFill/>
          </p:spPr>
          <p:txBody>
            <a:bodyPr wrap="square" rtlCol="0" anchor="ctr">
              <a:spAutoFit/>
            </a:bodyPr>
            <a:lstStyle/>
            <a:p>
              <a:r>
                <a:rPr lang="en-US" sz="1400" dirty="0">
                  <a:solidFill>
                    <a:schemeClr val="tx1"/>
                  </a:solidFill>
                  <a:latin typeface="BIZ UDPゴシック" panose="020B0400000000000000" pitchFamily="50" charset="-128"/>
                  <a:ea typeface="BIZ UDPゴシック" panose="020B0400000000000000" pitchFamily="50" charset="-128"/>
                </a:rPr>
                <a:t>data rates (kbps)</a:t>
              </a:r>
            </a:p>
          </p:txBody>
        </p:sp>
        <p:sp>
          <p:nvSpPr>
            <p:cNvPr id="8" name="TextBox 7">
              <a:extLst>
                <a:ext uri="{FF2B5EF4-FFF2-40B4-BE49-F238E27FC236}">
                  <a16:creationId xmlns:a16="http://schemas.microsoft.com/office/drawing/2014/main" id="{699EE416-60F8-288A-4BE9-A365D4BF2E78}"/>
                </a:ext>
              </a:extLst>
            </p:cNvPr>
            <p:cNvSpPr txBox="1"/>
            <p:nvPr/>
          </p:nvSpPr>
          <p:spPr>
            <a:xfrm>
              <a:off x="381000" y="4532629"/>
              <a:ext cx="2011680" cy="523220"/>
            </a:xfrm>
            <a:prstGeom prst="rect">
              <a:avLst/>
            </a:prstGeom>
            <a:noFill/>
          </p:spPr>
          <p:txBody>
            <a:bodyPr wrap="square" rtlCol="0" anchor="ctr">
              <a:spAutoFit/>
            </a:bodyPr>
            <a:lstStyle/>
            <a:p>
              <a:r>
                <a:rPr lang="en-US" sz="1400" dirty="0">
                  <a:solidFill>
                    <a:schemeClr val="tx1"/>
                  </a:solidFill>
                  <a:latin typeface="BIZ UDPゴシック" panose="020B0400000000000000" pitchFamily="50" charset="-128"/>
                  <a:ea typeface="BIZ UDPゴシック" panose="020B0400000000000000" pitchFamily="50" charset="-128"/>
                </a:rPr>
                <a:t>concurrent use of</a:t>
              </a:r>
              <a:br>
                <a:rPr lang="en-US" sz="1400" dirty="0">
                  <a:solidFill>
                    <a:schemeClr val="tx1"/>
                  </a:solidFill>
                  <a:latin typeface="BIZ UDPゴシック" panose="020B0400000000000000" pitchFamily="50" charset="-128"/>
                  <a:ea typeface="BIZ UDPゴシック" panose="020B0400000000000000" pitchFamily="50" charset="-128"/>
                </a:rPr>
              </a:br>
              <a:r>
                <a:rPr lang="en-US" sz="1400" dirty="0">
                  <a:solidFill>
                    <a:schemeClr val="tx1"/>
                  </a:solidFill>
                  <a:latin typeface="BIZ UDPゴシック" panose="020B0400000000000000" pitchFamily="50" charset="-128"/>
                  <a:ea typeface="BIZ UDPゴシック" panose="020B0400000000000000" pitchFamily="50" charset="-128"/>
                </a:rPr>
                <a:t>unit channels</a:t>
              </a:r>
            </a:p>
          </p:txBody>
        </p:sp>
        <p:sp>
          <p:nvSpPr>
            <p:cNvPr id="9" name="TextBox 8">
              <a:extLst>
                <a:ext uri="{FF2B5EF4-FFF2-40B4-BE49-F238E27FC236}">
                  <a16:creationId xmlns:a16="http://schemas.microsoft.com/office/drawing/2014/main" id="{45B43B55-1FFA-168A-CBD3-403DE5F85792}"/>
                </a:ext>
              </a:extLst>
            </p:cNvPr>
            <p:cNvSpPr txBox="1"/>
            <p:nvPr/>
          </p:nvSpPr>
          <p:spPr>
            <a:xfrm>
              <a:off x="381000" y="5102423"/>
              <a:ext cx="2011680" cy="307777"/>
            </a:xfrm>
            <a:prstGeom prst="rect">
              <a:avLst/>
            </a:prstGeom>
            <a:noFill/>
          </p:spPr>
          <p:txBody>
            <a:bodyPr wrap="square" rtlCol="0" anchor="ctr">
              <a:spAutoFit/>
            </a:bodyPr>
            <a:lstStyle/>
            <a:p>
              <a:r>
                <a:rPr lang="en-US" sz="1400" dirty="0">
                  <a:solidFill>
                    <a:schemeClr val="tx1"/>
                  </a:solidFill>
                  <a:latin typeface="BIZ UDPゴシック" panose="020B0400000000000000" pitchFamily="50" charset="-128"/>
                  <a:ea typeface="BIZ UDPゴシック" panose="020B0400000000000000" pitchFamily="50" charset="-128"/>
                </a:rPr>
                <a:t>channel spacing</a:t>
              </a:r>
            </a:p>
          </p:txBody>
        </p:sp>
      </p:grpSp>
      <p:cxnSp>
        <p:nvCxnSpPr>
          <p:cNvPr id="12" name="Straight Arrow Connector 11">
            <a:extLst>
              <a:ext uri="{FF2B5EF4-FFF2-40B4-BE49-F238E27FC236}">
                <a16:creationId xmlns:a16="http://schemas.microsoft.com/office/drawing/2014/main" id="{E057849C-B0B1-4CB6-E164-E220F5F1249B}"/>
              </a:ext>
            </a:extLst>
          </p:cNvPr>
          <p:cNvCxnSpPr>
            <a:cxnSpLocks/>
          </p:cNvCxnSpPr>
          <p:nvPr/>
        </p:nvCxnSpPr>
        <p:spPr bwMode="auto">
          <a:xfrm flipV="1">
            <a:off x="2240280" y="4859337"/>
            <a:ext cx="457200" cy="0"/>
          </a:xfrm>
          <a:prstGeom prst="straightConnector1">
            <a:avLst/>
          </a:prstGeom>
          <a:solidFill>
            <a:srgbClr val="00B8FF"/>
          </a:solidFill>
          <a:ln w="25400" cap="flat" cmpd="sng" algn="ctr">
            <a:solidFill>
              <a:srgbClr val="C00000"/>
            </a:solidFill>
            <a:prstDash val="solid"/>
            <a:round/>
            <a:headEnd type="none" w="med" len="med"/>
            <a:tailEnd type="arrow"/>
          </a:ln>
          <a:effectLst/>
        </p:spPr>
      </p:cxnSp>
      <p:cxnSp>
        <p:nvCxnSpPr>
          <p:cNvPr id="14" name="Straight Arrow Connector 13">
            <a:extLst>
              <a:ext uri="{FF2B5EF4-FFF2-40B4-BE49-F238E27FC236}">
                <a16:creationId xmlns:a16="http://schemas.microsoft.com/office/drawing/2014/main" id="{F0138D9F-9639-B385-315E-A6AD7F3CBF29}"/>
              </a:ext>
            </a:extLst>
          </p:cNvPr>
          <p:cNvCxnSpPr>
            <a:cxnSpLocks/>
          </p:cNvCxnSpPr>
          <p:nvPr/>
        </p:nvCxnSpPr>
        <p:spPr bwMode="auto">
          <a:xfrm flipV="1">
            <a:off x="2240280" y="5230157"/>
            <a:ext cx="457200" cy="76200"/>
          </a:xfrm>
          <a:prstGeom prst="straightConnector1">
            <a:avLst/>
          </a:prstGeom>
          <a:solidFill>
            <a:srgbClr val="00B8FF"/>
          </a:solidFill>
          <a:ln w="25400" cap="flat" cmpd="sng" algn="ctr">
            <a:solidFill>
              <a:srgbClr val="C00000"/>
            </a:solidFill>
            <a:prstDash val="solid"/>
            <a:round/>
            <a:headEnd type="none" w="med" len="med"/>
            <a:tailEnd type="arrow"/>
          </a:ln>
          <a:effectLst/>
        </p:spPr>
      </p:cxnSp>
      <p:cxnSp>
        <p:nvCxnSpPr>
          <p:cNvPr id="15" name="Straight Arrow Connector 14">
            <a:extLst>
              <a:ext uri="{FF2B5EF4-FFF2-40B4-BE49-F238E27FC236}">
                <a16:creationId xmlns:a16="http://schemas.microsoft.com/office/drawing/2014/main" id="{E534E559-CA78-0255-D45C-3ECB3AC6946F}"/>
              </a:ext>
            </a:extLst>
          </p:cNvPr>
          <p:cNvCxnSpPr>
            <a:cxnSpLocks/>
          </p:cNvCxnSpPr>
          <p:nvPr/>
        </p:nvCxnSpPr>
        <p:spPr bwMode="auto">
          <a:xfrm flipV="1">
            <a:off x="2240280" y="5794275"/>
            <a:ext cx="457200" cy="0"/>
          </a:xfrm>
          <a:prstGeom prst="straightConnector1">
            <a:avLst/>
          </a:prstGeom>
          <a:solidFill>
            <a:srgbClr val="00B8FF"/>
          </a:solidFill>
          <a:ln w="25400" cap="flat" cmpd="sng" algn="ctr">
            <a:solidFill>
              <a:srgbClr val="C00000"/>
            </a:solidFill>
            <a:prstDash val="solid"/>
            <a:round/>
            <a:headEnd type="none" w="med" len="med"/>
            <a:tailEnd type="arrow"/>
          </a:ln>
          <a:effectLst/>
        </p:spPr>
      </p:cxnSp>
      <p:sp>
        <p:nvSpPr>
          <p:cNvPr id="16" name="TextBox 15">
            <a:extLst>
              <a:ext uri="{FF2B5EF4-FFF2-40B4-BE49-F238E27FC236}">
                <a16:creationId xmlns:a16="http://schemas.microsoft.com/office/drawing/2014/main" id="{6FEDC3C0-042B-A037-7EFC-61F3F715A510}"/>
              </a:ext>
            </a:extLst>
          </p:cNvPr>
          <p:cNvSpPr txBox="1"/>
          <p:nvPr/>
        </p:nvSpPr>
        <p:spPr>
          <a:xfrm>
            <a:off x="2468880" y="4310697"/>
            <a:ext cx="9326880" cy="307777"/>
          </a:xfrm>
          <a:prstGeom prst="rect">
            <a:avLst/>
          </a:prstGeom>
          <a:noFill/>
        </p:spPr>
        <p:txBody>
          <a:bodyPr wrap="square" rtlCol="0" anchor="ctr">
            <a:spAutoFit/>
          </a:bodyPr>
          <a:lstStyle/>
          <a:p>
            <a:pPr algn="ctr"/>
            <a:r>
              <a:rPr lang="en-US" sz="1400" dirty="0">
                <a:solidFill>
                  <a:schemeClr val="tx1"/>
                </a:solidFill>
                <a:latin typeface="BIZ UDPゴシック" panose="020B0400000000000000" pitchFamily="50" charset="-128"/>
                <a:ea typeface="BIZ UDPゴシック" panose="020B0400000000000000" pitchFamily="50" charset="-128"/>
              </a:rPr>
              <a:t>Data rates currently under consideration in the VHF-High Band [4]</a:t>
            </a:r>
          </a:p>
        </p:txBody>
      </p:sp>
      <p:sp>
        <p:nvSpPr>
          <p:cNvPr id="17" name="Rectangle: Rounded Corners 16">
            <a:extLst>
              <a:ext uri="{FF2B5EF4-FFF2-40B4-BE49-F238E27FC236}">
                <a16:creationId xmlns:a16="http://schemas.microsoft.com/office/drawing/2014/main" id="{9F3B4E1A-C967-2881-95C2-857E6B7F3BD9}"/>
              </a:ext>
            </a:extLst>
          </p:cNvPr>
          <p:cNvSpPr/>
          <p:nvPr/>
        </p:nvSpPr>
        <p:spPr bwMode="auto">
          <a:xfrm>
            <a:off x="4197096" y="5316537"/>
            <a:ext cx="2468880" cy="546556"/>
          </a:xfrm>
          <a:prstGeom prst="round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274538683"/>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DF90E-FAFC-7B43-8E69-1E8BA3CB729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18ED16B-599E-5641-3B7C-B1A5DBF29F7C}"/>
              </a:ext>
            </a:extLst>
          </p:cNvPr>
          <p:cNvSpPr>
            <a:spLocks noGrp="1"/>
          </p:cNvSpPr>
          <p:nvPr>
            <p:ph type="title"/>
          </p:nvPr>
        </p:nvSpPr>
        <p:spPr/>
        <p:txBody>
          <a:bodyPr/>
          <a:lstStyle/>
          <a:p>
            <a:r>
              <a:rPr lang="en-US" dirty="0"/>
              <a:t>Proposal Criteria: The Scope of Proposal</a:t>
            </a:r>
          </a:p>
        </p:txBody>
      </p:sp>
      <p:sp>
        <p:nvSpPr>
          <p:cNvPr id="6" name="Content Placeholder 5">
            <a:extLst>
              <a:ext uri="{FF2B5EF4-FFF2-40B4-BE49-F238E27FC236}">
                <a16:creationId xmlns:a16="http://schemas.microsoft.com/office/drawing/2014/main" id="{2DD93A9B-53A5-D1DC-E267-D4986E986A90}"/>
              </a:ext>
            </a:extLst>
          </p:cNvPr>
          <p:cNvSpPr>
            <a:spLocks noGrp="1"/>
          </p:cNvSpPr>
          <p:nvPr>
            <p:ph idx="1"/>
          </p:nvPr>
        </p:nvSpPr>
        <p:spPr/>
        <p:txBody>
          <a:bodyPr/>
          <a:lstStyle/>
          <a:p>
            <a:pPr marL="0" indent="0">
              <a:buNone/>
            </a:pPr>
            <a:r>
              <a:rPr lang="en-US" i="1" dirty="0"/>
              <a:t>“</a:t>
            </a:r>
            <a:r>
              <a:rPr lang="en-US" b="1" i="1" dirty="0"/>
              <a:t>The Scope of proposal</a:t>
            </a:r>
            <a:r>
              <a:rPr lang="en-US" i="1" dirty="0"/>
              <a:t>: with reference to the PAR requirements”</a:t>
            </a:r>
          </a:p>
          <a:p>
            <a:endParaRPr lang="en-US" dirty="0"/>
          </a:p>
          <a:p>
            <a:r>
              <a:rPr lang="en-US" dirty="0"/>
              <a:t>This partial proposal aims to extend the existing SUN FSK, supported by many off-the-shelf radio modules, to two Japanese VHF bands where the use of SUN PHYs has not yet been defined.</a:t>
            </a:r>
          </a:p>
          <a:p>
            <a:r>
              <a:rPr lang="en-US" dirty="0"/>
              <a:t>It aligns with the PAR’s </a:t>
            </a:r>
            <a:r>
              <a:rPr lang="en-US" i="1" dirty="0"/>
              <a:t>“802.15.4ad Scope of the Project”</a:t>
            </a:r>
            <a:r>
              <a:rPr lang="en-US" dirty="0"/>
              <a:t> statement: </a:t>
            </a:r>
            <a:r>
              <a:rPr lang="en-US" i="1" dirty="0"/>
              <a:t>“The amendment also defines frequency bands based on updated regional regulations.”</a:t>
            </a:r>
            <a:endParaRPr lang="en-US" dirty="0"/>
          </a:p>
          <a:p>
            <a:endParaRPr lang="en-US" dirty="0"/>
          </a:p>
        </p:txBody>
      </p:sp>
      <p:sp>
        <p:nvSpPr>
          <p:cNvPr id="2" name="Slide Number Placeholder 1">
            <a:extLst>
              <a:ext uri="{FF2B5EF4-FFF2-40B4-BE49-F238E27FC236}">
                <a16:creationId xmlns:a16="http://schemas.microsoft.com/office/drawing/2014/main" id="{BAA8B409-D52F-9F5D-8F23-F0E0FE4DC1B8}"/>
              </a:ext>
            </a:extLst>
          </p:cNvPr>
          <p:cNvSpPr>
            <a:spLocks noGrp="1"/>
          </p:cNvSpPr>
          <p:nvPr>
            <p:ph type="sldNum" idx="12"/>
          </p:nvPr>
        </p:nvSpPr>
        <p:spPr/>
        <p:txBody>
          <a:bodyPr/>
          <a:lstStyle/>
          <a:p>
            <a:r>
              <a:rPr lang="en-GB"/>
              <a:t>Slide </a:t>
            </a:r>
            <a:fld id="{F5D8E26B-7BCF-4D25-9C89-0168A6618F18}" type="slidenum">
              <a:rPr lang="en-GB" smtClean="0"/>
              <a:pPr/>
              <a:t>4</a:t>
            </a:fld>
            <a:endParaRPr lang="en-GB"/>
          </a:p>
        </p:txBody>
      </p:sp>
    </p:spTree>
    <p:extLst>
      <p:ext uri="{BB962C8B-B14F-4D97-AF65-F5344CB8AC3E}">
        <p14:creationId xmlns:p14="http://schemas.microsoft.com/office/powerpoint/2010/main" val="361629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CDFB0-9F5D-3F51-AA9B-D3675F30E73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4809A80-BC03-9D1F-5178-150AE7424565}"/>
              </a:ext>
            </a:extLst>
          </p:cNvPr>
          <p:cNvSpPr>
            <a:spLocks noGrp="1"/>
          </p:cNvSpPr>
          <p:nvPr>
            <p:ph type="title"/>
          </p:nvPr>
        </p:nvSpPr>
        <p:spPr/>
        <p:txBody>
          <a:bodyPr/>
          <a:lstStyle/>
          <a:p>
            <a:r>
              <a:rPr lang="en-US" dirty="0"/>
              <a:t>Proposal Criteria: Use Cases</a:t>
            </a:r>
          </a:p>
        </p:txBody>
      </p:sp>
      <p:sp>
        <p:nvSpPr>
          <p:cNvPr id="6" name="Content Placeholder 5">
            <a:extLst>
              <a:ext uri="{FF2B5EF4-FFF2-40B4-BE49-F238E27FC236}">
                <a16:creationId xmlns:a16="http://schemas.microsoft.com/office/drawing/2014/main" id="{EB5A4829-82B0-5329-1BBF-0008762BE4BD}"/>
              </a:ext>
            </a:extLst>
          </p:cNvPr>
          <p:cNvSpPr>
            <a:spLocks noGrp="1"/>
          </p:cNvSpPr>
          <p:nvPr>
            <p:ph idx="1"/>
          </p:nvPr>
        </p:nvSpPr>
        <p:spPr/>
        <p:txBody>
          <a:bodyPr/>
          <a:lstStyle/>
          <a:p>
            <a:pPr marL="0" indent="0">
              <a:buNone/>
            </a:pPr>
            <a:r>
              <a:rPr lang="en-US" i="1" dirty="0"/>
              <a:t>“</a:t>
            </a:r>
            <a:r>
              <a:rPr lang="en-US" b="1" i="1" dirty="0"/>
              <a:t>Use cases</a:t>
            </a:r>
            <a:r>
              <a:rPr lang="en-US" i="1" dirty="0"/>
              <a:t>: Provide a reference to the Use case document https://mentor.ieee.org/802.15/dcn/23/15-23-0625-10-04ad-collection-of-use-cases-for-next-gen-sun-phy.xlsx and summarize the Use cases that the proposal addresses.”</a:t>
            </a:r>
          </a:p>
          <a:p>
            <a:endParaRPr lang="en-US" dirty="0"/>
          </a:p>
          <a:p>
            <a:r>
              <a:rPr lang="en-US" dirty="0"/>
              <a:t>This proposal addresses low-speed applications in the VHF band for outdoor environments. The relevant use cases in the Collection of Use Cases for Next Generation SUN PHY [6] include:</a:t>
            </a:r>
          </a:p>
          <a:p>
            <a:pPr lvl="1"/>
            <a:r>
              <a:rPr lang="en-US" dirty="0"/>
              <a:t>Disaster prevention monitoring – Low speed</a:t>
            </a:r>
          </a:p>
          <a:p>
            <a:pPr lvl="1"/>
            <a:r>
              <a:rPr lang="en-US" dirty="0"/>
              <a:t>Infrastructure monitoring –  Low speed</a:t>
            </a:r>
          </a:p>
          <a:p>
            <a:pPr lvl="1"/>
            <a:r>
              <a:rPr lang="en-US" dirty="0"/>
              <a:t>Agriculture – Low speed</a:t>
            </a:r>
          </a:p>
          <a:p>
            <a:pPr lvl="1"/>
            <a:r>
              <a:rPr lang="en-US" dirty="0"/>
              <a:t>Fisheries – Low speed</a:t>
            </a:r>
          </a:p>
          <a:p>
            <a:pPr lvl="1"/>
            <a:r>
              <a:rPr lang="en-US" dirty="0"/>
              <a:t>Intelligent transportation systems – Low speed</a:t>
            </a:r>
          </a:p>
        </p:txBody>
      </p:sp>
      <p:sp>
        <p:nvSpPr>
          <p:cNvPr id="2" name="Slide Number Placeholder 1">
            <a:extLst>
              <a:ext uri="{FF2B5EF4-FFF2-40B4-BE49-F238E27FC236}">
                <a16:creationId xmlns:a16="http://schemas.microsoft.com/office/drawing/2014/main" id="{D9177F46-03EE-503B-CFFB-368FE4F38E6F}"/>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spTree>
    <p:extLst>
      <p:ext uri="{BB962C8B-B14F-4D97-AF65-F5344CB8AC3E}">
        <p14:creationId xmlns:p14="http://schemas.microsoft.com/office/powerpoint/2010/main" val="278911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33650-7DCA-C5A5-AFF0-2D36A63336B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E68A9AF-EF4E-9EAA-403B-668C5D72800A}"/>
              </a:ext>
            </a:extLst>
          </p:cNvPr>
          <p:cNvSpPr>
            <a:spLocks noGrp="1"/>
          </p:cNvSpPr>
          <p:nvPr>
            <p:ph type="title"/>
          </p:nvPr>
        </p:nvSpPr>
        <p:spPr/>
        <p:txBody>
          <a:bodyPr/>
          <a:lstStyle/>
          <a:p>
            <a:r>
              <a:rPr lang="en-US" dirty="0"/>
              <a:t>Proposal Criteria: Complexity and Receiver Sensitivity</a:t>
            </a:r>
          </a:p>
        </p:txBody>
      </p:sp>
      <p:sp>
        <p:nvSpPr>
          <p:cNvPr id="6" name="Content Placeholder 5">
            <a:extLst>
              <a:ext uri="{FF2B5EF4-FFF2-40B4-BE49-F238E27FC236}">
                <a16:creationId xmlns:a16="http://schemas.microsoft.com/office/drawing/2014/main" id="{997BF021-920B-5A3B-4786-69864E50A4D2}"/>
              </a:ext>
            </a:extLst>
          </p:cNvPr>
          <p:cNvSpPr>
            <a:spLocks noGrp="1"/>
          </p:cNvSpPr>
          <p:nvPr>
            <p:ph idx="1"/>
          </p:nvPr>
        </p:nvSpPr>
        <p:spPr/>
        <p:txBody>
          <a:bodyPr/>
          <a:lstStyle/>
          <a:p>
            <a:pPr marL="0" indent="0">
              <a:buNone/>
            </a:pPr>
            <a:r>
              <a:rPr lang="en-US" i="1" dirty="0"/>
              <a:t>“</a:t>
            </a:r>
            <a:r>
              <a:rPr lang="en-US" b="1" i="1" dirty="0"/>
              <a:t>Complexity</a:t>
            </a:r>
            <a:r>
              <a:rPr lang="en-US" i="1" dirty="0"/>
              <a:t>: The complexity should not be significantly higher compared to existing SUN </a:t>
            </a:r>
            <a:r>
              <a:rPr lang="en-US" i="1" dirty="0" err="1"/>
              <a:t>PHYs.</a:t>
            </a:r>
            <a:r>
              <a:rPr lang="en-US" i="1" dirty="0"/>
              <a:t> Proposals should be compatible with low-cost, low-power devices.”</a:t>
            </a:r>
          </a:p>
          <a:p>
            <a:endParaRPr lang="en-US" dirty="0"/>
          </a:p>
          <a:p>
            <a:r>
              <a:rPr lang="en-US" dirty="0"/>
              <a:t>This proposal strictly focuses on adding the existing SUN FSK technology to new frequency bands without introducing additional complexity. As a result, it remains compatible with low-cost, low-power devices.</a:t>
            </a:r>
          </a:p>
          <a:p>
            <a:endParaRPr lang="en-US" dirty="0"/>
          </a:p>
          <a:p>
            <a:pPr marL="0" indent="0">
              <a:buNone/>
            </a:pPr>
            <a:r>
              <a:rPr lang="en-US" i="1" dirty="0"/>
              <a:t>“</a:t>
            </a:r>
            <a:r>
              <a:rPr lang="en-US" b="1" i="1" dirty="0"/>
              <a:t>Receiver Sensitivity</a:t>
            </a:r>
            <a:r>
              <a:rPr lang="en-US" i="1" dirty="0"/>
              <a:t>: if the proposal addresses the required OFDM mode specified in the PAR, then this OFDM mode shall have a sensitivity of at least -120dBm with an occupied channel bandwidth of at least 500 kHz as specified in FCC 15.247”</a:t>
            </a:r>
          </a:p>
          <a:p>
            <a:endParaRPr lang="en-US" dirty="0"/>
          </a:p>
          <a:p>
            <a:r>
              <a:rPr lang="en-US" dirty="0"/>
              <a:t>The receiver sensitivity requirement for OFDM modes specified in the PAR does not apply to this proposal, as it focuses solely on adding FSK to the Japanese VHF band.</a:t>
            </a:r>
          </a:p>
        </p:txBody>
      </p:sp>
      <p:sp>
        <p:nvSpPr>
          <p:cNvPr id="2" name="Slide Number Placeholder 1">
            <a:extLst>
              <a:ext uri="{FF2B5EF4-FFF2-40B4-BE49-F238E27FC236}">
                <a16:creationId xmlns:a16="http://schemas.microsoft.com/office/drawing/2014/main" id="{8C2816B8-7374-3C1B-6D87-9A2DD2BF861C}"/>
              </a:ext>
            </a:extLst>
          </p:cNvPr>
          <p:cNvSpPr>
            <a:spLocks noGrp="1"/>
          </p:cNvSpPr>
          <p:nvPr>
            <p:ph type="sldNum" idx="12"/>
          </p:nvPr>
        </p:nvSpPr>
        <p:spPr/>
        <p:txBody>
          <a:bodyPr/>
          <a:lstStyle/>
          <a:p>
            <a:r>
              <a:rPr lang="en-GB"/>
              <a:t>Slide </a:t>
            </a:r>
            <a:fld id="{F5D8E26B-7BCF-4D25-9C89-0168A6618F18}" type="slidenum">
              <a:rPr lang="en-GB" smtClean="0"/>
              <a:pPr/>
              <a:t>6</a:t>
            </a:fld>
            <a:endParaRPr lang="en-GB"/>
          </a:p>
        </p:txBody>
      </p:sp>
    </p:spTree>
    <p:extLst>
      <p:ext uri="{BB962C8B-B14F-4D97-AF65-F5344CB8AC3E}">
        <p14:creationId xmlns:p14="http://schemas.microsoft.com/office/powerpoint/2010/main" val="3265934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C2C03-37F8-E295-1622-FEB6B59E519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746FEC9-3105-4909-C460-491C1E0C5C70}"/>
              </a:ext>
            </a:extLst>
          </p:cNvPr>
          <p:cNvSpPr>
            <a:spLocks noGrp="1"/>
          </p:cNvSpPr>
          <p:nvPr>
            <p:ph type="title"/>
          </p:nvPr>
        </p:nvSpPr>
        <p:spPr/>
        <p:txBody>
          <a:bodyPr/>
          <a:lstStyle/>
          <a:p>
            <a:r>
              <a:rPr lang="en-US" dirty="0"/>
              <a:t>Proposal Criteria: Data Rate and Channel Bandwidth</a:t>
            </a:r>
          </a:p>
        </p:txBody>
      </p:sp>
      <p:sp>
        <p:nvSpPr>
          <p:cNvPr id="6" name="Content Placeholder 5">
            <a:extLst>
              <a:ext uri="{FF2B5EF4-FFF2-40B4-BE49-F238E27FC236}">
                <a16:creationId xmlns:a16="http://schemas.microsoft.com/office/drawing/2014/main" id="{11E72C0B-46C2-FB15-9ECD-6A309E66A13A}"/>
              </a:ext>
            </a:extLst>
          </p:cNvPr>
          <p:cNvSpPr>
            <a:spLocks noGrp="1"/>
          </p:cNvSpPr>
          <p:nvPr>
            <p:ph idx="1"/>
          </p:nvPr>
        </p:nvSpPr>
        <p:spPr/>
        <p:txBody>
          <a:bodyPr/>
          <a:lstStyle/>
          <a:p>
            <a:pPr marL="0" indent="0">
              <a:buNone/>
            </a:pPr>
            <a:r>
              <a:rPr lang="en-US" i="1" dirty="0"/>
              <a:t>“</a:t>
            </a:r>
            <a:r>
              <a:rPr lang="en-US" b="1" i="1" dirty="0"/>
              <a:t>Data Rate</a:t>
            </a:r>
            <a:r>
              <a:rPr lang="en-US" i="1" dirty="0"/>
              <a:t>: One mode with an effective payload data rate higher than of 2.4 Mbps. Proposers are encouraged to propose modes with higher data rates.”</a:t>
            </a:r>
          </a:p>
          <a:p>
            <a:endParaRPr lang="en-US" dirty="0"/>
          </a:p>
          <a:p>
            <a:r>
              <a:rPr lang="en-US" dirty="0"/>
              <a:t>This proposal does not introduce an operating mode with an effective payload data rate exceeding 2.4 Mbps. However, the proposed modes can be integrated with other proposed modes to fulfill this requirement.</a:t>
            </a:r>
          </a:p>
          <a:p>
            <a:endParaRPr lang="en-US" dirty="0"/>
          </a:p>
          <a:p>
            <a:pPr marL="0" indent="0">
              <a:buNone/>
            </a:pPr>
            <a:r>
              <a:rPr lang="en-US" dirty="0"/>
              <a:t>“</a:t>
            </a:r>
            <a:r>
              <a:rPr lang="en-US" b="1" i="1" dirty="0"/>
              <a:t>Channel Bandwidth</a:t>
            </a:r>
            <a:r>
              <a:rPr lang="en-US" dirty="0"/>
              <a:t>: Proposers should support a minimum channel spacing of 200kHz for the OFDM modes to meet the regulation in specific regions. Proposers should support at least one mode with an occupied channel bandwidth of at least 500kHz as specified in FCC 15.247.  Proposers should consider the current channel plans specified for IEEE 802.15.4 SUN </a:t>
            </a:r>
            <a:r>
              <a:rPr lang="en-US" dirty="0" err="1"/>
              <a:t>PHYs.</a:t>
            </a:r>
            <a:r>
              <a:rPr lang="en-US" dirty="0"/>
              <a:t>”</a:t>
            </a:r>
          </a:p>
          <a:p>
            <a:endParaRPr lang="en-US" dirty="0"/>
          </a:p>
          <a:p>
            <a:r>
              <a:rPr lang="en-US" dirty="0"/>
              <a:t>This requirement does not apply, as the proposal is limited to the two Japanese VHF bands.</a:t>
            </a:r>
          </a:p>
        </p:txBody>
      </p:sp>
      <p:sp>
        <p:nvSpPr>
          <p:cNvPr id="2" name="Slide Number Placeholder 1">
            <a:extLst>
              <a:ext uri="{FF2B5EF4-FFF2-40B4-BE49-F238E27FC236}">
                <a16:creationId xmlns:a16="http://schemas.microsoft.com/office/drawing/2014/main" id="{1B6C092F-E0D7-3096-8424-CA8F94F71624}"/>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Tree>
    <p:extLst>
      <p:ext uri="{BB962C8B-B14F-4D97-AF65-F5344CB8AC3E}">
        <p14:creationId xmlns:p14="http://schemas.microsoft.com/office/powerpoint/2010/main" val="1030977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E02FA-50FD-7F1B-2EEE-57954847DB2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34FB8D2-56F5-0377-2431-AFF8D454AED0}"/>
              </a:ext>
            </a:extLst>
          </p:cNvPr>
          <p:cNvSpPr>
            <a:spLocks noGrp="1"/>
          </p:cNvSpPr>
          <p:nvPr>
            <p:ph type="title"/>
          </p:nvPr>
        </p:nvSpPr>
        <p:spPr/>
        <p:txBody>
          <a:bodyPr/>
          <a:lstStyle/>
          <a:p>
            <a:r>
              <a:rPr lang="en-US" dirty="0"/>
              <a:t>Proposal Criteria: Performance Evaluation</a:t>
            </a:r>
          </a:p>
        </p:txBody>
      </p:sp>
      <p:sp>
        <p:nvSpPr>
          <p:cNvPr id="6" name="Content Placeholder 5">
            <a:extLst>
              <a:ext uri="{FF2B5EF4-FFF2-40B4-BE49-F238E27FC236}">
                <a16:creationId xmlns:a16="http://schemas.microsoft.com/office/drawing/2014/main" id="{6FBA8DA3-D5E2-BCC0-1015-0ABB04B82F91}"/>
              </a:ext>
            </a:extLst>
          </p:cNvPr>
          <p:cNvSpPr>
            <a:spLocks noGrp="1"/>
          </p:cNvSpPr>
          <p:nvPr>
            <p:ph idx="1"/>
          </p:nvPr>
        </p:nvSpPr>
        <p:spPr/>
        <p:txBody>
          <a:bodyPr/>
          <a:lstStyle/>
          <a:p>
            <a:pPr marL="0" indent="0">
              <a:buNone/>
            </a:pPr>
            <a:r>
              <a:rPr lang="en-US" i="1" dirty="0"/>
              <a:t>“</a:t>
            </a:r>
            <a:r>
              <a:rPr lang="en-US" b="1" i="1" dirty="0"/>
              <a:t>Performance Evaluation</a:t>
            </a:r>
            <a:r>
              <a:rPr lang="en-US" i="1" dirty="0"/>
              <a:t>: Proposers are strongly encouraged to show simulation results for the applicable application scenarios. Channel model and interference model for simulations are described in the appendices. When performing computer simulations, the PSDU length in a packet should be 250 bytes for transmission rates faster than the current 802.15.4-2020 SUN-defined transmission rate, and 64 and 20 bytes for slower transmission rates than 50 kbit/s. The required PER should be 1% when transmitting 64 and 20 bytes for slower transmission rates than 50 kbit/s and 10% when transmitting 250 bytes for the rest of the transmission rates.  Proposals should describe the on-air duration of the overall packet.”</a:t>
            </a:r>
          </a:p>
          <a:p>
            <a:endParaRPr lang="en-US" dirty="0"/>
          </a:p>
          <a:p>
            <a:r>
              <a:rPr lang="en-US" dirty="0"/>
              <a:t>Simulation results of SUN FSK in the VHF bands are presented in the </a:t>
            </a:r>
            <a:r>
              <a:rPr lang="en-US" altLang="en-US" dirty="0">
                <a:latin typeface="Times New Roman" panose="02020603050405020304" pitchFamily="18" charset="0"/>
                <a:ea typeface="MS Gothic" panose="020B0609070205080204" pitchFamily="49" charset="-128"/>
              </a:rPr>
              <a:t>Updated Simulation Results on SUN FSK in the VHF Bands [8]</a:t>
            </a:r>
            <a:r>
              <a:rPr lang="en-US" dirty="0"/>
              <a:t>.</a:t>
            </a:r>
            <a:endParaRPr lang="en-US" i="1" dirty="0"/>
          </a:p>
          <a:p>
            <a:pPr lvl="1"/>
            <a:r>
              <a:rPr lang="en-US" dirty="0"/>
              <a:t>The simulations are conducted using the AWGN channel and two channel models for frequencies below 500 MHz, as described in Annex A of the Next Generation SUN PHY Technical Guidance Document [7].</a:t>
            </a:r>
          </a:p>
        </p:txBody>
      </p:sp>
      <p:sp>
        <p:nvSpPr>
          <p:cNvPr id="2" name="Slide Number Placeholder 1">
            <a:extLst>
              <a:ext uri="{FF2B5EF4-FFF2-40B4-BE49-F238E27FC236}">
                <a16:creationId xmlns:a16="http://schemas.microsoft.com/office/drawing/2014/main" id="{C8810210-62E6-A974-278C-59DE6A588390}"/>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925390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586CE-9AC0-9FC1-EBF3-1B659FBF97B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211F629-EC08-2E2C-4499-5FC5E1B0DB0D}"/>
              </a:ext>
            </a:extLst>
          </p:cNvPr>
          <p:cNvSpPr>
            <a:spLocks noGrp="1"/>
          </p:cNvSpPr>
          <p:nvPr>
            <p:ph type="title"/>
          </p:nvPr>
        </p:nvSpPr>
        <p:spPr/>
        <p:txBody>
          <a:bodyPr/>
          <a:lstStyle/>
          <a:p>
            <a:r>
              <a:rPr lang="en-US" dirty="0"/>
              <a:t>Proposal Criteria: Mandatory and Optional Features</a:t>
            </a:r>
            <a:br>
              <a:rPr lang="en-US" dirty="0"/>
            </a:br>
            <a:r>
              <a:rPr lang="en-US" dirty="0"/>
              <a:t>and Forward Error Correction</a:t>
            </a:r>
          </a:p>
        </p:txBody>
      </p:sp>
      <p:sp>
        <p:nvSpPr>
          <p:cNvPr id="6" name="Content Placeholder 5">
            <a:extLst>
              <a:ext uri="{FF2B5EF4-FFF2-40B4-BE49-F238E27FC236}">
                <a16:creationId xmlns:a16="http://schemas.microsoft.com/office/drawing/2014/main" id="{4E930F68-68C5-5185-5D95-D9F0D67A5C6C}"/>
              </a:ext>
            </a:extLst>
          </p:cNvPr>
          <p:cNvSpPr>
            <a:spLocks noGrp="1"/>
          </p:cNvSpPr>
          <p:nvPr>
            <p:ph idx="1"/>
          </p:nvPr>
        </p:nvSpPr>
        <p:spPr/>
        <p:txBody>
          <a:bodyPr/>
          <a:lstStyle/>
          <a:p>
            <a:pPr marL="0" indent="0">
              <a:buNone/>
            </a:pPr>
            <a:r>
              <a:rPr lang="en-US" i="1" dirty="0"/>
              <a:t>“</a:t>
            </a:r>
            <a:r>
              <a:rPr lang="en-US" b="1" i="1" dirty="0"/>
              <a:t>Mandatory and Optional Features</a:t>
            </a:r>
            <a:r>
              <a:rPr lang="en-US" i="1" dirty="0"/>
              <a:t>: Proposals shall clearly stipulate the mandatory and optional behaviors/features.”</a:t>
            </a:r>
          </a:p>
          <a:p>
            <a:endParaRPr lang="en-US" dirty="0"/>
          </a:p>
          <a:p>
            <a:r>
              <a:rPr lang="en-US" dirty="0"/>
              <a:t>This proposal does not change any optional features of existing SUN </a:t>
            </a:r>
            <a:r>
              <a:rPr lang="en-US" altLang="ja-JP" dirty="0"/>
              <a:t>FSK</a:t>
            </a:r>
            <a:r>
              <a:rPr lang="ja-JP" altLang="en-US" dirty="0"/>
              <a:t> </a:t>
            </a:r>
            <a:r>
              <a:rPr lang="en-US" dirty="0"/>
              <a:t>to mandatory.</a:t>
            </a:r>
          </a:p>
          <a:p>
            <a:endParaRPr lang="en-US" dirty="0"/>
          </a:p>
          <a:p>
            <a:pPr marL="0" indent="0">
              <a:buNone/>
            </a:pPr>
            <a:r>
              <a:rPr lang="en-US" i="1" dirty="0"/>
              <a:t>“</a:t>
            </a:r>
            <a:r>
              <a:rPr lang="en-US" b="1" i="1" dirty="0"/>
              <a:t>Forward Error Correction</a:t>
            </a:r>
            <a:r>
              <a:rPr lang="en-US" i="1" dirty="0"/>
              <a:t>: The use of a least an optional FEC should be possible in all modes.”</a:t>
            </a:r>
          </a:p>
          <a:p>
            <a:endParaRPr lang="en-US" dirty="0"/>
          </a:p>
          <a:p>
            <a:r>
              <a:rPr lang="en-US" dirty="0"/>
              <a:t>This partial proposal does not introduce any new optional FEC.</a:t>
            </a:r>
          </a:p>
          <a:p>
            <a:endParaRPr lang="en-US" dirty="0"/>
          </a:p>
        </p:txBody>
      </p:sp>
      <p:sp>
        <p:nvSpPr>
          <p:cNvPr id="2" name="Slide Number Placeholder 1">
            <a:extLst>
              <a:ext uri="{FF2B5EF4-FFF2-40B4-BE49-F238E27FC236}">
                <a16:creationId xmlns:a16="http://schemas.microsoft.com/office/drawing/2014/main" id="{0898FA09-BDD5-46F6-C654-BA2E8256605F}"/>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Tree>
    <p:extLst>
      <p:ext uri="{BB962C8B-B14F-4D97-AF65-F5344CB8AC3E}">
        <p14:creationId xmlns:p14="http://schemas.microsoft.com/office/powerpoint/2010/main" val="202783052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105342</TotalTime>
  <Words>2906</Words>
  <Application>Microsoft Office PowerPoint</Application>
  <PresentationFormat>Widescreen</PresentationFormat>
  <Paragraphs>314</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BIZ UDPゴシック</vt:lpstr>
      <vt:lpstr>ＭＳ Ｐゴシック</vt:lpstr>
      <vt:lpstr>Arial</vt:lpstr>
      <vt:lpstr>Times New Roman</vt:lpstr>
      <vt:lpstr>Office Theme</vt:lpstr>
      <vt:lpstr>PowerPoint Presentation</vt:lpstr>
      <vt:lpstr>Proposal Background</vt:lpstr>
      <vt:lpstr>Proposal Background</vt:lpstr>
      <vt:lpstr>Proposal Criteria: The Scope of Proposal</vt:lpstr>
      <vt:lpstr>Proposal Criteria: Use Cases</vt:lpstr>
      <vt:lpstr>Proposal Criteria: Complexity and Receiver Sensitivity</vt:lpstr>
      <vt:lpstr>Proposal Criteria: Data Rate and Channel Bandwidth</vt:lpstr>
      <vt:lpstr>Proposal Criteria: Performance Evaluation</vt:lpstr>
      <vt:lpstr>Proposal Criteria: Mandatory and Optional Features and Forward Error Correction</vt:lpstr>
      <vt:lpstr>Proposal Criteria: Modulation</vt:lpstr>
      <vt:lpstr>Proposal Criteria: PHY Frame Structure</vt:lpstr>
      <vt:lpstr>Proposal Criteria: Symmetrical Links and Crystal Tolerance</vt:lpstr>
      <vt:lpstr>Proposal Criteria: Coexistence Features</vt:lpstr>
      <vt:lpstr>Proposal Criteria: Operational Bands (1/3)</vt:lpstr>
      <vt:lpstr>Proposal Criteria: Operational Bands (2/3)</vt:lpstr>
      <vt:lpstr>Proposal Criteria: Operational Bands (3/3)</vt:lpstr>
      <vt:lpstr>Proposal Criteria: Multipath Robustness</vt:lpstr>
      <vt:lpstr>Proposal Criteria: Interference Robustness</vt:lpstr>
      <vt:lpstr>Proposal Criteria: Scalability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Mineo Takai</cp:lastModifiedBy>
  <cp:revision>766</cp:revision>
  <cp:lastPrinted>1601-01-01T00:00:00Z</cp:lastPrinted>
  <dcterms:created xsi:type="dcterms:W3CDTF">2021-01-26T19:12:38Z</dcterms:created>
  <dcterms:modified xsi:type="dcterms:W3CDTF">2025-07-08T23:59:34Z</dcterms:modified>
</cp:coreProperties>
</file>