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17"/>
  </p:notesMasterIdLst>
  <p:handoutMasterIdLst>
    <p:handoutMasterId r:id="rId18"/>
  </p:handoutMasterIdLst>
  <p:sldIdLst>
    <p:sldId id="287" r:id="rId5"/>
    <p:sldId id="544" r:id="rId6"/>
    <p:sldId id="551" r:id="rId7"/>
    <p:sldId id="559" r:id="rId8"/>
    <p:sldId id="560" r:id="rId9"/>
    <p:sldId id="562" r:id="rId10"/>
    <p:sldId id="552" r:id="rId11"/>
    <p:sldId id="561" r:id="rId12"/>
    <p:sldId id="555" r:id="rId13"/>
    <p:sldId id="557" r:id="rId14"/>
    <p:sldId id="558" r:id="rId15"/>
    <p:sldId id="553"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78" d="100"/>
          <a:sy n="78" d="100"/>
        </p:scale>
        <p:origin x="2026"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p:nvPr>
        </p:nvSpPr>
        <p:spPr/>
        <p:txBody>
          <a:bodyPr/>
          <a:lstStyle/>
          <a:p>
            <a:pPr>
              <a:defRPr/>
            </a:pPr>
            <a:r>
              <a:rPr lang="en-US"/>
              <a:t>November 2023</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1947234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15-25-0073-05-04ab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February 2025</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fcc.report/FCC-ID/BCG-A3048/7595525" TargetMode="Externa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apps.fcc.gov/oetcf/kdb/forms/FTSSearchResultPage.cfm?switch=P&amp;id=277034"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Possible Next Steps on NB Channel Access (CID 988) </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caldana</a:t>
            </a:r>
            <a:r>
              <a:rPr lang="en-US" altLang="en-US" sz="1600" dirty="0">
                <a:latin typeface="Times New Roman" panose="02020603050405020304" pitchFamily="18" charset="0"/>
              </a:rPr>
              <a:t> (at) meta.com]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slides to aid discussion towards convergence on CID </a:t>
            </a:r>
            <a:r>
              <a:rPr lang="en-US" altLang="en-US" sz="1600">
                <a:solidFill>
                  <a:schemeClr val="tx1"/>
                </a:solidFill>
                <a:latin typeface="Times New Roman" panose="02020603050405020304" pitchFamily="18" charset="0"/>
                <a:cs typeface="Times New Roman" panose="02020603050405020304" pitchFamily="18" charset="0"/>
              </a:rPr>
              <a:t>988 resolution]</a:t>
            </a:r>
            <a:endParaRPr lang="en-US" altLang="en-US" sz="1600" dirty="0">
              <a:solidFill>
                <a:schemeClr val="tx1"/>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[For information]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AD802-0336-7DA6-7B70-1683D77E94B0}"/>
              </a:ext>
            </a:extLst>
          </p:cNvPr>
          <p:cNvSpPr>
            <a:spLocks noGrp="1"/>
          </p:cNvSpPr>
          <p:nvPr>
            <p:ph type="title"/>
          </p:nvPr>
        </p:nvSpPr>
        <p:spPr/>
        <p:txBody>
          <a:bodyPr/>
          <a:lstStyle/>
          <a:p>
            <a:r>
              <a:rPr lang="en-US" dirty="0"/>
              <a:t>CBP FCC Test Example</a:t>
            </a:r>
          </a:p>
        </p:txBody>
      </p:sp>
      <p:sp>
        <p:nvSpPr>
          <p:cNvPr id="3" name="Content Placeholder 2">
            <a:extLst>
              <a:ext uri="{FF2B5EF4-FFF2-40B4-BE49-F238E27FC236}">
                <a16:creationId xmlns:a16="http://schemas.microsoft.com/office/drawing/2014/main" id="{39B21C00-59DD-2AB4-6669-D28F8F1AE004}"/>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E8B1AB7F-CAAB-9475-6BD0-499C0495EE2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dirty="0"/>
          </a:p>
        </p:txBody>
      </p:sp>
      <p:pic>
        <p:nvPicPr>
          <p:cNvPr id="6" name="Picture 5">
            <a:extLst>
              <a:ext uri="{FF2B5EF4-FFF2-40B4-BE49-F238E27FC236}">
                <a16:creationId xmlns:a16="http://schemas.microsoft.com/office/drawing/2014/main" id="{EB3BCD08-8423-F6F0-9968-D7DC0BF05DA4}"/>
              </a:ext>
            </a:extLst>
          </p:cNvPr>
          <p:cNvPicPr>
            <a:picLocks noChangeAspect="1"/>
          </p:cNvPicPr>
          <p:nvPr/>
        </p:nvPicPr>
        <p:blipFill>
          <a:blip r:embed="rId2"/>
          <a:stretch>
            <a:fillRect/>
          </a:stretch>
        </p:blipFill>
        <p:spPr>
          <a:xfrm>
            <a:off x="2555776" y="1371600"/>
            <a:ext cx="4320914" cy="5121084"/>
          </a:xfrm>
          <a:prstGeom prst="rect">
            <a:avLst/>
          </a:prstGeom>
        </p:spPr>
      </p:pic>
    </p:spTree>
    <p:extLst>
      <p:ext uri="{BB962C8B-B14F-4D97-AF65-F5344CB8AC3E}">
        <p14:creationId xmlns:p14="http://schemas.microsoft.com/office/powerpoint/2010/main" val="3472213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8AD01-42BE-526B-4612-E47D877DDB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A61A94-8B40-9016-D91A-45AA9C4BD046}"/>
              </a:ext>
            </a:extLst>
          </p:cNvPr>
          <p:cNvSpPr>
            <a:spLocks noGrp="1"/>
          </p:cNvSpPr>
          <p:nvPr>
            <p:ph type="title"/>
          </p:nvPr>
        </p:nvSpPr>
        <p:spPr/>
        <p:txBody>
          <a:bodyPr/>
          <a:lstStyle/>
          <a:p>
            <a:r>
              <a:rPr lang="en-US" dirty="0"/>
              <a:t>Another CBP FCC Test Example</a:t>
            </a:r>
          </a:p>
        </p:txBody>
      </p:sp>
      <p:sp>
        <p:nvSpPr>
          <p:cNvPr id="3" name="Content Placeholder 2">
            <a:extLst>
              <a:ext uri="{FF2B5EF4-FFF2-40B4-BE49-F238E27FC236}">
                <a16:creationId xmlns:a16="http://schemas.microsoft.com/office/drawing/2014/main" id="{B0A1898F-4B01-20B8-C164-C1DAF8A6FADB}"/>
              </a:ext>
            </a:extLst>
          </p:cNvPr>
          <p:cNvSpPr>
            <a:spLocks noGrp="1"/>
          </p:cNvSpPr>
          <p:nvPr>
            <p:ph idx="1"/>
          </p:nvPr>
        </p:nvSpPr>
        <p:spPr/>
        <p:txBody>
          <a:bodyPr/>
          <a:lstStyle/>
          <a:p>
            <a:r>
              <a:rPr lang="en-US" sz="2000" dirty="0"/>
              <a:t>NB device with FCC ID BCG-A3048 [</a:t>
            </a:r>
            <a:r>
              <a:rPr lang="en-US" sz="2000" dirty="0">
                <a:solidFill>
                  <a:srgbClr val="0000FF"/>
                </a:solidFill>
                <a:hlinkClick r:id="rId2">
                  <a:extLst>
                    <a:ext uri="{A12FA001-AC4F-418D-AE19-62706E023703}">
                      <ahyp:hlinkClr xmlns:ahyp="http://schemas.microsoft.com/office/drawing/2018/hyperlinkcolor" val="tx"/>
                    </a:ext>
                  </a:extLst>
                </a:hlinkClick>
              </a:rPr>
              <a:t>link</a:t>
            </a:r>
            <a:r>
              <a:rPr lang="en-US" sz="2000" dirty="0"/>
              <a:t>]</a:t>
            </a:r>
          </a:p>
        </p:txBody>
      </p:sp>
      <p:sp>
        <p:nvSpPr>
          <p:cNvPr id="4" name="Slide Number Placeholder 3">
            <a:extLst>
              <a:ext uri="{FF2B5EF4-FFF2-40B4-BE49-F238E27FC236}">
                <a16:creationId xmlns:a16="http://schemas.microsoft.com/office/drawing/2014/main" id="{74BCB292-CA71-626D-C291-D97F4C9392E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dirty="0"/>
          </a:p>
        </p:txBody>
      </p:sp>
      <p:pic>
        <p:nvPicPr>
          <p:cNvPr id="6" name="Picture 5">
            <a:extLst>
              <a:ext uri="{FF2B5EF4-FFF2-40B4-BE49-F238E27FC236}">
                <a16:creationId xmlns:a16="http://schemas.microsoft.com/office/drawing/2014/main" id="{DF2BD610-DE7B-ED9A-E5FB-B83B53DA972F}"/>
              </a:ext>
            </a:extLst>
          </p:cNvPr>
          <p:cNvPicPr>
            <a:picLocks noChangeAspect="1"/>
          </p:cNvPicPr>
          <p:nvPr/>
        </p:nvPicPr>
        <p:blipFill>
          <a:blip r:embed="rId3"/>
          <a:stretch>
            <a:fillRect/>
          </a:stretch>
        </p:blipFill>
        <p:spPr>
          <a:xfrm>
            <a:off x="4867275" y="2229418"/>
            <a:ext cx="4276725" cy="2764596"/>
          </a:xfrm>
          <a:prstGeom prst="rect">
            <a:avLst/>
          </a:prstGeom>
        </p:spPr>
      </p:pic>
      <p:pic>
        <p:nvPicPr>
          <p:cNvPr id="8" name="Picture 7">
            <a:extLst>
              <a:ext uri="{FF2B5EF4-FFF2-40B4-BE49-F238E27FC236}">
                <a16:creationId xmlns:a16="http://schemas.microsoft.com/office/drawing/2014/main" id="{306AD253-4336-5C28-EB3B-4462C569B128}"/>
              </a:ext>
            </a:extLst>
          </p:cNvPr>
          <p:cNvPicPr>
            <a:picLocks noChangeAspect="1"/>
          </p:cNvPicPr>
          <p:nvPr/>
        </p:nvPicPr>
        <p:blipFill>
          <a:blip r:embed="rId4"/>
          <a:stretch>
            <a:fillRect/>
          </a:stretch>
        </p:blipFill>
        <p:spPr>
          <a:xfrm>
            <a:off x="0" y="2329796"/>
            <a:ext cx="4888838" cy="2489448"/>
          </a:xfrm>
          <a:prstGeom prst="rect">
            <a:avLst/>
          </a:prstGeom>
        </p:spPr>
      </p:pic>
    </p:spTree>
    <p:extLst>
      <p:ext uri="{BB962C8B-B14F-4D97-AF65-F5344CB8AC3E}">
        <p14:creationId xmlns:p14="http://schemas.microsoft.com/office/powerpoint/2010/main" val="1136982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18653-B542-9D78-2ED3-DC4A79C2AAA1}"/>
              </a:ext>
            </a:extLst>
          </p:cNvPr>
          <p:cNvSpPr>
            <a:spLocks noGrp="1"/>
          </p:cNvSpPr>
          <p:nvPr>
            <p:ph type="title"/>
          </p:nvPr>
        </p:nvSpPr>
        <p:spPr/>
        <p:txBody>
          <a:bodyPr/>
          <a:lstStyle/>
          <a:p>
            <a:r>
              <a:rPr lang="en-US" dirty="0"/>
              <a:t>Aggregate Duty cycle for no-LBT </a:t>
            </a:r>
          </a:p>
        </p:txBody>
      </p:sp>
      <p:sp>
        <p:nvSpPr>
          <p:cNvPr id="3" name="Content Placeholder 2">
            <a:extLst>
              <a:ext uri="{FF2B5EF4-FFF2-40B4-BE49-F238E27FC236}">
                <a16:creationId xmlns:a16="http://schemas.microsoft.com/office/drawing/2014/main" id="{CFA4CE17-D5B0-1719-A6E5-1F258E4447AF}"/>
              </a:ext>
            </a:extLst>
          </p:cNvPr>
          <p:cNvSpPr>
            <a:spLocks noGrp="1"/>
          </p:cNvSpPr>
          <p:nvPr>
            <p:ph idx="1"/>
          </p:nvPr>
        </p:nvSpPr>
        <p:spPr/>
        <p:txBody>
          <a:bodyPr/>
          <a:lstStyle/>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The plot below shows the aggregate duty cycle when N NB pairs are near a 802.11 link.</a:t>
            </a:r>
          </a:p>
          <a:p>
            <a:pPr marL="45720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NB nearby pairs using 125 MHz causes ~10% aggregate NB duty cycle on 80/40 MHz 802.11</a:t>
            </a:r>
          </a:p>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 6 NB nearby pairs using 480 MHz causes ~10% aggregate NB duty cycle on 320/160/80 MHz 802.11</a:t>
            </a:r>
          </a:p>
          <a:p>
            <a:endParaRPr lang="en-US" dirty="0"/>
          </a:p>
        </p:txBody>
      </p:sp>
      <p:sp>
        <p:nvSpPr>
          <p:cNvPr id="4" name="Slide Number Placeholder 3">
            <a:extLst>
              <a:ext uri="{FF2B5EF4-FFF2-40B4-BE49-F238E27FC236}">
                <a16:creationId xmlns:a16="http://schemas.microsoft.com/office/drawing/2014/main" id="{3700C20B-C209-60D6-5B30-32BEE4663E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dirty="0"/>
          </a:p>
        </p:txBody>
      </p:sp>
      <p:pic>
        <p:nvPicPr>
          <p:cNvPr id="7" name="Google Shape;268;g32060f90b00_1_0">
            <a:extLst>
              <a:ext uri="{FF2B5EF4-FFF2-40B4-BE49-F238E27FC236}">
                <a16:creationId xmlns:a16="http://schemas.microsoft.com/office/drawing/2014/main" id="{8906AB0C-B7F0-9379-E7BE-AC77BE0CA926}"/>
              </a:ext>
            </a:extLst>
          </p:cNvPr>
          <p:cNvPicPr preferRelativeResize="0"/>
          <p:nvPr/>
        </p:nvPicPr>
        <p:blipFill>
          <a:blip r:embed="rId2">
            <a:alphaModFix/>
          </a:blip>
          <a:stretch>
            <a:fillRect/>
          </a:stretch>
        </p:blipFill>
        <p:spPr>
          <a:xfrm>
            <a:off x="303824" y="3238747"/>
            <a:ext cx="4268176" cy="3619253"/>
          </a:xfrm>
          <a:prstGeom prst="rect">
            <a:avLst/>
          </a:prstGeom>
          <a:noFill/>
          <a:ln>
            <a:noFill/>
          </a:ln>
        </p:spPr>
      </p:pic>
      <p:pic>
        <p:nvPicPr>
          <p:cNvPr id="8" name="Google Shape;267;g32060f90b00_1_0">
            <a:extLst>
              <a:ext uri="{FF2B5EF4-FFF2-40B4-BE49-F238E27FC236}">
                <a16:creationId xmlns:a16="http://schemas.microsoft.com/office/drawing/2014/main" id="{E1A7922F-2919-7F02-577D-741C72F0E837}"/>
              </a:ext>
            </a:extLst>
          </p:cNvPr>
          <p:cNvPicPr preferRelativeResize="0"/>
          <p:nvPr/>
        </p:nvPicPr>
        <p:blipFill>
          <a:blip r:embed="rId3">
            <a:alphaModFix/>
          </a:blip>
          <a:stretch>
            <a:fillRect/>
          </a:stretch>
        </p:blipFill>
        <p:spPr>
          <a:xfrm>
            <a:off x="4572000" y="3235051"/>
            <a:ext cx="4376170" cy="3619253"/>
          </a:xfrm>
          <a:prstGeom prst="rect">
            <a:avLst/>
          </a:prstGeom>
          <a:noFill/>
          <a:ln>
            <a:noFill/>
          </a:ln>
        </p:spPr>
      </p:pic>
    </p:spTree>
    <p:extLst>
      <p:ext uri="{BB962C8B-B14F-4D97-AF65-F5344CB8AC3E}">
        <p14:creationId xmlns:p14="http://schemas.microsoft.com/office/powerpoint/2010/main" val="26841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0874-873D-8F37-1322-7EC21534B2FB}"/>
              </a:ext>
            </a:extLst>
          </p:cNvPr>
          <p:cNvSpPr>
            <a:spLocks noGrp="1"/>
          </p:cNvSpPr>
          <p:nvPr>
            <p:ph type="title"/>
          </p:nvPr>
        </p:nvSpPr>
        <p:spPr/>
        <p:txBody>
          <a:bodyPr/>
          <a:lstStyle/>
          <a:p>
            <a:r>
              <a:rPr lang="en-US" dirty="0"/>
              <a:t>Summary of 15-24-407-07-4ab</a:t>
            </a:r>
          </a:p>
        </p:txBody>
      </p:sp>
      <p:sp>
        <p:nvSpPr>
          <p:cNvPr id="4" name="Slide Number Placeholder 3">
            <a:extLst>
              <a:ext uri="{FF2B5EF4-FFF2-40B4-BE49-F238E27FC236}">
                <a16:creationId xmlns:a16="http://schemas.microsoft.com/office/drawing/2014/main" id="{CEDE6F1D-C4BF-1772-65E7-DDAC62B481B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dirty="0"/>
          </a:p>
        </p:txBody>
      </p:sp>
      <p:pic>
        <p:nvPicPr>
          <p:cNvPr id="6" name="Picture 5" descr="A graph with red and blue lines&#10;&#10;Description automatically generated">
            <a:extLst>
              <a:ext uri="{FF2B5EF4-FFF2-40B4-BE49-F238E27FC236}">
                <a16:creationId xmlns:a16="http://schemas.microsoft.com/office/drawing/2014/main" id="{498B72D5-B71E-11AB-53BD-CF72F318611C}"/>
              </a:ext>
            </a:extLst>
          </p:cNvPr>
          <p:cNvPicPr>
            <a:picLocks noChangeAspect="1"/>
          </p:cNvPicPr>
          <p:nvPr/>
        </p:nvPicPr>
        <p:blipFill>
          <a:blip r:embed="rId2"/>
          <a:stretch>
            <a:fillRect/>
          </a:stretch>
        </p:blipFill>
        <p:spPr>
          <a:xfrm>
            <a:off x="5062234" y="2043494"/>
            <a:ext cx="4102190" cy="3301132"/>
          </a:xfrm>
          <a:prstGeom prst="rect">
            <a:avLst/>
          </a:prstGeom>
        </p:spPr>
      </p:pic>
      <p:pic>
        <p:nvPicPr>
          <p:cNvPr id="5" name="Picture 4">
            <a:extLst>
              <a:ext uri="{FF2B5EF4-FFF2-40B4-BE49-F238E27FC236}">
                <a16:creationId xmlns:a16="http://schemas.microsoft.com/office/drawing/2014/main" id="{AC085B75-F091-AC60-6065-FFD7231F82FA}"/>
              </a:ext>
            </a:extLst>
          </p:cNvPr>
          <p:cNvPicPr>
            <a:picLocks noChangeAspect="1"/>
          </p:cNvPicPr>
          <p:nvPr/>
        </p:nvPicPr>
        <p:blipFill>
          <a:blip r:embed="rId3"/>
          <a:stretch>
            <a:fillRect/>
          </a:stretch>
        </p:blipFill>
        <p:spPr>
          <a:xfrm>
            <a:off x="756384" y="5454539"/>
            <a:ext cx="7943585" cy="722143"/>
          </a:xfrm>
          <a:prstGeom prst="rect">
            <a:avLst/>
          </a:prstGeom>
        </p:spPr>
      </p:pic>
      <p:pic>
        <p:nvPicPr>
          <p:cNvPr id="9" name="Picture 8">
            <a:extLst>
              <a:ext uri="{FF2B5EF4-FFF2-40B4-BE49-F238E27FC236}">
                <a16:creationId xmlns:a16="http://schemas.microsoft.com/office/drawing/2014/main" id="{D3800ECB-CA7D-6319-F7B2-931EF6EC1745}"/>
              </a:ext>
            </a:extLst>
          </p:cNvPr>
          <p:cNvPicPr>
            <a:picLocks noChangeAspect="1"/>
          </p:cNvPicPr>
          <p:nvPr/>
        </p:nvPicPr>
        <p:blipFill>
          <a:blip r:embed="rId4"/>
          <a:stretch>
            <a:fillRect/>
          </a:stretch>
        </p:blipFill>
        <p:spPr>
          <a:xfrm>
            <a:off x="0" y="2485004"/>
            <a:ext cx="4680520" cy="2591429"/>
          </a:xfrm>
          <a:prstGeom prst="rect">
            <a:avLst/>
          </a:prstGeom>
        </p:spPr>
      </p:pic>
      <p:sp>
        <p:nvSpPr>
          <p:cNvPr id="10" name="TextBox 9">
            <a:extLst>
              <a:ext uri="{FF2B5EF4-FFF2-40B4-BE49-F238E27FC236}">
                <a16:creationId xmlns:a16="http://schemas.microsoft.com/office/drawing/2014/main" id="{B0B425F6-B61A-0A00-FB69-ED4AE236F1AE}"/>
              </a:ext>
            </a:extLst>
          </p:cNvPr>
          <p:cNvSpPr txBox="1"/>
          <p:nvPr/>
        </p:nvSpPr>
        <p:spPr>
          <a:xfrm>
            <a:off x="335294" y="2077752"/>
            <a:ext cx="4308937" cy="307777"/>
          </a:xfrm>
          <a:prstGeom prst="rect">
            <a:avLst/>
          </a:prstGeom>
          <a:noFill/>
        </p:spPr>
        <p:txBody>
          <a:bodyPr wrap="none" rtlCol="0">
            <a:spAutoFit/>
          </a:bodyPr>
          <a:lstStyle/>
          <a:p>
            <a:r>
              <a:rPr lang="en-US" sz="1400" dirty="0">
                <a:solidFill>
                  <a:schemeClr val="tx1"/>
                </a:solidFill>
              </a:rPr>
              <a:t>Propose to use single CCA before every NB transmission</a:t>
            </a:r>
            <a:endParaRPr lang="en-US" sz="1400" dirty="0"/>
          </a:p>
        </p:txBody>
      </p:sp>
    </p:spTree>
    <p:extLst>
      <p:ext uri="{BB962C8B-B14F-4D97-AF65-F5344CB8AC3E}">
        <p14:creationId xmlns:p14="http://schemas.microsoft.com/office/powerpoint/2010/main" val="392560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A54A6-E36A-478D-E403-62BF26199651}"/>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B502E83-07A4-7AA1-7E3D-C835ED3C5906}"/>
              </a:ext>
            </a:extLst>
          </p:cNvPr>
          <p:cNvSpPr>
            <a:spLocks noGrp="1"/>
          </p:cNvSpPr>
          <p:nvPr>
            <p:ph idx="1"/>
          </p:nvPr>
        </p:nvSpPr>
        <p:spPr>
          <a:xfrm>
            <a:off x="609600" y="1371600"/>
            <a:ext cx="8498904" cy="4868863"/>
          </a:xfrm>
        </p:spPr>
        <p:txBody>
          <a:bodyPr/>
          <a:lstStyle/>
          <a:p>
            <a:r>
              <a:rPr lang="en-US" sz="1400" dirty="0"/>
              <a:t>There were concerns with the 15-24-407 document that included:</a:t>
            </a:r>
          </a:p>
          <a:p>
            <a:pPr marL="457200" indent="-457200">
              <a:buFont typeface="Arial" panose="020B0604020202020204" pitchFamily="34" charset="0"/>
              <a:buChar char="•"/>
            </a:pPr>
            <a:r>
              <a:rPr lang="en-US" sz="1400" dirty="0"/>
              <a:t>Alex (Apple)</a:t>
            </a:r>
          </a:p>
          <a:p>
            <a:pPr marL="857250" lvl="1" indent="-457200">
              <a:buFont typeface="Arial" panose="020B0604020202020204" pitchFamily="34" charset="0"/>
              <a:buChar char="•"/>
            </a:pPr>
            <a:r>
              <a:rPr lang="en-US" sz="1400" dirty="0"/>
              <a:t>EDT is too low for 14 dBm in 6 GHz</a:t>
            </a:r>
          </a:p>
          <a:p>
            <a:pPr marL="857250" lvl="1" indent="-457200">
              <a:buFont typeface="Arial" panose="020B0604020202020204" pitchFamily="34" charset="0"/>
              <a:buChar char="•"/>
            </a:pPr>
            <a:r>
              <a:rPr lang="en-US" sz="1400" dirty="0"/>
              <a:t>In 15-24-407-07, we allow the ED threshold to be set to the value required by local regulations</a:t>
            </a:r>
            <a:endParaRPr lang="en-US" sz="1000" dirty="0"/>
          </a:p>
          <a:p>
            <a:pPr marL="457200" indent="-457200">
              <a:buFont typeface="Arial" panose="020B0604020202020204" pitchFamily="34" charset="0"/>
              <a:buChar char="•"/>
            </a:pPr>
            <a:r>
              <a:rPr lang="en-US" sz="1400" dirty="0"/>
              <a:t>Riku (NXP)</a:t>
            </a:r>
          </a:p>
          <a:p>
            <a:pPr marL="857250" lvl="1" indent="-457200">
              <a:buFont typeface="Arial" panose="020B0604020202020204" pitchFamily="34" charset="0"/>
              <a:buChar char="•"/>
            </a:pPr>
            <a:r>
              <a:rPr lang="en-US" sz="1400" dirty="0"/>
              <a:t>Can we use Short Control Signaling (SCS) clause in ETSI that allows no-LBT for management and control frames?</a:t>
            </a:r>
          </a:p>
          <a:p>
            <a:pPr marL="1257300" lvl="2" indent="-457200">
              <a:buFont typeface="Arial" panose="020B0604020202020204" pitchFamily="34" charset="0"/>
              <a:buChar char="•"/>
            </a:pPr>
            <a:r>
              <a:rPr lang="en-US" sz="1400" dirty="0"/>
              <a:t>Example of Control frames in ETSI EN 303687 v1.1.6 (2024-12) : Ack and Block Ack</a:t>
            </a:r>
          </a:p>
          <a:p>
            <a:pPr marL="800100" lvl="2" indent="0"/>
            <a:endParaRPr lang="en-US" sz="1400" dirty="0"/>
          </a:p>
          <a:p>
            <a:pPr marL="1257300" lvl="2" indent="-457200">
              <a:buFont typeface="Arial" panose="020B0604020202020204" pitchFamily="34" charset="0"/>
              <a:buChar char="•"/>
            </a:pPr>
            <a:r>
              <a:rPr lang="en-US" sz="1400" dirty="0"/>
              <a:t>The Report frames are clearly data frames and would </a:t>
            </a:r>
            <a:r>
              <a:rPr lang="en-US" sz="1400" b="1" u="sng" dirty="0"/>
              <a:t>not</a:t>
            </a:r>
            <a:r>
              <a:rPr lang="en-US" sz="1400" dirty="0"/>
              <a:t> be allowed under SCS exception</a:t>
            </a:r>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800100" lvl="2" indent="0"/>
            <a:endParaRPr lang="en-US" sz="1400" dirty="0"/>
          </a:p>
          <a:p>
            <a:pPr marL="1257300" lvl="2" indent="-457200">
              <a:buFont typeface="Arial" panose="020B0604020202020204" pitchFamily="34" charset="0"/>
              <a:buChar char="•"/>
            </a:pPr>
            <a:r>
              <a:rPr lang="en-US" sz="1400" dirty="0"/>
              <a:t>The SCS allowance for no-LBT could be removed in future ETSI BRAN meetings.</a:t>
            </a:r>
          </a:p>
        </p:txBody>
      </p:sp>
      <p:sp>
        <p:nvSpPr>
          <p:cNvPr id="4" name="Slide Number Placeholder 3">
            <a:extLst>
              <a:ext uri="{FF2B5EF4-FFF2-40B4-BE49-F238E27FC236}">
                <a16:creationId xmlns:a16="http://schemas.microsoft.com/office/drawing/2014/main" id="{86380B0D-A199-6309-BF5C-1D5D79EB27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dirty="0"/>
          </a:p>
        </p:txBody>
      </p:sp>
      <p:pic>
        <p:nvPicPr>
          <p:cNvPr id="6" name="Picture 5">
            <a:extLst>
              <a:ext uri="{FF2B5EF4-FFF2-40B4-BE49-F238E27FC236}">
                <a16:creationId xmlns:a16="http://schemas.microsoft.com/office/drawing/2014/main" id="{339FD624-CE91-A856-3821-CCBE73A5054F}"/>
              </a:ext>
            </a:extLst>
          </p:cNvPr>
          <p:cNvPicPr>
            <a:picLocks noChangeAspect="1"/>
          </p:cNvPicPr>
          <p:nvPr/>
        </p:nvPicPr>
        <p:blipFill>
          <a:blip r:embed="rId2"/>
          <a:stretch>
            <a:fillRect/>
          </a:stretch>
        </p:blipFill>
        <p:spPr>
          <a:xfrm>
            <a:off x="3491880" y="4480304"/>
            <a:ext cx="3024336" cy="1199482"/>
          </a:xfrm>
          <a:prstGeom prst="rect">
            <a:avLst/>
          </a:prstGeom>
        </p:spPr>
      </p:pic>
      <p:pic>
        <p:nvPicPr>
          <p:cNvPr id="7" name="Picture 6">
            <a:extLst>
              <a:ext uri="{FF2B5EF4-FFF2-40B4-BE49-F238E27FC236}">
                <a16:creationId xmlns:a16="http://schemas.microsoft.com/office/drawing/2014/main" id="{7581F247-A875-5004-2AB4-C40E0965D6D5}"/>
              </a:ext>
            </a:extLst>
          </p:cNvPr>
          <p:cNvPicPr>
            <a:picLocks noChangeAspect="1"/>
          </p:cNvPicPr>
          <p:nvPr/>
        </p:nvPicPr>
        <p:blipFill>
          <a:blip r:embed="rId3"/>
          <a:stretch>
            <a:fillRect/>
          </a:stretch>
        </p:blipFill>
        <p:spPr>
          <a:xfrm>
            <a:off x="2256938" y="3676480"/>
            <a:ext cx="3909399" cy="129551"/>
          </a:xfrm>
          <a:prstGeom prst="rect">
            <a:avLst/>
          </a:prstGeom>
        </p:spPr>
      </p:pic>
    </p:spTree>
    <p:extLst>
      <p:ext uri="{BB962C8B-B14F-4D97-AF65-F5344CB8AC3E}">
        <p14:creationId xmlns:p14="http://schemas.microsoft.com/office/powerpoint/2010/main" val="492766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37238-C8C6-826B-141F-F9182297350C}"/>
              </a:ext>
            </a:extLst>
          </p:cNvPr>
          <p:cNvSpPr>
            <a:spLocks noGrp="1"/>
          </p:cNvSpPr>
          <p:nvPr>
            <p:ph type="title"/>
          </p:nvPr>
        </p:nvSpPr>
        <p:spPr/>
        <p:txBody>
          <a:bodyPr/>
          <a:lstStyle/>
          <a:p>
            <a:r>
              <a:rPr lang="en-US" dirty="0"/>
              <a:t>Latest in ETSI BRAN</a:t>
            </a:r>
          </a:p>
        </p:txBody>
      </p:sp>
      <p:sp>
        <p:nvSpPr>
          <p:cNvPr id="3" name="Content Placeholder 2">
            <a:extLst>
              <a:ext uri="{FF2B5EF4-FFF2-40B4-BE49-F238E27FC236}">
                <a16:creationId xmlns:a16="http://schemas.microsoft.com/office/drawing/2014/main" id="{8AE70816-EF82-5E22-345A-6AC3CF4B46D0}"/>
              </a:ext>
            </a:extLst>
          </p:cNvPr>
          <p:cNvSpPr>
            <a:spLocks noGrp="1"/>
          </p:cNvSpPr>
          <p:nvPr>
            <p:ph idx="1"/>
          </p:nvPr>
        </p:nvSpPr>
        <p:spPr>
          <a:xfrm>
            <a:off x="609600" y="1371600"/>
            <a:ext cx="7764463" cy="4292865"/>
          </a:xfrm>
        </p:spPr>
        <p:txBody>
          <a:bodyPr/>
          <a:lstStyle/>
          <a:p>
            <a:pPr marL="457200" indent="-457200">
              <a:buAutoNum type="arabicPeriod"/>
            </a:pPr>
            <a:r>
              <a:rPr lang="en-US" sz="2000" dirty="0"/>
              <a:t>5% duty cycle no-LBT (BRAN(24)125012) is </a:t>
            </a:r>
            <a:r>
              <a:rPr lang="en-US" sz="2000" b="1" dirty="0"/>
              <a:t>not accepted</a:t>
            </a:r>
          </a:p>
          <a:p>
            <a:pPr marL="0" indent="0"/>
            <a:endParaRPr lang="en-US" sz="2000" dirty="0"/>
          </a:p>
          <a:p>
            <a:pPr marL="0" indent="0"/>
            <a:r>
              <a:rPr lang="en-US" sz="2000" dirty="0"/>
              <a:t>2.  </a:t>
            </a:r>
            <a:r>
              <a:rPr lang="en-US" sz="2000" dirty="0" err="1"/>
              <a:t>eDAA</a:t>
            </a:r>
            <a:r>
              <a:rPr lang="en-US" sz="2000" dirty="0"/>
              <a:t> proposed by Apple (BRAN(25)128007) is </a:t>
            </a:r>
            <a:r>
              <a:rPr lang="en-US" sz="2000" b="1" dirty="0"/>
              <a:t>not accepted</a:t>
            </a:r>
          </a:p>
          <a:p>
            <a:pPr marL="0" indent="0"/>
            <a:endParaRPr lang="en-US" sz="2000" b="1" dirty="0"/>
          </a:p>
          <a:p>
            <a:pPr marL="0" indent="0"/>
            <a:r>
              <a:rPr lang="en-US" sz="2000" dirty="0"/>
              <a:t>3. Low Duty Cycle no-LBT proposed by NXP (BRAN(25)128008r1) is </a:t>
            </a:r>
            <a:r>
              <a:rPr lang="en-US" sz="2000" b="1" dirty="0"/>
              <a:t>not accepted</a:t>
            </a:r>
          </a:p>
          <a:p>
            <a:pPr marL="0" indent="0"/>
            <a:endParaRPr lang="en-US" sz="2000" b="1" dirty="0"/>
          </a:p>
          <a:p>
            <a:pPr marL="0" indent="0"/>
            <a:r>
              <a:rPr lang="en-US" sz="2000" dirty="0"/>
              <a:t>4. Accepted Minutes (BRAN(25)128016r1) of ETSI BRAN #127 show that LBT-based channel access proposal in BRAN(24)124017r3 is </a:t>
            </a:r>
            <a:r>
              <a:rPr lang="en-US" sz="2000" b="1" dirty="0"/>
              <a:t>accepted</a:t>
            </a:r>
          </a:p>
          <a:p>
            <a:pPr marL="0" indent="0"/>
            <a:endParaRPr lang="en-US" sz="2400" b="1" dirty="0"/>
          </a:p>
          <a:p>
            <a:pPr lvl="1">
              <a:buFont typeface="Arial" panose="020B0604020202020204" pitchFamily="34" charset="0"/>
              <a:buChar char="•"/>
            </a:pPr>
            <a:r>
              <a:rPr lang="en-US" sz="2000" dirty="0"/>
              <a:t>	It is the </a:t>
            </a:r>
            <a:r>
              <a:rPr lang="en-US" sz="2000" b="1" dirty="0"/>
              <a:t>only</a:t>
            </a:r>
            <a:r>
              <a:rPr lang="en-US" sz="2000" dirty="0"/>
              <a:t> accepted NB channel access mechanism that allows for any kind of frames (e.g., data frames) to be TX.</a:t>
            </a:r>
          </a:p>
          <a:p>
            <a:pPr marL="0" indent="0"/>
            <a:br>
              <a:rPr lang="en-US" sz="2400" b="1" dirty="0"/>
            </a:br>
            <a:endParaRPr lang="en-US" sz="2400" b="1" dirty="0"/>
          </a:p>
          <a:p>
            <a:pPr marL="0" indent="0"/>
            <a:r>
              <a:rPr lang="en-US" sz="2400" b="1" dirty="0"/>
              <a:t>	</a:t>
            </a:r>
          </a:p>
          <a:p>
            <a:pPr marL="0" indent="0"/>
            <a:endParaRPr lang="en-US" sz="2400" b="1" dirty="0"/>
          </a:p>
        </p:txBody>
      </p:sp>
      <p:sp>
        <p:nvSpPr>
          <p:cNvPr id="4" name="Slide Number Placeholder 3">
            <a:extLst>
              <a:ext uri="{FF2B5EF4-FFF2-40B4-BE49-F238E27FC236}">
                <a16:creationId xmlns:a16="http://schemas.microsoft.com/office/drawing/2014/main" id="{2FE8AD5D-9484-008F-6206-20165454AC6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dirty="0"/>
          </a:p>
        </p:txBody>
      </p:sp>
      <p:pic>
        <p:nvPicPr>
          <p:cNvPr id="6" name="Picture 5">
            <a:extLst>
              <a:ext uri="{FF2B5EF4-FFF2-40B4-BE49-F238E27FC236}">
                <a16:creationId xmlns:a16="http://schemas.microsoft.com/office/drawing/2014/main" id="{DE5D675F-CABC-7AC3-1973-EF0B3F92B288}"/>
              </a:ext>
            </a:extLst>
          </p:cNvPr>
          <p:cNvPicPr>
            <a:picLocks noChangeAspect="1"/>
          </p:cNvPicPr>
          <p:nvPr/>
        </p:nvPicPr>
        <p:blipFill>
          <a:blip r:embed="rId3"/>
          <a:stretch>
            <a:fillRect/>
          </a:stretch>
        </p:blipFill>
        <p:spPr>
          <a:xfrm>
            <a:off x="287016" y="5252882"/>
            <a:ext cx="8856984" cy="772173"/>
          </a:xfrm>
          <a:prstGeom prst="rect">
            <a:avLst/>
          </a:prstGeom>
        </p:spPr>
      </p:pic>
      <p:pic>
        <p:nvPicPr>
          <p:cNvPr id="10" name="Picture 9">
            <a:extLst>
              <a:ext uri="{FF2B5EF4-FFF2-40B4-BE49-F238E27FC236}">
                <a16:creationId xmlns:a16="http://schemas.microsoft.com/office/drawing/2014/main" id="{609B1408-432C-08F7-DB33-C87E4265652D}"/>
              </a:ext>
            </a:extLst>
          </p:cNvPr>
          <p:cNvPicPr>
            <a:picLocks noChangeAspect="1"/>
          </p:cNvPicPr>
          <p:nvPr/>
        </p:nvPicPr>
        <p:blipFill>
          <a:blip r:embed="rId4"/>
          <a:stretch>
            <a:fillRect/>
          </a:stretch>
        </p:blipFill>
        <p:spPr>
          <a:xfrm>
            <a:off x="0" y="2708897"/>
            <a:ext cx="9144000" cy="68792"/>
          </a:xfrm>
          <a:prstGeom prst="rect">
            <a:avLst/>
          </a:prstGeom>
        </p:spPr>
      </p:pic>
      <p:pic>
        <p:nvPicPr>
          <p:cNvPr id="12" name="Picture 11">
            <a:extLst>
              <a:ext uri="{FF2B5EF4-FFF2-40B4-BE49-F238E27FC236}">
                <a16:creationId xmlns:a16="http://schemas.microsoft.com/office/drawing/2014/main" id="{92EEF00B-EB2B-9630-DCCD-96994CB8E46A}"/>
              </a:ext>
            </a:extLst>
          </p:cNvPr>
          <p:cNvPicPr>
            <a:picLocks noChangeAspect="1"/>
          </p:cNvPicPr>
          <p:nvPr/>
        </p:nvPicPr>
        <p:blipFill>
          <a:blip r:embed="rId5"/>
          <a:stretch>
            <a:fillRect/>
          </a:stretch>
        </p:blipFill>
        <p:spPr>
          <a:xfrm>
            <a:off x="0" y="3803033"/>
            <a:ext cx="9144000" cy="79698"/>
          </a:xfrm>
          <a:prstGeom prst="rect">
            <a:avLst/>
          </a:prstGeom>
        </p:spPr>
      </p:pic>
      <p:pic>
        <p:nvPicPr>
          <p:cNvPr id="7" name="Picture 6">
            <a:extLst>
              <a:ext uri="{FF2B5EF4-FFF2-40B4-BE49-F238E27FC236}">
                <a16:creationId xmlns:a16="http://schemas.microsoft.com/office/drawing/2014/main" id="{DB005031-8423-5570-264D-A42665131259}"/>
              </a:ext>
            </a:extLst>
          </p:cNvPr>
          <p:cNvPicPr>
            <a:picLocks noChangeAspect="1"/>
          </p:cNvPicPr>
          <p:nvPr/>
        </p:nvPicPr>
        <p:blipFill>
          <a:blip r:embed="rId6"/>
          <a:stretch>
            <a:fillRect/>
          </a:stretch>
        </p:blipFill>
        <p:spPr>
          <a:xfrm>
            <a:off x="0" y="1916832"/>
            <a:ext cx="9144000" cy="70884"/>
          </a:xfrm>
          <a:prstGeom prst="rect">
            <a:avLst/>
          </a:prstGeom>
        </p:spPr>
      </p:pic>
      <p:cxnSp>
        <p:nvCxnSpPr>
          <p:cNvPr id="11" name="Straight Arrow Connector 10">
            <a:extLst>
              <a:ext uri="{FF2B5EF4-FFF2-40B4-BE49-F238E27FC236}">
                <a16:creationId xmlns:a16="http://schemas.microsoft.com/office/drawing/2014/main" id="{9AAF9F5D-9E31-1626-EA9C-BF9D13E25747}"/>
              </a:ext>
            </a:extLst>
          </p:cNvPr>
          <p:cNvCxnSpPr/>
          <p:nvPr/>
        </p:nvCxnSpPr>
        <p:spPr bwMode="auto">
          <a:xfrm>
            <a:off x="4427984" y="4908075"/>
            <a:ext cx="3312368" cy="344807"/>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4192964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07670-87BC-17A6-6960-A28030090F5D}"/>
              </a:ext>
            </a:extLst>
          </p:cNvPr>
          <p:cNvSpPr>
            <a:spLocks noGrp="1"/>
          </p:cNvSpPr>
          <p:nvPr>
            <p:ph type="title"/>
          </p:nvPr>
        </p:nvSpPr>
        <p:spPr/>
        <p:txBody>
          <a:bodyPr/>
          <a:lstStyle/>
          <a:p>
            <a:r>
              <a:rPr lang="en-US" dirty="0"/>
              <a:t>FCC</a:t>
            </a:r>
          </a:p>
        </p:txBody>
      </p:sp>
      <p:sp>
        <p:nvSpPr>
          <p:cNvPr id="3" name="Content Placeholder 2">
            <a:extLst>
              <a:ext uri="{FF2B5EF4-FFF2-40B4-BE49-F238E27FC236}">
                <a16:creationId xmlns:a16="http://schemas.microsoft.com/office/drawing/2014/main" id="{45BC243C-6B91-6F3B-6D15-6FED62215A62}"/>
              </a:ext>
            </a:extLst>
          </p:cNvPr>
          <p:cNvSpPr>
            <a:spLocks noGrp="1"/>
          </p:cNvSpPr>
          <p:nvPr>
            <p:ph idx="1"/>
          </p:nvPr>
        </p:nvSpPr>
        <p:spPr/>
        <p:txBody>
          <a:bodyPr/>
          <a:lstStyle/>
          <a:p>
            <a:pPr marL="514350" indent="-514350">
              <a:buFont typeface="+mj-lt"/>
              <a:buAutoNum type="arabicPeriod"/>
            </a:pPr>
            <a:r>
              <a:rPr lang="en-US" sz="1600" dirty="0"/>
              <a:t>FCC mandates Contention Based Protocol  (CBP) in FCC 15.407(d.6) (see Appendix)</a:t>
            </a:r>
          </a:p>
          <a:p>
            <a:pPr marL="514350" indent="-514350">
              <a:buFont typeface="+mj-lt"/>
              <a:buAutoNum type="arabicPeriod"/>
            </a:pPr>
            <a:endParaRPr lang="en-US" sz="1600" dirty="0"/>
          </a:p>
          <a:p>
            <a:pPr marL="514350" indent="-514350">
              <a:buFont typeface="+mj-lt"/>
              <a:buAutoNum type="arabicPeriod"/>
            </a:pPr>
            <a:r>
              <a:rPr lang="en-US" sz="1600" dirty="0"/>
              <a:t>FCC </a:t>
            </a:r>
            <a:r>
              <a:rPr lang="en-US" sz="1600" dirty="0">
                <a:hlinkClick r:id="rId2"/>
              </a:rPr>
              <a:t>website</a:t>
            </a:r>
            <a:r>
              <a:rPr lang="en-US" sz="1600" dirty="0"/>
              <a:t> points to guides for obtaining certification </a:t>
            </a:r>
          </a:p>
          <a:p>
            <a:pPr marL="914400" lvl="1" indent="-514350">
              <a:buFont typeface="Arial" panose="020B0604020202020204" pitchFamily="34" charset="0"/>
              <a:buChar char="•"/>
            </a:pPr>
            <a:r>
              <a:rPr lang="en-US" sz="1600" u="sng" dirty="0"/>
              <a:t>only</a:t>
            </a:r>
            <a:r>
              <a:rPr lang="en-US" sz="1600" dirty="0"/>
              <a:t> KDB 987594 is listed</a:t>
            </a:r>
          </a:p>
          <a:p>
            <a:endParaRPr lang="en-US" dirty="0"/>
          </a:p>
        </p:txBody>
      </p:sp>
      <p:sp>
        <p:nvSpPr>
          <p:cNvPr id="4" name="Slide Number Placeholder 3">
            <a:extLst>
              <a:ext uri="{FF2B5EF4-FFF2-40B4-BE49-F238E27FC236}">
                <a16:creationId xmlns:a16="http://schemas.microsoft.com/office/drawing/2014/main" id="{FF52DD53-6F16-7210-7AEB-885C2FD40F6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dirty="0"/>
          </a:p>
        </p:txBody>
      </p:sp>
      <p:pic>
        <p:nvPicPr>
          <p:cNvPr id="7" name="Picture 6">
            <a:extLst>
              <a:ext uri="{FF2B5EF4-FFF2-40B4-BE49-F238E27FC236}">
                <a16:creationId xmlns:a16="http://schemas.microsoft.com/office/drawing/2014/main" id="{3D2F05DD-6C35-F055-BA29-AD730571D8C9}"/>
              </a:ext>
            </a:extLst>
          </p:cNvPr>
          <p:cNvPicPr>
            <a:picLocks noChangeAspect="1"/>
          </p:cNvPicPr>
          <p:nvPr/>
        </p:nvPicPr>
        <p:blipFill>
          <a:blip r:embed="rId3"/>
          <a:stretch>
            <a:fillRect/>
          </a:stretch>
        </p:blipFill>
        <p:spPr>
          <a:xfrm>
            <a:off x="2339752" y="1731742"/>
            <a:ext cx="5723107" cy="393921"/>
          </a:xfrm>
          <a:prstGeom prst="rect">
            <a:avLst/>
          </a:prstGeom>
        </p:spPr>
      </p:pic>
      <p:pic>
        <p:nvPicPr>
          <p:cNvPr id="1028" name="Picture 4">
            <a:extLst>
              <a:ext uri="{FF2B5EF4-FFF2-40B4-BE49-F238E27FC236}">
                <a16:creationId xmlns:a16="http://schemas.microsoft.com/office/drawing/2014/main" id="{93709B0E-21B5-0ED8-6045-FB44071634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8" y="3342883"/>
            <a:ext cx="5834058" cy="1890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a:extLst>
              <a:ext uri="{FF2B5EF4-FFF2-40B4-BE49-F238E27FC236}">
                <a16:creationId xmlns:a16="http://schemas.microsoft.com/office/drawing/2014/main" id="{73DB82DC-42BD-869B-E98F-4F9591D3AF0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65536" y="4782916"/>
            <a:ext cx="3347864" cy="450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6326527C-AFA7-3312-3EDD-CBA107B905D2}"/>
              </a:ext>
            </a:extLst>
          </p:cNvPr>
          <p:cNvPicPr>
            <a:picLocks noChangeAspect="1"/>
          </p:cNvPicPr>
          <p:nvPr/>
        </p:nvPicPr>
        <p:blipFill>
          <a:blip r:embed="rId6"/>
          <a:stretch>
            <a:fillRect/>
          </a:stretch>
        </p:blipFill>
        <p:spPr>
          <a:xfrm>
            <a:off x="223715" y="5420446"/>
            <a:ext cx="5402784" cy="843913"/>
          </a:xfrm>
          <a:prstGeom prst="rect">
            <a:avLst/>
          </a:prstGeom>
        </p:spPr>
      </p:pic>
      <p:sp>
        <p:nvSpPr>
          <p:cNvPr id="8" name="TextBox 7">
            <a:extLst>
              <a:ext uri="{FF2B5EF4-FFF2-40B4-BE49-F238E27FC236}">
                <a16:creationId xmlns:a16="http://schemas.microsoft.com/office/drawing/2014/main" id="{4AE922B2-4C96-2D4C-1896-CBEC0D18A055}"/>
              </a:ext>
            </a:extLst>
          </p:cNvPr>
          <p:cNvSpPr txBox="1"/>
          <p:nvPr/>
        </p:nvSpPr>
        <p:spPr>
          <a:xfrm>
            <a:off x="6718699" y="3960488"/>
            <a:ext cx="1731564" cy="276999"/>
          </a:xfrm>
          <a:prstGeom prst="rect">
            <a:avLst/>
          </a:prstGeom>
          <a:noFill/>
        </p:spPr>
        <p:txBody>
          <a:bodyPr wrap="none" rtlCol="0">
            <a:spAutoFit/>
          </a:bodyPr>
          <a:lstStyle/>
          <a:p>
            <a:r>
              <a:rPr lang="en-US" dirty="0">
                <a:solidFill>
                  <a:schemeClr val="tx1"/>
                </a:solidFill>
              </a:rPr>
              <a:t>NO SCS allowed in FCC</a:t>
            </a:r>
          </a:p>
        </p:txBody>
      </p:sp>
      <p:cxnSp>
        <p:nvCxnSpPr>
          <p:cNvPr id="10" name="Straight Arrow Connector 9">
            <a:extLst>
              <a:ext uri="{FF2B5EF4-FFF2-40B4-BE49-F238E27FC236}">
                <a16:creationId xmlns:a16="http://schemas.microsoft.com/office/drawing/2014/main" id="{3EE99FEC-89F5-560C-28FF-9AF5F7D366BB}"/>
              </a:ext>
            </a:extLst>
          </p:cNvPr>
          <p:cNvCxnSpPr/>
          <p:nvPr/>
        </p:nvCxnSpPr>
        <p:spPr bwMode="auto">
          <a:xfrm>
            <a:off x="7584481" y="4288065"/>
            <a:ext cx="0" cy="444273"/>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 name="Oval 4">
            <a:extLst>
              <a:ext uri="{FF2B5EF4-FFF2-40B4-BE49-F238E27FC236}">
                <a16:creationId xmlns:a16="http://schemas.microsoft.com/office/drawing/2014/main" id="{6EBB8BFE-BC4F-A9C6-F0CC-74E7D00CC631}"/>
              </a:ext>
            </a:extLst>
          </p:cNvPr>
          <p:cNvSpPr/>
          <p:nvPr/>
        </p:nvSpPr>
        <p:spPr bwMode="auto">
          <a:xfrm>
            <a:off x="1160413" y="5589240"/>
            <a:ext cx="1800200" cy="216024"/>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19728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9EAD1-C58B-8562-C4B8-2F331B1AE478}"/>
              </a:ext>
            </a:extLst>
          </p:cNvPr>
          <p:cNvSpPr>
            <a:spLocks noGrp="1"/>
          </p:cNvSpPr>
          <p:nvPr>
            <p:ph type="title"/>
          </p:nvPr>
        </p:nvSpPr>
        <p:spPr/>
        <p:txBody>
          <a:bodyPr/>
          <a:lstStyle/>
          <a:p>
            <a:r>
              <a:rPr lang="en-US" dirty="0"/>
              <a:t>FCC CBP Definition </a:t>
            </a:r>
          </a:p>
        </p:txBody>
      </p:sp>
      <p:sp>
        <p:nvSpPr>
          <p:cNvPr id="3" name="Content Placeholder 2">
            <a:extLst>
              <a:ext uri="{FF2B5EF4-FFF2-40B4-BE49-F238E27FC236}">
                <a16:creationId xmlns:a16="http://schemas.microsoft.com/office/drawing/2014/main" id="{064DBBF5-028E-16C0-5300-6352DBF99AC9}"/>
              </a:ext>
            </a:extLst>
          </p:cNvPr>
          <p:cNvSpPr>
            <a:spLocks noGrp="1"/>
          </p:cNvSpPr>
          <p:nvPr>
            <p:ph idx="1"/>
          </p:nvPr>
        </p:nvSpPr>
        <p:spPr/>
        <p:txBody>
          <a:bodyPr/>
          <a:lstStyle/>
          <a:p>
            <a:pPr algn="ctr"/>
            <a:r>
              <a:rPr lang="en-US" dirty="0"/>
              <a:t>Part 15, Subpart E, Section 15.403</a:t>
            </a:r>
          </a:p>
        </p:txBody>
      </p:sp>
      <p:sp>
        <p:nvSpPr>
          <p:cNvPr id="4" name="Slide Number Placeholder 3">
            <a:extLst>
              <a:ext uri="{FF2B5EF4-FFF2-40B4-BE49-F238E27FC236}">
                <a16:creationId xmlns:a16="http://schemas.microsoft.com/office/drawing/2014/main" id="{2DD91A75-D3B5-B16D-B73C-D9B25ED6C23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dirty="0"/>
          </a:p>
        </p:txBody>
      </p:sp>
      <p:pic>
        <p:nvPicPr>
          <p:cNvPr id="7" name="Picture 6">
            <a:extLst>
              <a:ext uri="{FF2B5EF4-FFF2-40B4-BE49-F238E27FC236}">
                <a16:creationId xmlns:a16="http://schemas.microsoft.com/office/drawing/2014/main" id="{CC5C7C86-F9B4-B53D-B23C-96162C46A5DD}"/>
              </a:ext>
            </a:extLst>
          </p:cNvPr>
          <p:cNvPicPr>
            <a:picLocks noChangeAspect="1"/>
          </p:cNvPicPr>
          <p:nvPr/>
        </p:nvPicPr>
        <p:blipFill>
          <a:blip r:embed="rId2"/>
          <a:stretch>
            <a:fillRect/>
          </a:stretch>
        </p:blipFill>
        <p:spPr>
          <a:xfrm>
            <a:off x="1154134" y="2769813"/>
            <a:ext cx="6835732" cy="1318374"/>
          </a:xfrm>
          <a:prstGeom prst="rect">
            <a:avLst/>
          </a:prstGeom>
        </p:spPr>
      </p:pic>
    </p:spTree>
    <p:extLst>
      <p:ext uri="{BB962C8B-B14F-4D97-AF65-F5344CB8AC3E}">
        <p14:creationId xmlns:p14="http://schemas.microsoft.com/office/powerpoint/2010/main" val="2297054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0FB38-1CDB-532C-257E-9F427C0DB1CC}"/>
              </a:ext>
            </a:extLst>
          </p:cNvPr>
          <p:cNvSpPr>
            <a:spLocks noGrp="1"/>
          </p:cNvSpPr>
          <p:nvPr>
            <p:ph type="title"/>
          </p:nvPr>
        </p:nvSpPr>
        <p:spPr/>
        <p:txBody>
          <a:bodyPr/>
          <a:lstStyle/>
          <a:p>
            <a:r>
              <a:rPr lang="en-US" dirty="0"/>
              <a:t>Summary of Previous Discussion</a:t>
            </a:r>
          </a:p>
        </p:txBody>
      </p:sp>
      <p:sp>
        <p:nvSpPr>
          <p:cNvPr id="3" name="Content Placeholder 2">
            <a:extLst>
              <a:ext uri="{FF2B5EF4-FFF2-40B4-BE49-F238E27FC236}">
                <a16:creationId xmlns:a16="http://schemas.microsoft.com/office/drawing/2014/main" id="{0290157F-66D1-B86A-159D-6A3B42889A59}"/>
              </a:ext>
            </a:extLst>
          </p:cNvPr>
          <p:cNvSpPr>
            <a:spLocks noGrp="1"/>
          </p:cNvSpPr>
          <p:nvPr>
            <p:ph idx="1"/>
          </p:nvPr>
        </p:nvSpPr>
        <p:spPr>
          <a:xfrm>
            <a:off x="689768" y="1282665"/>
            <a:ext cx="7764463" cy="4868863"/>
          </a:xfrm>
        </p:spPr>
        <p:txBody>
          <a:bodyPr/>
          <a:lstStyle/>
          <a:p>
            <a:pPr marL="0" indent="0"/>
            <a:r>
              <a:rPr lang="en-US" sz="1400" dirty="0">
                <a:solidFill>
                  <a:schemeClr val="tx1"/>
                </a:solidFill>
              </a:rPr>
              <a:t>6 Options discussed at the last meeting: </a:t>
            </a:r>
          </a:p>
          <a:p>
            <a:pPr marL="514350" indent="-514350">
              <a:buFont typeface="+mj-lt"/>
              <a:buAutoNum type="arabicPeriod"/>
            </a:pPr>
            <a:r>
              <a:rPr lang="en-US" sz="1400" dirty="0">
                <a:solidFill>
                  <a:schemeClr val="tx1"/>
                </a:solidFill>
              </a:rPr>
              <a:t>Accept </a:t>
            </a:r>
            <a:r>
              <a:rPr lang="en-US" sz="1400" dirty="0"/>
              <a:t> 15-24-407-07-4ab as is to resolve CID 988 and other </a:t>
            </a:r>
            <a:r>
              <a:rPr lang="en-US" sz="1400" dirty="0" err="1"/>
              <a:t>coex</a:t>
            </a:r>
            <a:r>
              <a:rPr lang="en-US" sz="1400" dirty="0"/>
              <a:t> related CIDs: 204, 275, 276, 967, 996, 977, 978, 979, 1356, 1358, 1359, 150, 94, 12, 13</a:t>
            </a:r>
          </a:p>
          <a:p>
            <a:pPr marL="685800" lvl="1">
              <a:buFont typeface="Arial" panose="020B0604020202020204" pitchFamily="34" charset="0"/>
              <a:buChar char="•"/>
            </a:pPr>
            <a:r>
              <a:rPr lang="en-US" sz="1400" dirty="0">
                <a:solidFill>
                  <a:schemeClr val="tx1"/>
                </a:solidFill>
              </a:rPr>
              <a:t>Consistent with both FCC and ETSI. </a:t>
            </a:r>
          </a:p>
          <a:p>
            <a:pPr marL="0" indent="0"/>
            <a:r>
              <a:rPr lang="en-US" sz="1400" dirty="0">
                <a:solidFill>
                  <a:schemeClr val="tx1"/>
                </a:solidFill>
              </a:rPr>
              <a:t>2 . Consider a second LBT within 50us (on another NB channel) if CCA is busy (Menzo)</a:t>
            </a:r>
          </a:p>
          <a:p>
            <a:pPr marL="914400" lvl="1" indent="-514350">
              <a:buFont typeface="Arial" panose="020B0604020202020204" pitchFamily="34" charset="0"/>
              <a:buChar char="•"/>
            </a:pPr>
            <a:r>
              <a:rPr lang="en-US" sz="1400" dirty="0">
                <a:solidFill>
                  <a:schemeClr val="tx1"/>
                </a:solidFill>
              </a:rPr>
              <a:t>Consistent with FCC &amp; ETSI and an improvement on 1. above</a:t>
            </a:r>
          </a:p>
          <a:p>
            <a:pPr marL="0" indent="0"/>
            <a:r>
              <a:rPr lang="en-US" sz="1400" dirty="0">
                <a:solidFill>
                  <a:schemeClr val="tx1"/>
                </a:solidFill>
              </a:rPr>
              <a:t>3.   If Tx duty cycle &lt; Y%, EDT is fixed at -75 dBm/MHz (regardless of Tx Power) else follow 	EDT in Slide 2</a:t>
            </a:r>
          </a:p>
          <a:p>
            <a:pPr marL="228600" indent="-228600">
              <a:buAutoNum type="arabicPeriod" startAt="4"/>
            </a:pPr>
            <a:r>
              <a:rPr lang="en-US" sz="1400" dirty="0">
                <a:solidFill>
                  <a:schemeClr val="tx1"/>
                </a:solidFill>
              </a:rPr>
              <a:t>LBT as specified in 15-24-407-07-4ab doc is mandatory for NB operation in Section 10.38.7.3 (NBA UWB MMS) and 10.43.2 (UWB data offload to NB) except for device with Tx duty cycle less than X%.</a:t>
            </a:r>
          </a:p>
          <a:p>
            <a:pPr marL="0" marR="0">
              <a:buAutoNum type="arabicPeriod" startAt="5"/>
            </a:pPr>
            <a:r>
              <a:rPr lang="en-US" sz="1400" dirty="0">
                <a:solidFill>
                  <a:schemeClr val="tx1"/>
                </a:solidFill>
                <a:effectLst/>
                <a:ea typeface="Aptos" panose="020B0004020202020204" pitchFamily="34" charset="0"/>
                <a:cs typeface="Aptos" panose="020B0004020202020204" pitchFamily="34" charset="0"/>
              </a:rPr>
              <a:t>If DC&gt; 1/15%, then NB use frequency hopping over more than 15 channels to spread the interference over the full spectrum (Mickael)</a:t>
            </a:r>
            <a:endParaRPr lang="en-US" sz="1400" dirty="0">
              <a:solidFill>
                <a:schemeClr val="tx1"/>
              </a:solidFill>
              <a:ea typeface="Aptos" panose="020B0004020202020204" pitchFamily="34" charset="0"/>
              <a:cs typeface="Aptos" panose="020B0004020202020204" pitchFamily="34" charset="0"/>
            </a:endParaRPr>
          </a:p>
          <a:p>
            <a:pPr marL="400050" lvl="1">
              <a:buFont typeface="Arial" panose="020B0604020202020204" pitchFamily="34" charset="0"/>
              <a:buChar char="•"/>
            </a:pPr>
            <a:r>
              <a:rPr lang="en-US" sz="1400" dirty="0">
                <a:solidFill>
                  <a:schemeClr val="tx1"/>
                </a:solidFill>
                <a:ea typeface="Times New Roman" panose="02020603050405020304" pitchFamily="18" charset="0"/>
                <a:cs typeface="Aptos" panose="020B0004020202020204" pitchFamily="34" charset="0"/>
              </a:rPr>
              <a:t>Similar to NXP proposal at ETSI, which allows for 6% duty cycle over 480 MHz, which was not accepted.</a:t>
            </a:r>
          </a:p>
          <a:p>
            <a:pPr marL="228600" indent="-228600">
              <a:buAutoNum type="arabicPeriod" startAt="6"/>
            </a:pPr>
            <a:r>
              <a:rPr lang="en-US" sz="1400" dirty="0"/>
              <a:t>LBT mandatory for NB operation in Section 10.38.7.3 (NBA UWB MMS) and 10.43.2 (UWB data offload to NB) except for device with Tx duty cycle less than X% (Bin Tian)</a:t>
            </a:r>
          </a:p>
          <a:p>
            <a:pPr marL="0" indent="0"/>
            <a:endParaRPr lang="en-US" sz="1400" dirty="0"/>
          </a:p>
          <a:p>
            <a:pPr marL="0" marR="0" indent="0"/>
            <a:endParaRPr lang="en-US" sz="1400" dirty="0">
              <a:solidFill>
                <a:schemeClr val="tx1"/>
              </a:solidFill>
              <a:effectLst/>
              <a:ea typeface="Times New Roman" panose="02020603050405020304" pitchFamily="18" charset="0"/>
              <a:cs typeface="Aptos" panose="020B0004020202020204" pitchFamily="34" charset="0"/>
            </a:endParaRPr>
          </a:p>
          <a:p>
            <a:pPr marL="514350" indent="-514350">
              <a:buFont typeface="+mj-lt"/>
              <a:buAutoNum type="arabicPeriod"/>
            </a:pPr>
            <a:endParaRPr lang="en-US" sz="1800" dirty="0"/>
          </a:p>
          <a:p>
            <a:pPr marL="514350" indent="-514350">
              <a:buAutoNum type="arabicParenR"/>
            </a:pPr>
            <a:endParaRPr lang="en-US" sz="1600" dirty="0"/>
          </a:p>
        </p:txBody>
      </p:sp>
      <p:sp>
        <p:nvSpPr>
          <p:cNvPr id="4" name="Slide Number Placeholder 3">
            <a:extLst>
              <a:ext uri="{FF2B5EF4-FFF2-40B4-BE49-F238E27FC236}">
                <a16:creationId xmlns:a16="http://schemas.microsoft.com/office/drawing/2014/main" id="{2C79E4BB-104D-7AB2-3E39-F2154185619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dirty="0"/>
          </a:p>
        </p:txBody>
      </p:sp>
    </p:spTree>
    <p:extLst>
      <p:ext uri="{BB962C8B-B14F-4D97-AF65-F5344CB8AC3E}">
        <p14:creationId xmlns:p14="http://schemas.microsoft.com/office/powerpoint/2010/main" val="4032504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F2E21-B9FB-6E05-8101-2354B3ED56FE}"/>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BF8ADB9-B1F8-689B-A8F0-1B23B2F0C097}"/>
              </a:ext>
            </a:extLst>
          </p:cNvPr>
          <p:cNvSpPr>
            <a:spLocks noGrp="1"/>
          </p:cNvSpPr>
          <p:nvPr>
            <p:ph idx="1"/>
          </p:nvPr>
        </p:nvSpPr>
        <p:spPr/>
        <p:txBody>
          <a:bodyPr/>
          <a:lstStyle/>
          <a:p>
            <a:r>
              <a:rPr lang="en-US" sz="2400" dirty="0"/>
              <a:t>802.15.4ab needs to define a mandatory LBT mechanism with additional considerations:</a:t>
            </a:r>
          </a:p>
          <a:p>
            <a:pPr marL="514350" indent="-514350">
              <a:buFont typeface="+mj-lt"/>
              <a:buAutoNum type="arabicPeriod"/>
            </a:pPr>
            <a:r>
              <a:rPr lang="en-US" sz="2400" dirty="0"/>
              <a:t>Energy detection threshold (one value or dynamic) (15-24-407-07)</a:t>
            </a:r>
          </a:p>
          <a:p>
            <a:pPr marL="514350" indent="-514350">
              <a:buFont typeface="+mj-lt"/>
              <a:buAutoNum type="arabicPeriod"/>
            </a:pPr>
            <a:r>
              <a:rPr lang="en-US" sz="2400" dirty="0"/>
              <a:t>Single CCA or allow for second CCA on another channel within 50us (15-25-99-00)</a:t>
            </a:r>
          </a:p>
          <a:p>
            <a:pPr marL="514350" indent="-514350">
              <a:buFont typeface="+mj-lt"/>
              <a:buAutoNum type="arabicPeriod"/>
            </a:pPr>
            <a:r>
              <a:rPr lang="en-US" sz="2400" dirty="0"/>
              <a:t>Other </a:t>
            </a:r>
          </a:p>
          <a:p>
            <a:pPr marL="914400" lvl="1" indent="-514350">
              <a:buFont typeface="+mj-lt"/>
              <a:buAutoNum type="arabicPeriod"/>
            </a:pPr>
            <a:r>
              <a:rPr lang="en-US" sz="2400" dirty="0"/>
              <a:t>&lt; 5% Duty-cycle?</a:t>
            </a:r>
          </a:p>
        </p:txBody>
      </p:sp>
      <p:sp>
        <p:nvSpPr>
          <p:cNvPr id="4" name="Slide Number Placeholder 3">
            <a:extLst>
              <a:ext uri="{FF2B5EF4-FFF2-40B4-BE49-F238E27FC236}">
                <a16:creationId xmlns:a16="http://schemas.microsoft.com/office/drawing/2014/main" id="{7D9F1B61-9339-FB69-667A-FD18A8F474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dirty="0"/>
          </a:p>
        </p:txBody>
      </p:sp>
    </p:spTree>
    <p:extLst>
      <p:ext uri="{BB962C8B-B14F-4D97-AF65-F5344CB8AC3E}">
        <p14:creationId xmlns:p14="http://schemas.microsoft.com/office/powerpoint/2010/main" val="2062316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A9BAC-B0A7-1638-B43E-731BF73C480F}"/>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1C165AB9-693F-F02B-DC72-B9FCAC59C42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317540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Props1.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2.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909</Words>
  <Application>Microsoft Office PowerPoint</Application>
  <PresentationFormat>On-screen Show (4:3)</PresentationFormat>
  <Paragraphs>92</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Arial Unicode MS</vt:lpstr>
      <vt:lpstr>Helvetica Neue</vt:lpstr>
      <vt:lpstr>Times New Roman</vt:lpstr>
      <vt:lpstr>Office Theme</vt:lpstr>
      <vt:lpstr>PowerPoint Presentation</vt:lpstr>
      <vt:lpstr>Summary of 15-24-407-07-4ab</vt:lpstr>
      <vt:lpstr>Background</vt:lpstr>
      <vt:lpstr>Latest in ETSI BRAN</vt:lpstr>
      <vt:lpstr>FCC</vt:lpstr>
      <vt:lpstr>FCC CBP Definition </vt:lpstr>
      <vt:lpstr>Summary of Previous Discussion</vt:lpstr>
      <vt:lpstr>Discussion</vt:lpstr>
      <vt:lpstr>Appendix</vt:lpstr>
      <vt:lpstr>CBP FCC Test Example</vt:lpstr>
      <vt:lpstr>Another CBP FCC Test Example</vt:lpstr>
      <vt:lpstr>Aggregate Duty cycle for no-LBT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2025-02-20T23:25:02Z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