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60" r:id="rId2"/>
    <p:sldId id="361" r:id="rId3"/>
    <p:sldId id="362" r:id="rId4"/>
    <p:sldId id="365" r:id="rId5"/>
    <p:sldId id="366" r:id="rId6"/>
    <p:sldId id="367" r:id="rId7"/>
    <p:sldId id="368" r:id="rId8"/>
    <p:sldId id="369" r:id="rId9"/>
    <p:sldId id="370" r:id="rId10"/>
    <p:sldId id="377" r:id="rId11"/>
    <p:sldId id="388" r:id="rId12"/>
    <p:sldId id="430" r:id="rId13"/>
    <p:sldId id="427" r:id="rId14"/>
    <p:sldId id="382" r:id="rId15"/>
    <p:sldId id="381" r:id="rId16"/>
    <p:sldId id="409" r:id="rId17"/>
    <p:sldId id="426" r:id="rId18"/>
    <p:sldId id="428" r:id="rId19"/>
    <p:sldId id="429" r:id="rId20"/>
    <p:sldId id="425" r:id="rId21"/>
    <p:sldId id="423" r:id="rId22"/>
    <p:sldId id="408" r:id="rId23"/>
    <p:sldId id="383" r:id="rId24"/>
    <p:sldId id="413" r:id="rId25"/>
    <p:sldId id="394" r:id="rId26"/>
    <p:sldId id="424" r:id="rId27"/>
    <p:sldId id="393" r:id="rId2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6" d="100"/>
          <a:sy n="66" d="100"/>
        </p:scale>
        <p:origin x="1493" y="3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802.15-25-0082-08</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Feb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5/dcn/24/15-24-0371-42-04ab-consolidated-comments-draft-1-0.xls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cn/25/15-25-0079-09-04ab-tg4ab-detailed-agenda-january-2025-thru-march-2025.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Jan2025 – Mar2025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January 2025 through March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24541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435478070"/>
              </p:ext>
            </p:extLst>
          </p:nvPr>
        </p:nvGraphicFramePr>
        <p:xfrm>
          <a:off x="3699424" y="1532871"/>
          <a:ext cx="4834976" cy="4344670"/>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sngStrike" dirty="0">
                          <a:solidFill>
                            <a:srgbClr val="FF0000"/>
                          </a:solidFill>
                          <a:effectLst/>
                          <a:latin typeface="Calibri" panose="020F0502020204030204" pitchFamily="34" charset="0"/>
                        </a:rPr>
                        <a:t>Jan 2025</a:t>
                      </a:r>
                    </a:p>
                    <a:p>
                      <a:pPr algn="l" fontAlgn="b"/>
                      <a:r>
                        <a:rPr lang="en-US" sz="1600" b="0" i="0" u="none" strike="noStrike" dirty="0">
                          <a:solidFill>
                            <a:srgbClr val="FF0000"/>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sngStrike" dirty="0">
                          <a:solidFill>
                            <a:srgbClr val="FF0000"/>
                          </a:solidFill>
                          <a:effectLst/>
                          <a:latin typeface="Calibri" panose="020F0502020204030204" pitchFamily="34" charset="0"/>
                        </a:rPr>
                        <a:t>Feb/</a:t>
                      </a:r>
                      <a:r>
                        <a:rPr lang="en-US" sz="1600" b="0" i="0" u="none" strike="noStrike" dirty="0">
                          <a:solidFill>
                            <a:schemeClr val="tx1"/>
                          </a:solidFill>
                          <a:effectLst/>
                          <a:latin typeface="Calibri" panose="020F0502020204030204" pitchFamily="34" charset="0"/>
                        </a:rPr>
                        <a:t>May 2025 through July</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pic>
        <p:nvPicPr>
          <p:cNvPr id="5" name="Picture 4" descr="Happy Panda">
            <a:extLst>
              <a:ext uri="{FF2B5EF4-FFF2-40B4-BE49-F238E27FC236}">
                <a16:creationId xmlns:a16="http://schemas.microsoft.com/office/drawing/2014/main" id="{62E47048-79C9-31C9-8961-BD52F192209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76400" y="3048000"/>
            <a:ext cx="1600200" cy="1600200"/>
          </a:xfrm>
          <a:prstGeom prst="rect">
            <a:avLst/>
          </a:prstGeom>
        </p:spPr>
      </p:pic>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811065883"/>
              </p:ext>
            </p:extLst>
          </p:nvPr>
        </p:nvGraphicFramePr>
        <p:xfrm>
          <a:off x="3699424" y="1143000"/>
          <a:ext cx="4834976" cy="51727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20256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2026</a:t>
                      </a:r>
                    </a:p>
                  </a:txBody>
                  <a:tcPr marL="5715" marR="5715" marT="5715" marB="0" anchor="ctr"/>
                </a:tc>
                <a:extLst>
                  <a:ext uri="{0D108BD9-81ED-4DB2-BD59-A6C34878D82A}">
                    <a16:rowId xmlns:a16="http://schemas.microsoft.com/office/drawing/2014/main" val="1185392186"/>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January 2027</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LMSC approval</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2027</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748250864"/>
                  </a:ext>
                </a:extLst>
              </a:tr>
            </a:tbl>
          </a:graphicData>
        </a:graphic>
      </p:graphicFrame>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15687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dirty="0">
                <a:hlinkClick r:id="rId2"/>
              </a:rPr>
              <a:t>https://mentor.ieee.org/802.15/dcn/24/15-24-0371-44-04ab-consolidated-comments-draft-1-0.xlsm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F4AA-956D-D1B3-0B1C-294459A09613}"/>
              </a:ext>
            </a:extLst>
          </p:cNvPr>
          <p:cNvSpPr>
            <a:spLocks noGrp="1"/>
          </p:cNvSpPr>
          <p:nvPr>
            <p:ph type="title"/>
          </p:nvPr>
        </p:nvSpPr>
        <p:spPr/>
        <p:txBody>
          <a:bodyPr/>
          <a:lstStyle/>
          <a:p>
            <a:r>
              <a:rPr lang="en-US" dirty="0"/>
              <a:t>Comment Resolution</a:t>
            </a:r>
          </a:p>
        </p:txBody>
      </p:sp>
      <p:sp>
        <p:nvSpPr>
          <p:cNvPr id="4" name="Slide Number Placeholder 3">
            <a:extLst>
              <a:ext uri="{FF2B5EF4-FFF2-40B4-BE49-F238E27FC236}">
                <a16:creationId xmlns:a16="http://schemas.microsoft.com/office/drawing/2014/main" id="{FE83F486-E6C5-A980-097C-CE76FB775C7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Tree>
    <p:extLst>
      <p:ext uri="{BB962C8B-B14F-4D97-AF65-F5344CB8AC3E}">
        <p14:creationId xmlns:p14="http://schemas.microsoft.com/office/powerpoint/2010/main" val="3778004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C83108-2772-4EE1-9564-6AC0938114E9}"/>
              </a:ext>
            </a:extLst>
          </p:cNvPr>
          <p:cNvSpPr>
            <a:spLocks noGrp="1"/>
          </p:cNvSpPr>
          <p:nvPr>
            <p:ph type="body" sz="half" idx="1"/>
          </p:nvPr>
        </p:nvSpPr>
        <p:spPr>
          <a:xfrm>
            <a:off x="914400" y="762000"/>
            <a:ext cx="10363200" cy="5334000"/>
          </a:xfrm>
        </p:spPr>
        <p:txBody>
          <a:bodyPr>
            <a:normAutofit fontScale="47500" lnSpcReduction="20000"/>
          </a:bodyPr>
          <a:lstStyle/>
          <a:p>
            <a:pPr marL="0" indent="0">
              <a:buNone/>
            </a:pPr>
            <a:r>
              <a:rPr lang="en-US" dirty="0"/>
              <a:t>Ready</a:t>
            </a:r>
          </a:p>
          <a:p>
            <a:pPr marL="0" indent="0">
              <a:buNone/>
            </a:pPr>
            <a:r>
              <a:rPr lang="en-US" dirty="0"/>
              <a:t>15-25-0089-02-04ab-draft-1-0-proposed-comments-resolution-for-cids-745-746-752-753-754.docx (UC)</a:t>
            </a:r>
          </a:p>
          <a:p>
            <a:pPr marL="0" indent="0">
              <a:buNone/>
            </a:pPr>
            <a:r>
              <a:rPr lang="en-US" dirty="0"/>
              <a:t>15-25-0095-03-04ab-proposed-comments-resolutions-1190-1191-1192-1195-1268.docx (UC)</a:t>
            </a:r>
          </a:p>
          <a:p>
            <a:pPr marL="0" indent="0">
              <a:buNone/>
            </a:pPr>
            <a:r>
              <a:rPr lang="en-US" dirty="0"/>
              <a:t>15-25-0096-01-04ab-proposed-comments-resolutions-part-5.docx (UC)</a:t>
            </a:r>
          </a:p>
          <a:p>
            <a:pPr marL="0" indent="0">
              <a:buNone/>
            </a:pPr>
            <a:r>
              <a:rPr lang="en-US" dirty="0"/>
              <a:t>15-25-0097-00-04ab-proposed-comments-resolutions-misc.docx (UC)</a:t>
            </a:r>
          </a:p>
          <a:p>
            <a:pPr marL="0" indent="0">
              <a:buNone/>
            </a:pPr>
            <a:r>
              <a:rPr lang="en-US" dirty="0"/>
              <a:t>15-25-0061-04-04ab-proposed-resolution-draft-1-0-comments-cid-1251-138-1377-1319-273-274-1258.docx (UC)</a:t>
            </a:r>
          </a:p>
          <a:p>
            <a:pPr marL="0" indent="0">
              <a:buNone/>
            </a:pPr>
            <a:r>
              <a:rPr lang="en-US" dirty="0"/>
              <a:t>15-24-0633-01-04ab-comment-resolution-non-interleaved-mode-952-953-97-954-955-956-959.docx (18/4/3)</a:t>
            </a:r>
          </a:p>
          <a:p>
            <a:pPr marL="0" indent="0">
              <a:buNone/>
            </a:pPr>
            <a:r>
              <a:rPr lang="en-US" dirty="0"/>
              <a:t>15-24-0471-01-04ab-proposed-resolutions-for-cid-192-198.docx (UC)</a:t>
            </a:r>
          </a:p>
          <a:p>
            <a:pPr marL="0" indent="0">
              <a:buNone/>
            </a:pPr>
            <a:r>
              <a:rPr lang="en-US" dirty="0"/>
              <a:t>15-24-0659-03-04ab-miscellaneous-comments-part-2.docx (UC)</a:t>
            </a:r>
          </a:p>
          <a:p>
            <a:pPr marL="0" indent="0">
              <a:buNone/>
            </a:pPr>
            <a:endParaRPr lang="en-US" dirty="0"/>
          </a:p>
          <a:p>
            <a:pPr marL="0" indent="0">
              <a:buNone/>
            </a:pPr>
            <a:r>
              <a:rPr lang="en-US" dirty="0"/>
              <a:t>Pending without consensus (review):</a:t>
            </a:r>
          </a:p>
          <a:p>
            <a:pPr marL="0" indent="0">
              <a:buNone/>
            </a:pPr>
            <a:r>
              <a:rPr lang="en-US" dirty="0"/>
              <a:t>15-24-0407-07-04ab-proposed-resolution-for-cid-988.docx</a:t>
            </a:r>
          </a:p>
          <a:p>
            <a:pPr marL="0" indent="0">
              <a:buNone/>
            </a:pPr>
            <a:r>
              <a:rPr lang="en-US" dirty="0"/>
              <a:t>15-24-0521-06-04ab-lb207-d01-comment-resolution-no-censensus-cids-994-1008.docx</a:t>
            </a:r>
          </a:p>
          <a:p>
            <a:pPr marL="0" indent="0">
              <a:buNone/>
            </a:pPr>
            <a:endParaRPr lang="en-US" dirty="0"/>
          </a:p>
          <a:p>
            <a:pPr marL="0" indent="0">
              <a:buNone/>
            </a:pPr>
            <a:r>
              <a:rPr lang="en-US" dirty="0"/>
              <a:t>Non-consensus comment resolutions</a:t>
            </a:r>
          </a:p>
          <a:p>
            <a:pPr marL="0" indent="0">
              <a:buNone/>
            </a:pPr>
            <a:r>
              <a:rPr lang="en-US" dirty="0"/>
              <a:t>15-25-0094-00-04ab-proposed-resolution-for-cids-969-970-971-972-1012-1013-1378-1379-1380.docx (20/8/2)</a:t>
            </a:r>
          </a:p>
          <a:p>
            <a:pPr marL="0" indent="0">
              <a:buNone/>
            </a:pPr>
            <a:endParaRPr lang="en-US" dirty="0"/>
          </a:p>
          <a:p>
            <a:pPr marL="0" indent="0">
              <a:buNone/>
            </a:pPr>
            <a:r>
              <a:rPr lang="en-US" dirty="0"/>
              <a:t>Other: </a:t>
            </a:r>
          </a:p>
          <a:p>
            <a:pPr marL="0" indent="0">
              <a:buNone/>
            </a:pPr>
            <a:r>
              <a:rPr lang="en-US" dirty="0"/>
              <a:t>15-25-0066-01-04ab-comment-resolution-963.docx – CID 963 withdrawn by commenter.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CF63951-49E3-B3B9-3908-50BA40DF728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Tree>
    <p:extLst>
      <p:ext uri="{BB962C8B-B14F-4D97-AF65-F5344CB8AC3E}">
        <p14:creationId xmlns:p14="http://schemas.microsoft.com/office/powerpoint/2010/main" val="1734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3399-FAF8-7941-E8F3-F154D5043200}"/>
              </a:ext>
            </a:extLst>
          </p:cNvPr>
          <p:cNvSpPr>
            <a:spLocks noGrp="1"/>
          </p:cNvSpPr>
          <p:nvPr>
            <p:ph type="title"/>
          </p:nvPr>
        </p:nvSpPr>
        <p:spPr/>
        <p:txBody>
          <a:bodyPr/>
          <a:lstStyle/>
          <a:p>
            <a:r>
              <a:rPr lang="en-US" dirty="0"/>
              <a:t>Non-</a:t>
            </a:r>
            <a:r>
              <a:rPr lang="en-US" dirty="0" err="1"/>
              <a:t>concensus</a:t>
            </a:r>
            <a:endParaRPr lang="en-US" dirty="0"/>
          </a:p>
        </p:txBody>
      </p:sp>
      <p:sp>
        <p:nvSpPr>
          <p:cNvPr id="3" name="Text Placeholder 2">
            <a:extLst>
              <a:ext uri="{FF2B5EF4-FFF2-40B4-BE49-F238E27FC236}">
                <a16:creationId xmlns:a16="http://schemas.microsoft.com/office/drawing/2014/main" id="{2E315EC6-CF2A-659B-991C-4AF0531CAAFB}"/>
              </a:ext>
            </a:extLst>
          </p:cNvPr>
          <p:cNvSpPr>
            <a:spLocks noGrp="1"/>
          </p:cNvSpPr>
          <p:nvPr>
            <p:ph type="body" sz="half" idx="1"/>
          </p:nvPr>
        </p:nvSpPr>
        <p:spPr/>
        <p:txBody>
          <a:bodyPr/>
          <a:lstStyle/>
          <a:p>
            <a:r>
              <a:rPr lang="en-US" dirty="0"/>
              <a:t>CID 988 </a:t>
            </a:r>
          </a:p>
        </p:txBody>
      </p:sp>
      <p:sp>
        <p:nvSpPr>
          <p:cNvPr id="4" name="Slide Number Placeholder 3">
            <a:extLst>
              <a:ext uri="{FF2B5EF4-FFF2-40B4-BE49-F238E27FC236}">
                <a16:creationId xmlns:a16="http://schemas.microsoft.com/office/drawing/2014/main" id="{85856562-9CBE-8A9A-1932-0F0A6C6326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402145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January 30</a:t>
            </a:r>
            <a:r>
              <a:rPr lang="en-US" sz="2800" baseline="30000" dirty="0"/>
              <a:t>th</a:t>
            </a:r>
            <a:r>
              <a:rPr lang="en-US" sz="2800" dirty="0"/>
              <a:t>, 2025 </a:t>
            </a:r>
          </a:p>
          <a:p>
            <a:r>
              <a:rPr lang="en-US" sz="2800" dirty="0"/>
              <a:t>through </a:t>
            </a:r>
          </a:p>
          <a:p>
            <a:r>
              <a:rPr lang="en-US" sz="2800" dirty="0"/>
              <a:t>March 6</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13B6-2711-6E49-5228-6C1DB9B0D4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3FDE55-4CAD-2885-B374-0834DFEE61B8}"/>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0ADD44A5-983C-95DF-1C83-6889B76C344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812047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E0CA7E-F0A5-B74E-C30D-FF836F9C7AF0}"/>
              </a:ext>
            </a:extLst>
          </p:cNvPr>
          <p:cNvPicPr>
            <a:picLocks noChangeAspect="1"/>
          </p:cNvPicPr>
          <p:nvPr/>
        </p:nvPicPr>
        <p:blipFill>
          <a:blip r:embed="rId2"/>
          <a:stretch>
            <a:fillRect/>
          </a:stretch>
        </p:blipFill>
        <p:spPr>
          <a:xfrm>
            <a:off x="3962400" y="1304416"/>
            <a:ext cx="3962953" cy="3648584"/>
          </a:xfrm>
          <a:prstGeom prst="rect">
            <a:avLst/>
          </a:prstGeom>
        </p:spPr>
      </p:pic>
      <p:pic>
        <p:nvPicPr>
          <p:cNvPr id="23" name="Picture 22">
            <a:extLst>
              <a:ext uri="{FF2B5EF4-FFF2-40B4-BE49-F238E27FC236}">
                <a16:creationId xmlns:a16="http://schemas.microsoft.com/office/drawing/2014/main" id="{ECF1EFD7-BD88-13CC-1515-7C970A8E8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4341" y="1200553"/>
            <a:ext cx="3862859" cy="3862859"/>
          </a:xfrm>
          <a:prstGeom prst="rect">
            <a:avLst/>
          </a:prstGeom>
        </p:spPr>
      </p:pic>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4"/>
          <a:stretch>
            <a:fillRect/>
          </a:stretch>
        </p:blipFill>
        <p:spPr>
          <a:xfrm>
            <a:off x="304800" y="1265299"/>
            <a:ext cx="3621632" cy="3763901"/>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January thru March</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685678" y="3283800"/>
            <a:ext cx="2058522"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46439" y="5105400"/>
            <a:ext cx="10363200" cy="1339636"/>
          </a:xfrm>
          <a:ln>
            <a:solidFill>
              <a:schemeClr val="accent1">
                <a:lumMod val="75000"/>
              </a:schemeClr>
            </a:solidFill>
          </a:ln>
        </p:spPr>
        <p:txBody>
          <a:bodyPr>
            <a:normAutofit fontScale="47500" lnSpcReduction="20000"/>
          </a:bodyPr>
          <a:lstStyle/>
          <a:p>
            <a:pPr marL="0" indent="0">
              <a:buNone/>
            </a:pPr>
            <a:r>
              <a:rPr lang="en-US" dirty="0"/>
              <a:t>Commence on 30-January-2025, through 05-March-2025</a:t>
            </a:r>
          </a:p>
          <a:p>
            <a:r>
              <a:rPr lang="en-US" dirty="0"/>
              <a:t>Tuesdays 06:00 PT </a:t>
            </a:r>
            <a:r>
              <a:rPr lang="en-US" dirty="0">
                <a:highlight>
                  <a:srgbClr val="FFFF00"/>
                </a:highlight>
              </a:rPr>
              <a:t>(2 hour)</a:t>
            </a:r>
          </a:p>
          <a:p>
            <a:r>
              <a:rPr lang="en-US" dirty="0"/>
              <a:t>Wednesday 5-Feb 06:00 PT (1 hour)</a:t>
            </a:r>
          </a:p>
          <a:p>
            <a:r>
              <a:rPr lang="en-US" dirty="0"/>
              <a:t>Thursdays 14:00 PT (1 hour) </a:t>
            </a:r>
          </a:p>
          <a:p>
            <a:r>
              <a:rPr lang="en-US" dirty="0"/>
              <a:t>Note: When recirculation opens we will adjourn and subsequent calls thus cancelled (light green circles).</a:t>
            </a:r>
          </a:p>
        </p:txBody>
      </p:sp>
      <p:sp>
        <p:nvSpPr>
          <p:cNvPr id="42" name="TextBox 41">
            <a:extLst>
              <a:ext uri="{FF2B5EF4-FFF2-40B4-BE49-F238E27FC236}">
                <a16:creationId xmlns:a16="http://schemas.microsoft.com/office/drawing/2014/main" id="{5C71F7CC-D6C7-4972-3755-CC28D0E202EE}"/>
              </a:ext>
            </a:extLst>
          </p:cNvPr>
          <p:cNvSpPr txBox="1"/>
          <p:nvPr/>
        </p:nvSpPr>
        <p:spPr>
          <a:xfrm>
            <a:off x="8685677" y="3621512"/>
            <a:ext cx="2058523"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35" name="Oval 34">
            <a:extLst>
              <a:ext uri="{FF2B5EF4-FFF2-40B4-BE49-F238E27FC236}">
                <a16:creationId xmlns:a16="http://schemas.microsoft.com/office/drawing/2014/main" id="{EC0744A5-A02F-4A21-6E16-FA2F6C6FB546}"/>
              </a:ext>
            </a:extLst>
          </p:cNvPr>
          <p:cNvSpPr/>
          <p:nvPr/>
        </p:nvSpPr>
        <p:spPr bwMode="auto">
          <a:xfrm>
            <a:off x="5791200" y="3048000"/>
            <a:ext cx="381000" cy="320816"/>
          </a:xfrm>
          <a:prstGeom prst="ellipse">
            <a:avLst/>
          </a:prstGeom>
          <a:noFill/>
          <a:ln w="38100" cap="flat" cmpd="sng" algn="ctr">
            <a:solidFill>
              <a:schemeClr val="bg1">
                <a:lumMod val="8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4" name="Rectangle 13">
            <a:extLst>
              <a:ext uri="{FF2B5EF4-FFF2-40B4-BE49-F238E27FC236}">
                <a16:creationId xmlns:a16="http://schemas.microsoft.com/office/drawing/2014/main" id="{BE2DB63F-D866-4F3C-E89E-55D731CD5064}"/>
              </a:ext>
            </a:extLst>
          </p:cNvPr>
          <p:cNvSpPr/>
          <p:nvPr/>
        </p:nvSpPr>
        <p:spPr bwMode="auto">
          <a:xfrm>
            <a:off x="914400" y="3505200"/>
            <a:ext cx="190500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6" name="TextBox 15">
            <a:extLst>
              <a:ext uri="{FF2B5EF4-FFF2-40B4-BE49-F238E27FC236}">
                <a16:creationId xmlns:a16="http://schemas.microsoft.com/office/drawing/2014/main" id="{1A20A1B1-9E9F-A402-A21B-53F7BFD11191}"/>
              </a:ext>
            </a:extLst>
          </p:cNvPr>
          <p:cNvSpPr txBox="1"/>
          <p:nvPr/>
        </p:nvSpPr>
        <p:spPr>
          <a:xfrm>
            <a:off x="946439" y="3820730"/>
            <a:ext cx="1840548"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Wireless Interim</a:t>
            </a:r>
          </a:p>
        </p:txBody>
      </p:sp>
      <p:sp>
        <p:nvSpPr>
          <p:cNvPr id="27" name="Oval 26">
            <a:extLst>
              <a:ext uri="{FF2B5EF4-FFF2-40B4-BE49-F238E27FC236}">
                <a16:creationId xmlns:a16="http://schemas.microsoft.com/office/drawing/2014/main" id="{A7EE75E6-D4F0-57E6-2E66-BE4F4082B848}"/>
              </a:ext>
            </a:extLst>
          </p:cNvPr>
          <p:cNvSpPr/>
          <p:nvPr/>
        </p:nvSpPr>
        <p:spPr bwMode="auto">
          <a:xfrm>
            <a:off x="2438400" y="4572000"/>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0" name="Oval 29">
            <a:extLst>
              <a:ext uri="{FF2B5EF4-FFF2-40B4-BE49-F238E27FC236}">
                <a16:creationId xmlns:a16="http://schemas.microsoft.com/office/drawing/2014/main" id="{0A15B090-4B4A-CC5F-6295-61D6E10E9721}"/>
              </a:ext>
            </a:extLst>
          </p:cNvPr>
          <p:cNvSpPr/>
          <p:nvPr/>
        </p:nvSpPr>
        <p:spPr bwMode="auto">
          <a:xfrm>
            <a:off x="5257800" y="3048000"/>
            <a:ext cx="381000" cy="320816"/>
          </a:xfrm>
          <a:prstGeom prst="ellipse">
            <a:avLst/>
          </a:prstGeom>
          <a:noFill/>
          <a:ln w="38100" cap="flat" cmpd="sng" algn="ctr">
            <a:solidFill>
              <a:schemeClr val="bg1">
                <a:lumMod val="8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D8578CEC-E1E8-2A74-07A4-E631191F3BBC}"/>
              </a:ext>
            </a:extLst>
          </p:cNvPr>
          <p:cNvSpPr/>
          <p:nvPr/>
        </p:nvSpPr>
        <p:spPr bwMode="auto">
          <a:xfrm>
            <a:off x="6324600" y="3048000"/>
            <a:ext cx="381000" cy="320816"/>
          </a:xfrm>
          <a:prstGeom prst="ellipse">
            <a:avLst/>
          </a:prstGeom>
          <a:noFill/>
          <a:ln w="38100" cap="flat" cmpd="sng" algn="ctr">
            <a:solidFill>
              <a:schemeClr val="bg1">
                <a:lumMod val="8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73E80612-BE4B-4C43-BF25-80316D79F43D}"/>
              </a:ext>
            </a:extLst>
          </p:cNvPr>
          <p:cNvSpPr/>
          <p:nvPr/>
        </p:nvSpPr>
        <p:spPr bwMode="auto">
          <a:xfrm>
            <a:off x="5257800" y="3581400"/>
            <a:ext cx="381000" cy="320816"/>
          </a:xfrm>
          <a:prstGeom prst="ellipse">
            <a:avLst/>
          </a:prstGeom>
          <a:noFill/>
          <a:ln w="38100" cap="flat" cmpd="sng" algn="ctr">
            <a:solidFill>
              <a:schemeClr val="bg1">
                <a:lumMod val="8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48CEB366-2654-159F-9255-A3EB575153C9}"/>
              </a:ext>
            </a:extLst>
          </p:cNvPr>
          <p:cNvSpPr/>
          <p:nvPr/>
        </p:nvSpPr>
        <p:spPr bwMode="auto">
          <a:xfrm>
            <a:off x="6324600" y="3581400"/>
            <a:ext cx="381000" cy="320816"/>
          </a:xfrm>
          <a:prstGeom prst="ellipse">
            <a:avLst/>
          </a:prstGeom>
          <a:noFill/>
          <a:ln w="38100" cap="flat" cmpd="sng" algn="ctr">
            <a:solidFill>
              <a:schemeClr val="bg1">
                <a:lumMod val="8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DE674351-C4AE-D433-ED03-401D1A3D2522}"/>
              </a:ext>
            </a:extLst>
          </p:cNvPr>
          <p:cNvSpPr/>
          <p:nvPr/>
        </p:nvSpPr>
        <p:spPr bwMode="auto">
          <a:xfrm>
            <a:off x="5267251" y="4113593"/>
            <a:ext cx="381000" cy="320816"/>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C9BF640E-F65B-D3F6-B937-A3754D16A005}"/>
              </a:ext>
            </a:extLst>
          </p:cNvPr>
          <p:cNvSpPr/>
          <p:nvPr/>
        </p:nvSpPr>
        <p:spPr bwMode="auto">
          <a:xfrm>
            <a:off x="6362702" y="4098784"/>
            <a:ext cx="381000" cy="320816"/>
          </a:xfrm>
          <a:prstGeom prst="ellipse">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effectLst/>
              <a:latin typeface="Times New Roman" pitchFamily="18" charset="0"/>
            </a:endParaRPr>
          </a:p>
        </p:txBody>
      </p:sp>
      <p:sp>
        <p:nvSpPr>
          <p:cNvPr id="43" name="Oval 42">
            <a:extLst>
              <a:ext uri="{FF2B5EF4-FFF2-40B4-BE49-F238E27FC236}">
                <a16:creationId xmlns:a16="http://schemas.microsoft.com/office/drawing/2014/main" id="{DB7D3839-C7AC-D747-F6D3-8F88DD4BD698}"/>
              </a:ext>
            </a:extLst>
          </p:cNvPr>
          <p:cNvSpPr/>
          <p:nvPr/>
        </p:nvSpPr>
        <p:spPr bwMode="auto">
          <a:xfrm>
            <a:off x="5257800" y="45720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EE70D85C-E4D9-790D-8D69-EE253BB324A6}"/>
              </a:ext>
            </a:extLst>
          </p:cNvPr>
          <p:cNvSpPr/>
          <p:nvPr/>
        </p:nvSpPr>
        <p:spPr bwMode="auto">
          <a:xfrm>
            <a:off x="6324600" y="45720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Oval 44">
            <a:extLst>
              <a:ext uri="{FF2B5EF4-FFF2-40B4-BE49-F238E27FC236}">
                <a16:creationId xmlns:a16="http://schemas.microsoft.com/office/drawing/2014/main" id="{E2CA3BD4-770A-F23D-85FE-E1F53F4CBF1B}"/>
              </a:ext>
            </a:extLst>
          </p:cNvPr>
          <p:cNvSpPr/>
          <p:nvPr/>
        </p:nvSpPr>
        <p:spPr bwMode="auto">
          <a:xfrm>
            <a:off x="9220200" y="28194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48" name="Graphic 47" descr="Firecracker with solid fill">
            <a:extLst>
              <a:ext uri="{FF2B5EF4-FFF2-40B4-BE49-F238E27FC236}">
                <a16:creationId xmlns:a16="http://schemas.microsoft.com/office/drawing/2014/main" id="{1BF52E3A-8A5F-789C-72BA-CFEDE017AB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0200" y="4343400"/>
            <a:ext cx="914400" cy="914400"/>
          </a:xfrm>
          <a:prstGeom prst="rect">
            <a:avLst/>
          </a:prstGeom>
        </p:spPr>
      </p:pic>
      <p:sp>
        <p:nvSpPr>
          <p:cNvPr id="3" name="Arrow: Right 2">
            <a:extLst>
              <a:ext uri="{FF2B5EF4-FFF2-40B4-BE49-F238E27FC236}">
                <a16:creationId xmlns:a16="http://schemas.microsoft.com/office/drawing/2014/main" id="{723D9732-BE0C-CAA9-00BA-45AB73A27226}"/>
              </a:ext>
            </a:extLst>
          </p:cNvPr>
          <p:cNvSpPr/>
          <p:nvPr/>
        </p:nvSpPr>
        <p:spPr bwMode="auto">
          <a:xfrm rot="2630276">
            <a:off x="7916520" y="2806749"/>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Tree>
    <p:extLst>
      <p:ext uri="{BB962C8B-B14F-4D97-AF65-F5344CB8AC3E}">
        <p14:creationId xmlns:p14="http://schemas.microsoft.com/office/powerpoint/2010/main" val="339159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04831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15853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https://mentor.ieee.org/802.15/dcn/25/15-25-0079-10-04ab-tg4ab-detailed-agenda-january-2025-thru-march-2025.xlsx</a:t>
            </a: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134750</TotalTime>
  <Words>1738</Words>
  <Application>Microsoft Office PowerPoint</Application>
  <PresentationFormat>Widescreen</PresentationFormat>
  <Paragraphs>221</Paragraphs>
  <Slides>27</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 Black</vt:lpstr>
      <vt:lpstr>Arial</vt:lpstr>
      <vt:lpstr>Calibri</vt:lpstr>
      <vt:lpstr>DejaVu Sans</vt:lpstr>
      <vt:lpstr>Monotype Sorts</vt:lpstr>
      <vt:lpstr>Open Sans</vt:lpstr>
      <vt:lpstr>Source Sans Pro</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PowerPoint Presentation</vt:lpstr>
      <vt:lpstr>Operation of Task Group  (WG15 Operations Manual)</vt:lpstr>
      <vt:lpstr>Editor’s Corner</vt:lpstr>
      <vt:lpstr>Comment resolution</vt:lpstr>
      <vt:lpstr>Consolidated Comments</vt:lpstr>
      <vt:lpstr>Comment Resolution</vt:lpstr>
      <vt:lpstr>PowerPoint Presentation</vt:lpstr>
      <vt:lpstr>Non-concensus</vt:lpstr>
      <vt:lpstr>Any Other Business</vt:lpstr>
      <vt:lpstr>Next Steps</vt:lpstr>
      <vt:lpstr>Call schedule, January thru March</vt:lpstr>
      <vt:lpstr>Recess</vt:lpstr>
      <vt:lpstr>Resume from Recess</vt:lpstr>
      <vt:lpstr>Participants have a duty to inform the IEEE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1359</cp:revision>
  <cp:lastPrinted>2000-07-07T01:25:49Z</cp:lastPrinted>
  <dcterms:created xsi:type="dcterms:W3CDTF">1999-06-22T06:24:01Z</dcterms:created>
  <dcterms:modified xsi:type="dcterms:W3CDTF">2025-03-09T16:12:15Z</dcterms:modified>
  <cp:category/>
</cp:coreProperties>
</file>