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media/image1.wmf" ContentType="image/x-wmf"/>
  <Override PartName="/ppt/media/image2.wmf" ContentType="image/x-wmf"/>
  <Override PartName="/ppt/media/image3.wmf" ContentType="image/x-wmf"/>
  <Override PartName="/ppt/media/image4.wmf" ContentType="image/x-wmf"/>
  <Override PartName="/ppt/media/image5.wmf" ContentType="image/x-wmf"/>
  <Override PartName="/ppt/media/image6.wmf" ContentType="image/x-wmf"/>
  <Override PartName="/ppt/media/image7.wmf" ContentType="image/x-wmf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19.xml.rels" ContentType="application/vnd.openxmlformats-package.relationships+xml"/>
  <Override PartName="/ppt/slides/_rels/slide9.xml.rels" ContentType="application/vnd.openxmlformats-package.relationships+xml"/>
  <Override PartName="/ppt/slides/_rels/slide18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5.xml.rels" ContentType="application/vnd.openxmlformats-package.relationships+xml"/>
  <Override PartName="/ppt/slides/_rels/slide11.xml.rels" ContentType="application/vnd.openxmlformats-package.relationships+xml"/>
  <Override PartName="/ppt/slides/_rels/slide22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slide2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838080" y="4102920"/>
            <a:ext cx="1051524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2620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38080" y="410292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226200" y="410292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393440" y="182376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949160" y="182376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838080" y="410292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393440" y="410292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949160" y="4102920"/>
            <a:ext cx="338580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513108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26200" y="1823760"/>
            <a:ext cx="513108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838080" y="45000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3760"/>
            <a:ext cx="513108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838080" y="410292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513108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26200" y="410292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26200" y="1823760"/>
            <a:ext cx="513108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838080" y="4102920"/>
            <a:ext cx="10515240" cy="208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0" name="Straight Connector 7"/>
          <p:cNvCxnSpPr/>
          <p:nvPr/>
        </p:nvCxnSpPr>
        <p:spPr>
          <a:xfrm>
            <a:off x="838080" y="6320520"/>
            <a:ext cx="10515960" cy="360"/>
          </a:xfrm>
          <a:prstGeom prst="straightConnector1">
            <a:avLst/>
          </a:prstGeom>
          <a:ln w="19080">
            <a:solidFill>
              <a:srgbClr val="000000"/>
            </a:solidFill>
            <a:miter/>
          </a:ln>
        </p:spPr>
      </p:cxnSp>
      <p:cxnSp>
        <p:nvCxnSpPr>
          <p:cNvPr id="1" name="Straight Connector 10"/>
          <p:cNvCxnSpPr/>
          <p:nvPr/>
        </p:nvCxnSpPr>
        <p:spPr>
          <a:xfrm>
            <a:off x="838080" y="439560"/>
            <a:ext cx="10515960" cy="360"/>
          </a:xfrm>
          <a:prstGeom prst="straightConnector1">
            <a:avLst/>
          </a:prstGeom>
          <a:ln w="19080">
            <a:solidFill>
              <a:srgbClr val="000000"/>
            </a:solidFill>
            <a:miter/>
          </a:ln>
        </p:spPr>
      </p:cxnSp>
      <p:sp>
        <p:nvSpPr>
          <p:cNvPr id="2" name="TextBox 11"/>
          <p:cNvSpPr/>
          <p:nvPr/>
        </p:nvSpPr>
        <p:spPr>
          <a:xfrm>
            <a:off x="5045400" y="95400"/>
            <a:ext cx="630792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</a:rPr>
              <a:t>Doc: IEEE 802.15-25-0098-00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Box 13"/>
          <p:cNvSpPr/>
          <p:nvPr/>
        </p:nvSpPr>
        <p:spPr>
          <a:xfrm>
            <a:off x="838080" y="95400"/>
            <a:ext cx="291240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</a:rPr>
              <a:t>Feb 2025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14"/>
          <p:cNvSpPr/>
          <p:nvPr/>
        </p:nvSpPr>
        <p:spPr>
          <a:xfrm>
            <a:off x="6923880" y="6323760"/>
            <a:ext cx="442944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Tero Kivinen, Wi-SUN Alliance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Box 15"/>
          <p:cNvSpPr/>
          <p:nvPr/>
        </p:nvSpPr>
        <p:spPr>
          <a:xfrm>
            <a:off x="838080" y="6323760"/>
            <a:ext cx="291240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Submission</a:t>
            </a:r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16"/>
          <p:cNvSpPr/>
          <p:nvPr/>
        </p:nvSpPr>
        <p:spPr>
          <a:xfrm>
            <a:off x="5516280" y="6327720"/>
            <a:ext cx="1159200" cy="5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18610E47-B726-433C-84B1-A73B5254ABEC}" type="slidenum">
              <a:rPr b="0" lang="en-US" sz="16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5"/>
          <p:cNvSpPr/>
          <p:nvPr/>
        </p:nvSpPr>
        <p:spPr>
          <a:xfrm>
            <a:off x="1006920" y="1012320"/>
            <a:ext cx="10199520" cy="310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Project: IEEE P802.15 Working Group for Wireless Personal Area Networks (WPANs)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Submission Title: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[Summary of security related work in the WG15]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Date Submitted: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[2025-02-17]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Name: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[Tero Kivinen]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Affiliation: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[Wi-SUN Alliance]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E-Mail: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[kivinen@iki.fi]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Abstract: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517680">
              <a:lnSpc>
                <a:spcPct val="100000"/>
              </a:lnSpc>
              <a:tabLst>
                <a:tab algn="l" pos="3260880"/>
                <a:tab algn="l" pos="6400800"/>
              </a:tabLst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517680">
              <a:lnSpc>
                <a:spcPct val="100000"/>
              </a:lnSpc>
              <a:tabLst>
                <a:tab algn="l" pos="3260880"/>
                <a:tab algn="l" pos="640080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[This document provides summary of the security related task groups in the 802.15 working group.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  <a:p>
            <a:pPr marL="517680">
              <a:lnSpc>
                <a:spcPct val="100000"/>
              </a:lnSpc>
              <a:tabLst>
                <a:tab algn="l" pos="3260880"/>
                <a:tab algn="l" pos="6400800"/>
              </a:tabLst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Extended privacy address 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336" lnSpcReduction="10000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Extended address used in the MAC header, this shall replace the static 64-bit extended address in MAC header.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This is the only type of address that is sent over the air in clear (in MAC header).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Randomly generated.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may generate this whenever it needs or feels like.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may have multiple addresses in use at the same time in the same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should use different extended privacy address lists in different networks.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will send list of extended privacy address to its peers when it changes them (or it can use broadcast/multicast frames to update addresses).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Device identifier (DI)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identifier is stable identifier for the device for the lifetime of the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Randomly generated.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When sent in any frames, the frames shall be encrypted.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may use different DIs in different networks.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It is used for example in the frames where device updates its list of extended privacy addresses to indicate originating device sending the update.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Network ID 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Network ID is used to identify network during the lifetime of the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Randomly generated when network is created by the creator of the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Never sent over the air.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Needs to be provided by the provision system to allow device to join network (provision system is out of scope).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Different networks use different network ID, and there is one owner of the network identified by the network ID.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Short addresses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80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16-bit addresses that can be used in the IEEE Std 802.15.4 MAC header as source or destination address.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In IEEE Std 802.15.4 there can be only one short address at one time.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Privacy enhancements allows multiple.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Not stable, they are provided by the some entity in the network to the device when it joins.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Normally they do not change while device is connected.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 entity providing addresses needs to make sure they are unique at that time.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Same short address may be given to another device later when the first device has disassociated from the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Each short address is associated to one 16-bit PAN ID.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Short address nonce generation prefix (SANGP) 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80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48-bit prefix used to generate extended addresses used in the IEEE Std 802.15.4 security layer when using short addresses.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Security layer requires extended address to generate nonce even when using short addresses. This extended address needs to be unique over the lifetime of the key used in the network.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Generate 64-bit extended address for nonce generation use by combining the 48-bit SANGP and 16-bit short address.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Device assigning short addresses also assign SANGP associated with the list of short addresses.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Can be randomly generated in small networks (up to few thousands).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larger networks needs to make sure they are unique, thus using counter is acceptable way of making sure each are unique (they do not need to be random).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Address list sequence number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case device uses multiple extended privacy addresses at the same time (simultaneously, not sequently).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It is used to provide ordering for the address lists received.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If only one extended privacy address or one short address is used, then replay prevention mechanism provided by the security layer prevents replays and no sequence number is needed.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Frame counters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IEEE Std 802.15.4 there is one frame counter for a device or one per key.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Privacy enhancements adds separate frame counters for each address.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Frame counters are initialized to random value when they are taken in to use.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Sending list of addresses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837720" y="2027160"/>
            <a:ext cx="10515240" cy="395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Sending address list retry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2641680" y="1620000"/>
            <a:ext cx="6898320" cy="4363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Requesting address list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837720" y="1978920"/>
            <a:ext cx="10515240" cy="4052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There is currently 3 task groups working on the security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TG4ac working on the privacy enhancements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letter ballot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TG4ae adding ASCON cipher to the IEEE Std 802.15.4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Should be getting ready for letter ballot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TG9a adding EDHOC key management protocol to IEEE Std 802.15.9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Should be going to letter ballot after this session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Summary of security task groups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Assigning addresses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837720" y="2005560"/>
            <a:ext cx="10515240" cy="3999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Updating key identifiers 1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5" name="" descr=""/>
          <p:cNvPicPr/>
          <p:nvPr/>
        </p:nvPicPr>
        <p:blipFill>
          <a:blip r:embed="rId1"/>
          <a:srcRect l="0" t="0" r="0" b="46909"/>
          <a:stretch/>
        </p:blipFill>
        <p:spPr>
          <a:xfrm>
            <a:off x="2481480" y="1823400"/>
            <a:ext cx="7228800" cy="411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Updating key identifiers 2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7" name="" descr=""/>
          <p:cNvPicPr/>
          <p:nvPr/>
        </p:nvPicPr>
        <p:blipFill>
          <a:blip r:embed="rId1"/>
          <a:srcRect l="0" t="53076" r="0" b="0"/>
          <a:stretch/>
        </p:blipFill>
        <p:spPr>
          <a:xfrm>
            <a:off x="1916280" y="1980000"/>
            <a:ext cx="8359200" cy="4206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Network announcement detect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rcRect l="0" t="0" r="0" b="67798"/>
          <a:stretch/>
        </p:blipFill>
        <p:spPr>
          <a:xfrm>
            <a:off x="680040" y="1823400"/>
            <a:ext cx="10831680" cy="339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Network announcement address list 1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1" name="" descr=""/>
          <p:cNvPicPr/>
          <p:nvPr/>
        </p:nvPicPr>
        <p:blipFill>
          <a:blip r:embed="rId1"/>
          <a:srcRect l="0" t="33936" r="0" b="31582"/>
          <a:stretch/>
        </p:blipFill>
        <p:spPr>
          <a:xfrm>
            <a:off x="727920" y="1800000"/>
            <a:ext cx="10735920" cy="359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Network announcement address list 2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rcRect l="0" t="69178" r="0" b="-4617"/>
          <a:stretch/>
        </p:blipFill>
        <p:spPr>
          <a:xfrm>
            <a:off x="727920" y="2160000"/>
            <a:ext cx="10735920" cy="369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Network request start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5" name="" descr=""/>
          <p:cNvPicPr/>
          <p:nvPr/>
        </p:nvPicPr>
        <p:blipFill>
          <a:blip r:embed="rId1"/>
          <a:srcRect l="0" t="0" r="0" b="55157"/>
          <a:stretch/>
        </p:blipFill>
        <p:spPr>
          <a:xfrm>
            <a:off x="354600" y="1823400"/>
            <a:ext cx="11482560" cy="4020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TG9a: EDHOC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This will be quite short amendment to the IEEE Std 802.15.9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It will add one new annex describing how to use IETF EDHOC (RFC9528) in IEEE Std 802.15.9.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EDHOC = Ephemeral Diffie-Hellman Over COSE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COSE = CBOR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Object Signing and Encryption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CBOR = Concise Binary Object Representation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There will be two versions of the EDHOC that are supported: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Raw EDHOC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EDHOC over CoAP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TG9a: Why EDHOC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EDHOC enables a low complexity implementation with few and short messages 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In one example, of a three-message public key based EDHOC session including cryptographic agility and extensibility, each protocol message is smaller than 46 bytes, and the session consists of 101 bytes in total.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EDHOC allows different methods for performing mutual authentication, for example using digital signatures or static Diffie-Hellman keys, with the authentication credentials passed by value or by reference.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TG4ae: ASCON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192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This amendment adds ASCON cryptographic cipher to IEEE Std 802.15.4.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This also defines better how to use generic AEAD ciphers in the IEEE Std 802.15.4, the current text is specific to the AES-CCM and AES-CCM* ciphers.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Specifies how the 13-octet nonce from IEEE Std 802.15.4 is expanded to 16-octet nonce for ASCON use case.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Uses same construct as current AES-CCM, i.e., generate flags byte as first byte of nonce.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ASCON does not need internal counter, thus L in flags will be set to zero, and nonce will be zero padded to 16-octets.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Most of the document will be the test vectors for ASCON.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TG4ae: Why ASCON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1053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NIST selected ASCON as Lightweight Cryptography Standards for Constrained Devices.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ASCON provides: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Authenticated encryption (AEAD cipher)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Hash (could be used to replace SHA2/3)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Extendable Output Functions (key derivation, PRF etc)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Simplicity Ascon is natively defined on 64-bit words using only the bitwise Boolean functions and, xor, not, and rot (bitwise rotation).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Lightweight and Flexible in Hardware Current implementation results show that Ascon provides excellent implementation characteristics in terms of size and speed.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Several times faster than AES-GCM both in software and hardware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Smaller code size than AES-GCM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Privacy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IEEE Std 802.15.4 do include optional security that provides confidentiality and authentication of the frames, but there has not been need for privacy.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Most of the IEEE Std 802.15.4 devices have been either fixed in location, or not connected to the persons.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This is now changing as some mobile phones start to include IEEE Std 802.15.4 radios.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IEEE Std 802.15.4 devices has used fixed 64-bit extended addresses or 16-bit short addresses, and there has not been a way to change either of them.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This amendment learns from the work done earlier, and takes very 802.15.4 way of solving problem, i.e., everything is done in next higher layer.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This amendment provides MLME primitives to provide the tools next higher layer needs to achieve suitable level of privacy.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Primitives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Address list management (MLME-PRIV-ADDR-LIST, MLME-PRIV-ADDR-LIST-CONFIRM, MLME-PRIV-REQ-ADDR)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Short address management (MLME-PRIV-ADDR-ASSIGN, MLME-PRIV-ADDR-ASSIGN-CONFIRM)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Key identifier management (MLME-PRIV-UPDATE-KEY-ID, MLME-PRIV-UPDATE-KEY-ID-CONFIRM)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Network discovery and device discovery (MLME-PRIV-NET-VERIFIER-GENERATE, MLME-PRIV-NET-VERIFIER-VERIFY)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45000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Times New Roman"/>
              </a:rPr>
              <a:t>TG4ac: Identifiers </a:t>
            </a:r>
            <a:endParaRPr b="0" lang="en-US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38080" y="1823760"/>
            <a:ext cx="10515240" cy="43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Uses IEEE Std 802c Administratively Assigned Identifiers (AAI-64)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i.e., XYZ bits are set to one, zero, zero.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Adds two more bits (S, T) to indicate what type of identifiers it is uses to keep the different types of identifiers distinct.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</a:rPr>
              <a:t>Types of identifiers:</a:t>
            </a:r>
            <a:endParaRPr b="0" lang="en-US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Extended privacy address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Device identifier (DI)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Network ID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Short addresses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Short address nonce generation prefix (SANGP)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Application>LibreOffice/7.6.4.1$MacOSX_X86_64 LibreOffice_project/e19e193f88cd6c0525a17fb7a176ed8e6a3e2aa1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2025-01-15T05:17:42Z</dcterms:created>
  <dc:creator>Tero Kivinen</dc:creator>
  <dc:description/>
  <dc:language>fi-FI</dc:language>
  <cp:lastModifiedBy/>
  <dcterms:modified xsi:type="dcterms:W3CDTF">2025-02-18T02:06:14Z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2</vt:r8>
  </property>
</Properties>
</file>