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59" r:id="rId2"/>
    <p:sldId id="258" r:id="rId3"/>
    <p:sldId id="271" r:id="rId4"/>
    <p:sldId id="298"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271"/>
            <p14:sldId id="29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95"/>
    <p:restoredTop sz="95915"/>
  </p:normalViewPr>
  <p:slideViewPr>
    <p:cSldViewPr>
      <p:cViewPr varScale="1">
        <p:scale>
          <a:sx n="124" d="100"/>
          <a:sy n="124" d="100"/>
        </p:scale>
        <p:origin x="1808" y="168"/>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February 2025</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February 2025</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February 2025</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February 2025</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February 2025</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February 2025</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February 2025</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February 2025</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February 2025</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Krebs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February 2025</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February 2025</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February 2025</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15-25-0103-00-04ab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February 2025</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sz="1600" dirty="0"/>
              <a:t>Probability of LBT Narrowband Devices Failing FCC VLP CBP Certification (KDB 987594)</a:t>
            </a:r>
            <a:r>
              <a:rPr lang="en-US" altLang="en-US" sz="1600" dirty="0"/>
              <a:t>]	</a:t>
            </a:r>
          </a:p>
          <a:p>
            <a:r>
              <a:rPr lang="en-US" altLang="en-US" sz="1600" b="1" dirty="0"/>
              <a:t>Date Submitted: </a:t>
            </a:r>
            <a:r>
              <a:rPr lang="en-US" altLang="en-US" sz="1600" dirty="0"/>
              <a:t>[February 20, 2025]</a:t>
            </a:r>
          </a:p>
          <a:p>
            <a:r>
              <a:rPr lang="en-US" altLang="en-US" sz="1600" b="1" dirty="0"/>
              <a:t>Source:</a:t>
            </a:r>
            <a:r>
              <a:rPr lang="en-US" altLang="en-US" sz="1600" dirty="0"/>
              <a:t> [Alex Krebs, Stuart Thomas, </a:t>
            </a:r>
            <a:r>
              <a:rPr lang="en-US" altLang="en-US" sz="1600" dirty="0" err="1"/>
              <a:t>Xiaowen</a:t>
            </a:r>
            <a:r>
              <a:rPr lang="en-US" altLang="en-US" sz="1600" dirty="0"/>
              <a:t> Wang, Alon </a:t>
            </a:r>
            <a:r>
              <a:rPr lang="en-US" altLang="en-US" sz="1600" dirty="0" err="1"/>
              <a:t>Paycher</a:t>
            </a:r>
            <a:r>
              <a:rPr lang="en-US" altLang="en-US" sz="1600" dirty="0"/>
              <a:t>, Yann Ly-Gagnon (Apple)]</a:t>
            </a:r>
          </a:p>
          <a:p>
            <a:r>
              <a:rPr lang="en-US" altLang="en-US" sz="1600" b="1" dirty="0"/>
              <a:t>Email: </a:t>
            </a:r>
            <a:r>
              <a:rPr lang="en-US" altLang="en-US" sz="1600" dirty="0" err="1"/>
              <a:t>krebs</a:t>
            </a:r>
            <a:r>
              <a:rPr lang="en-US" altLang="en-US" sz="1600" dirty="0"/>
              <a:t> (at) </a:t>
            </a:r>
            <a:r>
              <a:rPr lang="en-US" altLang="en-US" sz="1600" dirty="0" err="1"/>
              <a:t>apple.com</a:t>
            </a:r>
            <a:endParaRPr lang="en-US" altLang="en-US" sz="1600" dirty="0"/>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[Evaluation of the </a:t>
            </a:r>
            <a:r>
              <a:rPr lang="en-US" sz="1600" dirty="0"/>
              <a:t>Probability of LBT Narrowband Devices Failing FCC VLP CBP Certification (KDB 987594)</a:t>
            </a:r>
            <a:r>
              <a:rPr lang="en-US" altLang="en-US" sz="1600" dirty="0"/>
              <a:t>.]</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045153095"/>
              </p:ext>
            </p:extLst>
          </p:nvPr>
        </p:nvGraphicFramePr>
        <p:xfrm>
          <a:off x="685800" y="908720"/>
          <a:ext cx="7774632" cy="5257963"/>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Proof of NB LBT FCC non-compliance</a:t>
                      </a: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en-US" altLang="en-US"/>
              <a:t>February 2025</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sz="3600" dirty="0"/>
              <a:t>KDB 987594 (VLP CBP) </a:t>
            </a:r>
            <a:r>
              <a:rPr lang="en-US" dirty="0"/>
              <a:t>Narrowband Test Signal Sampling</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February 2025</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graphicFrame>
        <p:nvGraphicFramePr>
          <p:cNvPr id="9" name="Table 14">
            <a:extLst>
              <a:ext uri="{FF2B5EF4-FFF2-40B4-BE49-F238E27FC236}">
                <a16:creationId xmlns:a16="http://schemas.microsoft.com/office/drawing/2014/main" id="{93F2803D-44C1-515A-0B20-3D6D0FA607AC}"/>
              </a:ext>
            </a:extLst>
          </p:cNvPr>
          <p:cNvGraphicFramePr>
            <a:graphicFrameLocks noGrp="1"/>
          </p:cNvGraphicFramePr>
          <p:nvPr>
            <p:extLst>
              <p:ext uri="{D42A27DB-BD31-4B8C-83A1-F6EECF244321}">
                <p14:modId xmlns:p14="http://schemas.microsoft.com/office/powerpoint/2010/main" val="3504979042"/>
              </p:ext>
            </p:extLst>
          </p:nvPr>
        </p:nvGraphicFramePr>
        <p:xfrm>
          <a:off x="4858946" y="2306373"/>
          <a:ext cx="4040187" cy="3615267"/>
        </p:xfrm>
        <a:graphic>
          <a:graphicData uri="http://schemas.openxmlformats.org/drawingml/2006/table">
            <a:tbl>
              <a:tblPr firstRow="1" bandRow="1">
                <a:tableStyleId>{5C22544A-7EE6-4342-B048-85BDC9FD1C3A}</a:tableStyleId>
              </a:tblPr>
              <a:tblGrid>
                <a:gridCol w="1902914">
                  <a:extLst>
                    <a:ext uri="{9D8B030D-6E8A-4147-A177-3AD203B41FA5}">
                      <a16:colId xmlns:a16="http://schemas.microsoft.com/office/drawing/2014/main" val="2903993828"/>
                    </a:ext>
                  </a:extLst>
                </a:gridCol>
                <a:gridCol w="762342">
                  <a:extLst>
                    <a:ext uri="{9D8B030D-6E8A-4147-A177-3AD203B41FA5}">
                      <a16:colId xmlns:a16="http://schemas.microsoft.com/office/drawing/2014/main" val="439128472"/>
                    </a:ext>
                  </a:extLst>
                </a:gridCol>
                <a:gridCol w="687466">
                  <a:extLst>
                    <a:ext uri="{9D8B030D-6E8A-4147-A177-3AD203B41FA5}">
                      <a16:colId xmlns:a16="http://schemas.microsoft.com/office/drawing/2014/main" val="3060528842"/>
                    </a:ext>
                  </a:extLst>
                </a:gridCol>
                <a:gridCol w="687465">
                  <a:extLst>
                    <a:ext uri="{9D8B030D-6E8A-4147-A177-3AD203B41FA5}">
                      <a16:colId xmlns:a16="http://schemas.microsoft.com/office/drawing/2014/main" val="3610895529"/>
                    </a:ext>
                  </a:extLst>
                </a:gridCol>
              </a:tblGrid>
              <a:tr h="880533">
                <a:tc>
                  <a:txBody>
                    <a:bodyPr/>
                    <a:lstStyle/>
                    <a:p>
                      <a:r>
                        <a:rPr lang="en-US" dirty="0"/>
                        <a:t>CCA bandwidth</a:t>
                      </a:r>
                    </a:p>
                  </a:txBody>
                  <a:tcPr/>
                </a:tc>
                <a:tc>
                  <a:txBody>
                    <a:bodyPr/>
                    <a:lstStyle/>
                    <a:p>
                      <a:r>
                        <a:rPr lang="en-US" b="1" dirty="0"/>
                        <a:t>2 MHz</a:t>
                      </a:r>
                    </a:p>
                  </a:txBody>
                  <a:tcPr/>
                </a:tc>
                <a:tc>
                  <a:txBody>
                    <a:bodyPr/>
                    <a:lstStyle/>
                    <a:p>
                      <a:r>
                        <a:rPr lang="en-US" dirty="0"/>
                        <a:t>10 MHz</a:t>
                      </a:r>
                    </a:p>
                  </a:txBody>
                  <a:tcPr/>
                </a:tc>
                <a:tc>
                  <a:txBody>
                    <a:bodyPr/>
                    <a:lstStyle/>
                    <a:p>
                      <a:r>
                        <a:rPr lang="en-US" dirty="0"/>
                        <a:t>20 MHz</a:t>
                      </a:r>
                    </a:p>
                  </a:txBody>
                  <a:tcPr/>
                </a:tc>
                <a:extLst>
                  <a:ext uri="{0D108BD9-81ED-4DB2-BD59-A6C34878D82A}">
                    <a16:rowId xmlns:a16="http://schemas.microsoft.com/office/drawing/2014/main" val="4156954702"/>
                  </a:ext>
                </a:extLst>
              </a:tr>
              <a:tr h="1219200">
                <a:tc>
                  <a:txBody>
                    <a:bodyPr/>
                    <a:lstStyle/>
                    <a:p>
                      <a:r>
                        <a:rPr lang="en-US" dirty="0"/>
                        <a:t>Probability of failure at EDT = –76 dBm/MHz (1dB margin)</a:t>
                      </a:r>
                    </a:p>
                  </a:txBody>
                  <a:tcPr/>
                </a:tc>
                <a:tc>
                  <a:txBody>
                    <a:bodyPr/>
                    <a:lstStyle/>
                    <a:p>
                      <a:r>
                        <a:rPr lang="en-US" b="1" dirty="0"/>
                        <a:t>40%</a:t>
                      </a:r>
                    </a:p>
                  </a:txBody>
                  <a:tcPr/>
                </a:tc>
                <a:tc>
                  <a:txBody>
                    <a:bodyPr/>
                    <a:lstStyle/>
                    <a:p>
                      <a:r>
                        <a:rPr lang="en-US" dirty="0"/>
                        <a:t>8%</a:t>
                      </a:r>
                    </a:p>
                  </a:txBody>
                  <a:tcPr/>
                </a:tc>
                <a:tc>
                  <a:txBody>
                    <a:bodyPr/>
                    <a:lstStyle/>
                    <a:p>
                      <a:r>
                        <a:rPr lang="en-US" dirty="0"/>
                        <a:t>0%</a:t>
                      </a:r>
                    </a:p>
                  </a:txBody>
                  <a:tcPr/>
                </a:tc>
                <a:extLst>
                  <a:ext uri="{0D108BD9-81ED-4DB2-BD59-A6C34878D82A}">
                    <a16:rowId xmlns:a16="http://schemas.microsoft.com/office/drawing/2014/main" val="3038544971"/>
                  </a:ext>
                </a:extLst>
              </a:tr>
              <a:tr h="1515534">
                <a:tc>
                  <a:txBody>
                    <a:bodyPr/>
                    <a:lstStyle/>
                    <a:p>
                      <a:r>
                        <a:rPr lang="en-US" dirty="0"/>
                        <a:t>EDT sensitivity required for FCC compliance (non-coherent) [dBm/MHz]</a:t>
                      </a:r>
                    </a:p>
                  </a:txBody>
                  <a:tcPr/>
                </a:tc>
                <a:tc>
                  <a:txBody>
                    <a:bodyPr/>
                    <a:lstStyle/>
                    <a:p>
                      <a:r>
                        <a:rPr lang="en-US" b="1" dirty="0"/>
                        <a:t>–89</a:t>
                      </a:r>
                    </a:p>
                  </a:txBody>
                  <a:tcPr/>
                </a:tc>
                <a:tc>
                  <a:txBody>
                    <a:bodyPr/>
                    <a:lstStyle/>
                    <a:p>
                      <a:r>
                        <a:rPr lang="en-US" dirty="0"/>
                        <a:t>–77</a:t>
                      </a:r>
                    </a:p>
                  </a:txBody>
                  <a:tcPr/>
                </a:tc>
                <a:tc>
                  <a:txBody>
                    <a:bodyPr/>
                    <a:lstStyle/>
                    <a:p>
                      <a:r>
                        <a:rPr lang="en-US" dirty="0"/>
                        <a:t>–75</a:t>
                      </a:r>
                    </a:p>
                  </a:txBody>
                  <a:tcPr/>
                </a:tc>
                <a:extLst>
                  <a:ext uri="{0D108BD9-81ED-4DB2-BD59-A6C34878D82A}">
                    <a16:rowId xmlns:a16="http://schemas.microsoft.com/office/drawing/2014/main" val="1480386719"/>
                  </a:ext>
                </a:extLst>
              </a:tr>
            </a:tbl>
          </a:graphicData>
        </a:graphic>
      </p:graphicFrame>
      <p:pic>
        <p:nvPicPr>
          <p:cNvPr id="10" name="Picture 9">
            <a:extLst>
              <a:ext uri="{FF2B5EF4-FFF2-40B4-BE49-F238E27FC236}">
                <a16:creationId xmlns:a16="http://schemas.microsoft.com/office/drawing/2014/main" id="{4A0C2311-B88F-038B-43EE-442D3C682901}"/>
              </a:ext>
            </a:extLst>
          </p:cNvPr>
          <p:cNvPicPr>
            <a:picLocks noChangeAspect="1"/>
          </p:cNvPicPr>
          <p:nvPr/>
        </p:nvPicPr>
        <p:blipFill>
          <a:blip r:embed="rId2"/>
          <a:stretch>
            <a:fillRect/>
          </a:stretch>
        </p:blipFill>
        <p:spPr>
          <a:xfrm>
            <a:off x="438887" y="2314099"/>
            <a:ext cx="4171213" cy="3599814"/>
          </a:xfrm>
          <a:prstGeom prst="rect">
            <a:avLst/>
          </a:prstGeom>
        </p:spPr>
      </p:pic>
    </p:spTree>
    <p:extLst>
      <p:ext uri="{BB962C8B-B14F-4D97-AF65-F5344CB8AC3E}">
        <p14:creationId xmlns:p14="http://schemas.microsoft.com/office/powerpoint/2010/main" val="2701198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r>
              <a:rPr lang="en-US" sz="2000" dirty="0"/>
              <a:t>A consideration has been made that LBT narrowband devices will fail FCC CBP VLP certification</a:t>
            </a:r>
          </a:p>
          <a:p>
            <a:pPr lvl="1"/>
            <a:r>
              <a:rPr lang="en-US" sz="1800" dirty="0"/>
              <a:t>KDB 987594 </a:t>
            </a:r>
            <a:r>
              <a:rPr lang="en-US" sz="1800" b="1" dirty="0">
                <a:solidFill>
                  <a:srgbClr val="FF0000"/>
                </a:solidFill>
              </a:rPr>
              <a:t>requires 90% detection</a:t>
            </a:r>
            <a:r>
              <a:rPr lang="en-US" sz="1800" dirty="0">
                <a:solidFill>
                  <a:srgbClr val="FF0000"/>
                </a:solidFill>
              </a:rPr>
              <a:t> </a:t>
            </a:r>
            <a:r>
              <a:rPr lang="en-US" sz="1800" dirty="0"/>
              <a:t>of a –72 dBm/MHz AWGN random carrier test signal</a:t>
            </a:r>
          </a:p>
          <a:p>
            <a:pPr lvl="1"/>
            <a:r>
              <a:rPr lang="en-US" sz="1800" dirty="0"/>
              <a:t>PSD in 2 MHz CCA/EDT –75 dBm/MHz </a:t>
            </a:r>
            <a:r>
              <a:rPr lang="en-US" sz="1800" b="1" dirty="0">
                <a:solidFill>
                  <a:srgbClr val="FF0000"/>
                </a:solidFill>
              </a:rPr>
              <a:t>upper bounds detection probability at 55%</a:t>
            </a:r>
          </a:p>
          <a:p>
            <a:pPr lvl="1"/>
            <a:r>
              <a:rPr lang="en-US" sz="1800" dirty="0"/>
              <a:t>CCA/EDT sensitivity theoretically required to pass test is 24 dB below 20 MHz 802.11 WLAN EDT</a:t>
            </a:r>
          </a:p>
          <a:p>
            <a:pPr lvl="2"/>
            <a:r>
              <a:rPr lang="en-US" sz="1600" dirty="0"/>
              <a:t>difficult to achieve even in conducted test lab environment, practically impossible to deploy for radiated operation</a:t>
            </a:r>
          </a:p>
          <a:p>
            <a:pPr lvl="2"/>
            <a:r>
              <a:rPr lang="en-US" sz="1600" dirty="0"/>
              <a:t>even if there were no noise floor, a 24 dB EDT offset to 20 MHz wideband VLP devices would  effectively eliminate spectrum access for NB devices in the presence of 802.11 WLAN</a:t>
            </a:r>
          </a:p>
          <a:p>
            <a:r>
              <a:rPr lang="en-US" sz="2000" u="sng" dirty="0"/>
              <a:t>Without regulatory changes, narrowband LBT device operation in 6-8GHz UNII bands is non-permissible in FCC regulatory domain</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February 2025</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Tree>
    <p:extLst>
      <p:ext uri="{BB962C8B-B14F-4D97-AF65-F5344CB8AC3E}">
        <p14:creationId xmlns:p14="http://schemas.microsoft.com/office/powerpoint/2010/main" val="93028548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86054</TotalTime>
  <Words>589</Words>
  <Application>Microsoft Macintosh PowerPoint</Application>
  <PresentationFormat>On-screen Show (4:3)</PresentationFormat>
  <Paragraphs>63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Office Theme</vt:lpstr>
      <vt:lpstr>PowerPoint Presentation</vt:lpstr>
      <vt:lpstr>PowerPoint Presentation</vt:lpstr>
      <vt:lpstr>KDB 987594 (VLP CBP) Narrowband Test Signal Sampling</vt:lpstr>
      <vt:lpstr>Conclusion</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 Krebs</cp:lastModifiedBy>
  <cp:revision>389</cp:revision>
  <cp:lastPrinted>1998-02-10T13:28:06Z</cp:lastPrinted>
  <dcterms:created xsi:type="dcterms:W3CDTF">2021-07-16T20:39:58Z</dcterms:created>
  <dcterms:modified xsi:type="dcterms:W3CDTF">2025-02-20T19:51:59Z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