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5.xml.rels" ContentType="application/vnd.openxmlformats-package.relationships+xml"/>
  <Override PartName="/ppt/slideMasters/_rels/slideMaster2.xml.rels" ContentType="application/vnd.openxmlformats-package.relationships+xml"/>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_rels/presentation.xml.rels" ContentType="application/vnd.openxmlformats-package.relationships+xml"/>
  <Override PartName="/ppt/slideLayouts/_rels/slideLayout52.xml.rels" ContentType="application/vnd.openxmlformats-package.relationships+xml"/>
  <Override PartName="/ppt/slideLayouts/_rels/slideLayout14.xml.rels" ContentType="application/vnd.openxmlformats-package.relationships+xml"/>
  <Override PartName="/ppt/slideLayouts/_rels/slideLayout30.xml.rels" ContentType="application/vnd.openxmlformats-package.relationships+xml"/>
  <Override PartName="/ppt/slideLayouts/_rels/slideLayout38.xml.rels" ContentType="application/vnd.openxmlformats-package.relationships+xml"/>
  <Override PartName="/ppt/slideLayouts/_rels/slideLayout45.xml.rels" ContentType="application/vnd.openxmlformats-package.relationships+xml"/>
  <Override PartName="/ppt/slideLayouts/_rels/slideLayout23.xml.rels" ContentType="application/vnd.openxmlformats-package.relationships+xml"/>
  <Override PartName="/ppt/slideLayouts/_rels/slideLayout19.xml.rels" ContentType="application/vnd.openxmlformats-package.relationships+xml"/>
  <Override PartName="/ppt/slideLayouts/_rels/slideLayout13.xml.rels" ContentType="application/vnd.openxmlformats-package.relationships+xml"/>
  <Override PartName="/ppt/slideLayouts/_rels/slideLayout31.xml.rels" ContentType="application/vnd.openxmlformats-package.relationships+xml"/>
  <Override PartName="/ppt/slideLayouts/_rels/slideLayout15.xml.rels" ContentType="application/vnd.openxmlformats-package.relationships+xml"/>
  <Override PartName="/ppt/slideLayouts/_rels/slideLayout24.xml.rels" ContentType="application/vnd.openxmlformats-package.relationships+xml"/>
  <Override PartName="/ppt/slideLayouts/_rels/slideLayout9.xml.rels" ContentType="application/vnd.openxmlformats-package.relationships+xml"/>
  <Override PartName="/ppt/slideLayouts/_rels/slideLayout3.xml.rels" ContentType="application/vnd.openxmlformats-package.relationships+xml"/>
  <Override PartName="/ppt/slideLayouts/_rels/slideLayout32.xml.rels" ContentType="application/vnd.openxmlformats-package.relationships+xml"/>
  <Override PartName="/ppt/slideLayouts/_rels/slideLayout25.xml.rels" ContentType="application/vnd.openxmlformats-package.relationships+xml"/>
  <Override PartName="/ppt/slideLayouts/_rels/slideLayout26.xml.rels" ContentType="application/vnd.openxmlformats-package.relationships+xml"/>
  <Override PartName="/ppt/slideLayouts/_rels/slideLayout11.xml.rels" ContentType="application/vnd.openxmlformats-package.relationships+xml"/>
  <Override PartName="/ppt/slideLayouts/_rels/slideLayout17.xml.rels" ContentType="application/vnd.openxmlformats-package.relationships+xml"/>
  <Override PartName="/ppt/slideLayouts/_rels/slideLayout21.xml.rels" ContentType="application/vnd.openxmlformats-package.relationships+xml"/>
  <Override PartName="/ppt/slideLayouts/_rels/slideLayout36.xml.rels" ContentType="application/vnd.openxmlformats-package.relationships+xml"/>
  <Override PartName="/ppt/slideLayouts/_rels/slideLayout43.xml.rels" ContentType="application/vnd.openxmlformats-package.relationships+xml"/>
  <Override PartName="/ppt/slideLayouts/_rels/slideLayout27.xml.rels" ContentType="application/vnd.openxmlformats-package.relationships+xml"/>
  <Override PartName="/ppt/slideLayouts/_rels/slideLayout41.xml.rels" ContentType="application/vnd.openxmlformats-package.relationships+xml"/>
  <Override PartName="/ppt/slideLayouts/_rels/slideLayout49.xml.rels" ContentType="application/vnd.openxmlformats-package.relationships+xml"/>
  <Override PartName="/ppt/slideLayouts/_rels/slideLayout34.xml.rels" ContentType="application/vnd.openxmlformats-package.relationships+xml"/>
  <Override PartName="/ppt/slideLayouts/_rels/slideLayout50.xml.rels" ContentType="application/vnd.openxmlformats-package.relationships+xml"/>
  <Override PartName="/ppt/slideLayouts/_rels/slideLayout47.xml.rels" ContentType="application/vnd.openxmlformats-package.relationships+xml"/>
  <Override PartName="/ppt/slideLayouts/_rels/slideLayout54.xml.rels" ContentType="application/vnd.openxmlformats-package.relationships+xml"/>
  <Override PartName="/ppt/slideLayouts/_rels/slideLayout12.xml.rels" ContentType="application/vnd.openxmlformats-package.relationships+xml"/>
  <Override PartName="/ppt/slideLayouts/_rels/slideLayout29.xml.rels" ContentType="application/vnd.openxmlformats-package.relationships+xml"/>
  <Override PartName="/ppt/slideLayouts/_rels/slideLayout33.xml.rels" ContentType="application/vnd.openxmlformats-package.relationships+xml"/>
  <Override PartName="/ppt/slideLayouts/_rels/slideLayout48.xml.rels" ContentType="application/vnd.openxmlformats-package.relationships+xml"/>
  <Override PartName="/ppt/slideLayouts/_rels/slideLayout39.xml.rels" ContentType="application/vnd.openxmlformats-package.relationships+xml"/>
  <Override PartName="/ppt/slideLayouts/_rels/slideLayout40.xml.rels" ContentType="application/vnd.openxmlformats-package.relationships+xml"/>
  <Override PartName="/ppt/slideLayouts/_rels/slideLayout55.xml.rels" ContentType="application/vnd.openxmlformats-package.relationships+xml"/>
  <Override PartName="/ppt/slideLayouts/_rels/slideLayout18.xml.rels" ContentType="application/vnd.openxmlformats-package.relationships+xml"/>
  <Override PartName="/ppt/slideLayouts/_rels/slideLayout22.xml.rels" ContentType="application/vnd.openxmlformats-package.relationships+xml"/>
  <Override PartName="/ppt/slideLayouts/_rels/slideLayout28.xml.rels" ContentType="application/vnd.openxmlformats-package.relationships+xml"/>
  <Override PartName="/ppt/slideLayouts/_rels/slideLayout37.xml.rels" ContentType="application/vnd.openxmlformats-package.relationships+xml"/>
  <Override PartName="/ppt/slideLayouts/_rels/slideLayout44.xml.rels" ContentType="application/vnd.openxmlformats-package.relationships+xml"/>
  <Override PartName="/ppt/slideLayouts/_rels/slideLayout10.xml.rels" ContentType="application/vnd.openxmlformats-package.relationships+xml"/>
  <Override PartName="/ppt/slideLayouts/_rels/slideLayout59.xml.rels" ContentType="application/vnd.openxmlformats-package.relationships+xml"/>
  <Override PartName="/ppt/slideLayouts/_rels/slideLayout56.xml.rels" ContentType="application/vnd.openxmlformats-package.relationships+xml"/>
  <Override PartName="/ppt/slideLayouts/_rels/slideLayout60.xml.rels" ContentType="application/vnd.openxmlformats-package.relationships+xml"/>
  <Override PartName="/ppt/slideLayouts/_rels/slideLayout1.xml.rels" ContentType="application/vnd.openxmlformats-package.relationships+xml"/>
  <Override PartName="/ppt/slideLayouts/_rels/slideLayout7.xml.rels" ContentType="application/vnd.openxmlformats-package.relationships+xml"/>
  <Override PartName="/ppt/slideLayouts/_rels/slideLayout57.xml.rels" ContentType="application/vnd.openxmlformats-package.relationships+xml"/>
  <Override PartName="/ppt/slideLayouts/_rels/slideLayout16.xml.rels" ContentType="application/vnd.openxmlformats-package.relationships+xml"/>
  <Override PartName="/ppt/slideLayouts/_rels/slideLayout20.xml.rels" ContentType="application/vnd.openxmlformats-package.relationships+xml"/>
  <Override PartName="/ppt/slideLayouts/_rels/slideLayout35.xml.rels" ContentType="application/vnd.openxmlformats-package.relationships+xml"/>
  <Override PartName="/ppt/slideLayouts/_rels/slideLayout42.xml.rels" ContentType="application/vnd.openxmlformats-package.relationships+xml"/>
  <Override PartName="/ppt/slideLayouts/_rels/slideLayout51.xml.rels" ContentType="application/vnd.openxmlformats-package.relationships+xml"/>
  <Override PartName="/ppt/slideLayouts/_rels/slideLayout58.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46.xml.rels" ContentType="application/vnd.openxmlformats-package.relationships+xml"/>
  <Override PartName="/ppt/slideLayouts/_rels/slideLayout53.xml.rels" ContentType="application/vnd.openxmlformats-package.relationships+xml"/>
  <Override PartName="/ppt/slideLayouts/slideLayout56.xml" ContentType="application/vnd.openxmlformats-officedocument.presentationml.slideLayout+xml"/>
  <Override PartName="/ppt/slideLayouts/slideLayout13.xml" ContentType="application/vnd.openxmlformats-officedocument.presentationml.slideLayout+xml"/>
  <Override PartName="/ppt/slideLayouts/slideLayout48.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49.xml" ContentType="application/vnd.openxmlformats-officedocument.presentationml.slideLayout+xml"/>
  <Override PartName="/ppt/slideLayouts/slideLayout10.xml" ContentType="application/vnd.openxmlformats-officedocument.presentationml.slideLayout+xml"/>
  <Override PartName="/ppt/slideLayouts/slideLayout47.xml" ContentType="application/vnd.openxmlformats-officedocument.presentationml.slideLayout+xml"/>
  <Override PartName="/ppt/slideLayouts/slideLayout9.xml" ContentType="application/vnd.openxmlformats-officedocument.presentationml.slideLayout+xml"/>
  <Override PartName="/ppt/slideLayouts/slideLayout29.xml" ContentType="application/vnd.openxmlformats-officedocument.presentationml.slideLayout+xml"/>
  <Override PartName="/ppt/slideLayouts/slideLayout27.xml" ContentType="application/vnd.openxmlformats-officedocument.presentationml.slideLayout+xml"/>
  <Override PartName="/ppt/slideLayouts/slideLayout26.xml" ContentType="application/vnd.openxmlformats-officedocument.presentationml.slideLayout+xml"/>
  <Override PartName="/ppt/slideLayouts/slideLayout25.xml" ContentType="application/vnd.openxmlformats-officedocument.presentationml.slideLayout+xml"/>
  <Override PartName="/ppt/slideLayouts/slideLayout24.xml" ContentType="application/vnd.openxmlformats-officedocument.presentationml.slideLayout+xml"/>
  <Override PartName="/ppt/slideLayouts/slideLayout59.xml" ContentType="application/vnd.openxmlformats-officedocument.presentationml.slideLayout+xml"/>
  <Override PartName="/ppt/slideLayouts/slideLayout22.xml" ContentType="application/vnd.openxmlformats-officedocument.presentationml.slideLayout+xml"/>
  <Override PartName="/ppt/slideLayouts/slideLayout28.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xml" ContentType="application/vnd.openxmlformats-officedocument.presentationml.slideLayout+xml"/>
  <Override PartName="/ppt/slideLayouts/slideLayout21.xml" ContentType="application/vnd.openxmlformats-officedocument.presentationml.slideLayout+xml"/>
  <Override PartName="/ppt/slideLayouts/slideLayout58.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9.xml" ContentType="application/vnd.openxmlformats-officedocument.presentationml.slideLayout+xml"/>
  <Override PartName="/ppt/slideLayouts/slideLayout57.xml" ContentType="application/vnd.openxmlformats-officedocument.presentationml.slideLayout+xml"/>
  <Override PartName="/ppt/slideLayouts/slideLayout20.xml" ContentType="application/vnd.openxmlformats-officedocument.presentationml.slideLayout+xml"/>
  <Override PartName="/ppt/slideLayouts/slideLayout23.xml" ContentType="application/vnd.openxmlformats-officedocument.presentationml.slideLayout+xml"/>
  <Override PartName="/ppt/slideLayouts/slideLayout60.xml" ContentType="application/vnd.openxmlformats-officedocument.presentationml.slideLayout+xml"/>
  <Override PartName="/ppt/slideLayouts/slideLayout18.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2.xml" ContentType="application/vnd.openxmlformats-officedocument.presentationml.slideLayout+xml"/>
  <Override PartName="/ppt/slideLayouts/slideLayout40.xml" ContentType="application/vnd.openxmlformats-officedocument.presentationml.slideLayout+xml"/>
  <Override PartName="/ppt/slideLayouts/slideLayout3.xml" ContentType="application/vnd.openxmlformats-officedocument.presentationml.slideLayout+xml"/>
  <Override PartName="/ppt/slideLayouts/slideLayout41.xml" ContentType="application/vnd.openxmlformats-officedocument.presentationml.slideLayout+xml"/>
  <Override PartName="/ppt/slideLayouts/slideLayout4.xml" ContentType="application/vnd.openxmlformats-officedocument.presentationml.slideLayout+xml"/>
  <Override PartName="/ppt/slideLayouts/slideLayout42.xml" ContentType="application/vnd.openxmlformats-officedocument.presentationml.slideLayout+xml"/>
  <Override PartName="/ppt/slideLayouts/slideLayout5.xml" ContentType="application/vnd.openxmlformats-officedocument.presentationml.slideLayout+xml"/>
  <Override PartName="/ppt/slideLayouts/slideLayout43.xml" ContentType="application/vnd.openxmlformats-officedocument.presentationml.slideLayout+xml"/>
  <Override PartName="/ppt/slideLayouts/slideLayout6.xml" ContentType="application/vnd.openxmlformats-officedocument.presentationml.slideLayout+xml"/>
  <Override PartName="/ppt/slideLayouts/slideLayout44.xml" ContentType="application/vnd.openxmlformats-officedocument.presentationml.slideLayout+xml"/>
  <Override PartName="/ppt/slideLayouts/slideLayout7.xml" ContentType="application/vnd.openxmlformats-officedocument.presentationml.slideLayout+xml"/>
  <Override PartName="/ppt/slideLayouts/slideLayout45.xml" ContentType="application/vnd.openxmlformats-officedocument.presentationml.slideLayout+xml"/>
  <Override PartName="/ppt/slideLayouts/slideLayout8.xml" ContentType="application/vnd.openxmlformats-officedocument.presentationml.slideLayout+xml"/>
  <Override PartName="/ppt/slideLayouts/slideLayout46.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presProps.xml" ContentType="application/vnd.openxmlformats-officedocument.presentationml.presProps+xml"/>
  <Override PartName="/ppt/slides/slide13.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_rels/slide8.xml.rels" ContentType="application/vnd.openxmlformats-package.relationships+xml"/>
  <Override PartName="/ppt/slides/_rels/slide10.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13.xml.rels" ContentType="application/vnd.openxmlformats-package.relationships+xml"/>
  <Override PartName="/ppt/slides/_rels/slide16.xml.rels" ContentType="application/vnd.openxmlformats-package.relationships+xml"/>
  <Override PartName="/ppt/slides/_rels/slide12.xml.rels" ContentType="application/vnd.openxmlformats-package.relationships+xml"/>
  <Override PartName="/ppt/slides/_rels/slide15.xml.rels" ContentType="application/vnd.openxmlformats-package.relationships+xml"/>
  <Override PartName="/ppt/slides/_rels/slide9.xml.rels" ContentType="application/vnd.openxmlformats-package.relationships+xml"/>
  <Override PartName="/ppt/slides/_rels/slide11.xml.rels" ContentType="application/vnd.openxmlformats-package.relationships+xml"/>
  <Override PartName="/ppt/slides/_rels/slide14.xml.rels" ContentType="application/vnd.openxmlformats-package.relationships+xml"/>
  <Override PartName="/ppt/slides/_rels/slide17.xml.rels" ContentType="application/vnd.openxmlformats-package.relationships+xml"/>
  <Override PartName="/ppt/slides/_rels/slide1.xml.rels" ContentType="application/vnd.openxmlformats-package.relationships+xml"/>
  <Override PartName="/ppt/slides/_rels/slide4.xml.rels" ContentType="application/vnd.openxmlformats-package.relationships+xml"/>
  <Override PartName="/ppt/slides/_rels/slide2.xml.rels" ContentType="application/vnd.openxmlformats-package.relationships+xml"/>
  <Override PartName="/ppt/slides/_rels/slide5.xml.rels" ContentType="application/vnd.openxmlformats-package.relationships+xml"/>
  <Override PartName="/ppt/slides/_rels/slide3.xml.rels" ContentType="application/vnd.openxmlformats-package.relationships+xml"/>
  <Override PartName="/ppt/slides/slide16.xml" ContentType="application/vnd.openxmlformats-officedocument.presentationml.slide+xml"/>
  <Override PartName="/ppt/slides/slide1.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Lst>
  <p:sldSz cx="9144000" cy="514350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 Target="slides/slide1.xml"/><Relationship Id="rId8" Type="http://schemas.openxmlformats.org/officeDocument/2006/relationships/slide" Target="slides/slide2.xml"/><Relationship Id="rId9" Type="http://schemas.openxmlformats.org/officeDocument/2006/relationships/slide" Target="slides/slide3.xml"/><Relationship Id="rId10" Type="http://schemas.openxmlformats.org/officeDocument/2006/relationships/slide" Target="slides/slide4.xml"/><Relationship Id="rId11" Type="http://schemas.openxmlformats.org/officeDocument/2006/relationships/slide" Target="slides/slide5.xml"/><Relationship Id="rId12" Type="http://schemas.openxmlformats.org/officeDocument/2006/relationships/slide" Target="slides/slide6.xml"/><Relationship Id="rId13" Type="http://schemas.openxmlformats.org/officeDocument/2006/relationships/slide" Target="slides/slide7.xml"/><Relationship Id="rId14" Type="http://schemas.openxmlformats.org/officeDocument/2006/relationships/slide" Target="slides/slide8.xml"/><Relationship Id="rId15" Type="http://schemas.openxmlformats.org/officeDocument/2006/relationships/slide" Target="slides/slide9.xml"/><Relationship Id="rId16" Type="http://schemas.openxmlformats.org/officeDocument/2006/relationships/slide" Target="slides/slide10.xml"/><Relationship Id="rId17" Type="http://schemas.openxmlformats.org/officeDocument/2006/relationships/slide" Target="slides/slide11.xml"/><Relationship Id="rId18" Type="http://schemas.openxmlformats.org/officeDocument/2006/relationships/slide" Target="slides/slide12.xml"/><Relationship Id="rId19" Type="http://schemas.openxmlformats.org/officeDocument/2006/relationships/slide" Target="slides/slide13.xml"/><Relationship Id="rId20" Type="http://schemas.openxmlformats.org/officeDocument/2006/relationships/slide" Target="slides/slide14.xml"/><Relationship Id="rId21" Type="http://schemas.openxmlformats.org/officeDocument/2006/relationships/slide" Target="slides/slide15.xml"/><Relationship Id="rId22" Type="http://schemas.openxmlformats.org/officeDocument/2006/relationships/slide" Target="slides/slide16.xml"/><Relationship Id="rId23" Type="http://schemas.openxmlformats.org/officeDocument/2006/relationships/slide" Target="slides/slide17.xml"/><Relationship Id="rId24"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2"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3"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5"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6"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7"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8"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40"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1"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2"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3"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4"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5"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57"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59"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61"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62"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66"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67"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68"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1"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70"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1"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2"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74"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5"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6"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78"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9"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81"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2"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3"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4"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86"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7"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8"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9"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90"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91"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03"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05"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07"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08"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3"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12"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3"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4"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16"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7"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8"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20"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1"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2"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24"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5"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27"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8"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9"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0"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32"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3"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4"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5"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6"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7"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49"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1"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2"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3"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54"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6"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8"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59"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0"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62"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3"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4"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6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66"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7"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8"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6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70"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1"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2"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73"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4"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5"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6"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7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78"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9"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0"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1"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2"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3"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9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95"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96"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97"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9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99"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0"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0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02"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0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04"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5"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6"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08"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9"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0"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1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12"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3"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4"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1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16"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7"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1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19"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0"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1"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2"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2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24"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5"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6"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7"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8"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9"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0"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4"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8"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9"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0"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297000"/>
            <a:ext cx="5338440" cy="1418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802.15-25-0117-01</a:t>
            </a:r>
            <a:endParaRPr b="0" lang="fi-FI" sz="1400" spc="-1" strike="noStrike">
              <a:solidFill>
                <a:srgbClr val="000000"/>
              </a:solidFill>
              <a:latin typeface="Arial"/>
            </a:endParaRPr>
          </a:p>
        </p:txBody>
      </p:sp>
      <p:sp>
        <p:nvSpPr>
          <p:cNvPr id="1" name="Line 2"/>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 name="CustomShape 3"/>
          <p:cNvSpPr/>
          <p:nvPr/>
        </p:nvSpPr>
        <p:spPr>
          <a:xfrm>
            <a:off x="685800" y="4856400"/>
            <a:ext cx="1714680" cy="2106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3" name="Line 4"/>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 name="Line 5"/>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 name="CustomShape 6"/>
          <p:cNvSpPr/>
          <p:nvPr/>
        </p:nvSpPr>
        <p:spPr>
          <a:xfrm>
            <a:off x="3749040" y="4856400"/>
            <a:ext cx="1714680" cy="2106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62879C4D-D829-4D3A-91B9-D1708C815A81}"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6" name="CustomShape 7"/>
          <p:cNvSpPr/>
          <p:nvPr/>
        </p:nvSpPr>
        <p:spPr>
          <a:xfrm>
            <a:off x="5220000" y="4867560"/>
            <a:ext cx="3354840" cy="2106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Tero Kivinen, Wi-SUN Alliance</a:t>
            </a:r>
            <a:endParaRPr b="0" lang="fi-FI" sz="1600" spc="-1" strike="noStrike">
              <a:solidFill>
                <a:srgbClr val="000000"/>
              </a:solidFill>
              <a:latin typeface="Arial"/>
            </a:endParaRPr>
          </a:p>
        </p:txBody>
      </p:sp>
      <p:sp>
        <p:nvSpPr>
          <p:cNvPr id="7" name="CustomShape 8"/>
          <p:cNvSpPr/>
          <p:nvPr/>
        </p:nvSpPr>
        <p:spPr>
          <a:xfrm>
            <a:off x="685800" y="274320"/>
            <a:ext cx="2550240" cy="14184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March 2025</a:t>
            </a:r>
            <a:endParaRPr b="0" lang="fi-FI" sz="1400" spc="-1" strike="noStrike">
              <a:solidFill>
                <a:srgbClr val="000000"/>
              </a:solidFill>
              <a:latin typeface="Arial"/>
            </a:endParaRPr>
          </a:p>
        </p:txBody>
      </p:sp>
      <p:sp>
        <p:nvSpPr>
          <p:cNvPr id="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edit the title </a:t>
            </a:r>
            <a:r>
              <a:rPr b="0" lang="fi-FI" sz="4400" spc="-1" strike="noStrike">
                <a:solidFill>
                  <a:srgbClr val="000000"/>
                </a:solidFill>
                <a:latin typeface="Arial"/>
              </a:rPr>
              <a:t>text format</a:t>
            </a:r>
            <a:endParaRPr b="0" lang="fi-FI" sz="4400" spc="-1" strike="noStrike">
              <a:solidFill>
                <a:srgbClr val="000000"/>
              </a:solidFill>
              <a:latin typeface="Arial"/>
            </a:endParaRPr>
          </a:p>
        </p:txBody>
      </p:sp>
      <p:sp>
        <p:nvSpPr>
          <p:cNvPr id="9"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297000"/>
            <a:ext cx="5338440" cy="1418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802.15-25-0117-01</a:t>
            </a:r>
            <a:endParaRPr b="0" lang="fi-FI" sz="1400" spc="-1" strike="noStrike">
              <a:solidFill>
                <a:srgbClr val="000000"/>
              </a:solidFill>
              <a:latin typeface="Arial"/>
            </a:endParaRPr>
          </a:p>
        </p:txBody>
      </p:sp>
      <p:sp>
        <p:nvSpPr>
          <p:cNvPr id="47" name="Line 2"/>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8" name="CustomShape 3"/>
          <p:cNvSpPr/>
          <p:nvPr/>
        </p:nvSpPr>
        <p:spPr>
          <a:xfrm>
            <a:off x="685800" y="4856400"/>
            <a:ext cx="1714680" cy="2106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49" name="Line 4"/>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0" name="Line 5"/>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1" name="CustomShape 6"/>
          <p:cNvSpPr/>
          <p:nvPr/>
        </p:nvSpPr>
        <p:spPr>
          <a:xfrm>
            <a:off x="3749040" y="4856400"/>
            <a:ext cx="1714680" cy="2106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D5BE6FC3-0EC5-40AF-B650-85875F2D26C1}"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52" name="CustomShape 7"/>
          <p:cNvSpPr/>
          <p:nvPr/>
        </p:nvSpPr>
        <p:spPr>
          <a:xfrm>
            <a:off x="5220000" y="4867560"/>
            <a:ext cx="3354840" cy="2106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Tero Kivinen, Wi-SUN Alliance</a:t>
            </a:r>
            <a:endParaRPr b="0" lang="fi-FI" sz="1600" spc="-1" strike="noStrike">
              <a:solidFill>
                <a:srgbClr val="000000"/>
              </a:solidFill>
              <a:latin typeface="Arial"/>
            </a:endParaRPr>
          </a:p>
        </p:txBody>
      </p:sp>
      <p:sp>
        <p:nvSpPr>
          <p:cNvPr id="53" name="CustomShape 8"/>
          <p:cNvSpPr/>
          <p:nvPr/>
        </p:nvSpPr>
        <p:spPr>
          <a:xfrm>
            <a:off x="685800" y="274320"/>
            <a:ext cx="2550240" cy="14184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March 2025</a:t>
            </a:r>
            <a:endParaRPr b="0" lang="fi-FI" sz="1400" spc="-1" strike="noStrike">
              <a:solidFill>
                <a:srgbClr val="000000"/>
              </a:solidFill>
              <a:latin typeface="Arial"/>
            </a:endParaRPr>
          </a:p>
        </p:txBody>
      </p:sp>
      <p:sp>
        <p:nvSpPr>
          <p:cNvPr id="54" name="PlaceHolder 1"/>
          <p:cNvSpPr>
            <a:spLocks noGrp="1"/>
          </p:cNvSpPr>
          <p:nvPr>
            <p:ph type="title"/>
          </p:nvPr>
        </p:nvSpPr>
        <p:spPr>
          <a:xfrm>
            <a:off x="457200" y="439560"/>
            <a:ext cx="8228520" cy="943200"/>
          </a:xfrm>
          <a:prstGeom prst="rect">
            <a:avLst/>
          </a:prstGeom>
          <a:noFill/>
          <a:ln w="0">
            <a:noFill/>
          </a:ln>
        </p:spPr>
        <p:txBody>
          <a:bodyPr lIns="0" rIns="0" tIns="0" bIns="0" anchor="ctr">
            <a:noAutofit/>
          </a:bodyPr>
          <a:p>
            <a:pPr indent="0">
              <a:buNone/>
            </a:pPr>
            <a:r>
              <a:rPr b="0" lang="fi-FI" sz="1800" spc="-1" strike="noStrike">
                <a:solidFill>
                  <a:srgbClr val="000000"/>
                </a:solidFill>
                <a:latin typeface="Arial"/>
              </a:rPr>
              <a:t>Click to edit the title text format</a:t>
            </a:r>
            <a:endParaRPr b="0" lang="fi-FI" sz="1800" spc="-1" strike="noStrike">
              <a:solidFill>
                <a:srgbClr val="000000"/>
              </a:solidFill>
              <a:latin typeface="Arial"/>
            </a:endParaRPr>
          </a:p>
        </p:txBody>
      </p:sp>
      <p:sp>
        <p:nvSpPr>
          <p:cNvPr id="55" name="PlaceHolder 2"/>
          <p:cNvSpPr>
            <a:spLocks noGrp="1"/>
          </p:cNvSpPr>
          <p:nvPr>
            <p:ph type="body"/>
          </p:nvPr>
        </p:nvSpPr>
        <p:spPr>
          <a:xfrm>
            <a:off x="457200" y="1383480"/>
            <a:ext cx="8228520" cy="347400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1800" spc="-1" strike="noStrike">
                <a:solidFill>
                  <a:srgbClr val="000000"/>
                </a:solidFill>
                <a:latin typeface="Arial"/>
              </a:rPr>
              <a:t>Click to edit the outline text format</a:t>
            </a:r>
            <a:endParaRPr b="0" lang="fi-FI"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1800" spc="-1" strike="noStrike">
                <a:solidFill>
                  <a:srgbClr val="000000"/>
                </a:solidFill>
                <a:latin typeface="Arial"/>
              </a:rPr>
              <a:t>Second Outline Level</a:t>
            </a:r>
            <a:endParaRPr b="0" lang="fi-FI"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1800" spc="-1" strike="noStrike">
                <a:solidFill>
                  <a:srgbClr val="000000"/>
                </a:solidFill>
                <a:latin typeface="Arial"/>
              </a:rPr>
              <a:t>Third Outline Level</a:t>
            </a:r>
            <a:endParaRPr b="0" lang="fi-FI"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1800" spc="-1" strike="noStrike">
                <a:solidFill>
                  <a:srgbClr val="000000"/>
                </a:solidFill>
                <a:latin typeface="Arial"/>
              </a:rPr>
              <a:t>Fourth Outline Level</a:t>
            </a:r>
            <a:endParaRPr b="0" lang="fi-FI"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1800" spc="-1" strike="noStrike">
                <a:solidFill>
                  <a:srgbClr val="000000"/>
                </a:solidFill>
                <a:latin typeface="Arial"/>
              </a:rPr>
              <a:t>Fifth Outline Level</a:t>
            </a:r>
            <a:endParaRPr b="0" lang="fi-FI"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1800" spc="-1" strike="noStrike">
                <a:solidFill>
                  <a:srgbClr val="000000"/>
                </a:solidFill>
                <a:latin typeface="Arial"/>
              </a:rPr>
              <a:t>Sixth Outline Level</a:t>
            </a:r>
            <a:endParaRPr b="0" lang="fi-FI"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1800" spc="-1" strike="noStrike">
                <a:solidFill>
                  <a:srgbClr val="000000"/>
                </a:solidFill>
                <a:latin typeface="Arial"/>
              </a:rPr>
              <a:t>Seventh Outline Level</a:t>
            </a:r>
            <a:endParaRPr b="0" lang="fi-FI" sz="1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297000"/>
            <a:ext cx="5338440" cy="1418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802.15-25-0117-01</a:t>
            </a:r>
            <a:endParaRPr b="0" lang="fi-FI" sz="1400" spc="-1" strike="noStrike">
              <a:solidFill>
                <a:srgbClr val="000000"/>
              </a:solidFill>
              <a:latin typeface="Arial"/>
            </a:endParaRPr>
          </a:p>
        </p:txBody>
      </p:sp>
      <p:sp>
        <p:nvSpPr>
          <p:cNvPr id="93" name="Line 2"/>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4" name="CustomShape 3"/>
          <p:cNvSpPr/>
          <p:nvPr/>
        </p:nvSpPr>
        <p:spPr>
          <a:xfrm>
            <a:off x="685800" y="4856400"/>
            <a:ext cx="1714680" cy="2106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95" name="Line 4"/>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6" name="Line 5"/>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7" name="CustomShape 6"/>
          <p:cNvSpPr/>
          <p:nvPr/>
        </p:nvSpPr>
        <p:spPr>
          <a:xfrm>
            <a:off x="3749040" y="4856400"/>
            <a:ext cx="1714680" cy="2106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8A1EFC3A-E435-4DF6-BF15-BC0839E2AAD8}"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98" name="CustomShape 7"/>
          <p:cNvSpPr/>
          <p:nvPr/>
        </p:nvSpPr>
        <p:spPr>
          <a:xfrm>
            <a:off x="5220000" y="4867560"/>
            <a:ext cx="3354840" cy="2106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Tero Kivinen, Wi-SUN Alliance</a:t>
            </a:r>
            <a:endParaRPr b="0" lang="fi-FI" sz="1600" spc="-1" strike="noStrike">
              <a:solidFill>
                <a:srgbClr val="000000"/>
              </a:solidFill>
              <a:latin typeface="Arial"/>
            </a:endParaRPr>
          </a:p>
        </p:txBody>
      </p:sp>
      <p:sp>
        <p:nvSpPr>
          <p:cNvPr id="99" name="CustomShape 8"/>
          <p:cNvSpPr/>
          <p:nvPr/>
        </p:nvSpPr>
        <p:spPr>
          <a:xfrm>
            <a:off x="685800" y="274320"/>
            <a:ext cx="2550240" cy="14184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March 2025</a:t>
            </a:r>
            <a:endParaRPr b="0" lang="fi-FI" sz="1400" spc="-1" strike="noStrike">
              <a:solidFill>
                <a:srgbClr val="000000"/>
              </a:solidFill>
              <a:latin typeface="Arial"/>
            </a:endParaRPr>
          </a:p>
        </p:txBody>
      </p:sp>
      <p:sp>
        <p:nvSpPr>
          <p:cNvPr id="10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edit the title </a:t>
            </a:r>
            <a:r>
              <a:rPr b="0" lang="fi-FI" sz="4400" spc="-1" strike="noStrike">
                <a:solidFill>
                  <a:srgbClr val="000000"/>
                </a:solidFill>
                <a:latin typeface="Arial"/>
              </a:rPr>
              <a:t>text format</a:t>
            </a:r>
            <a:endParaRPr b="0" lang="fi-FI" sz="4400" spc="-1" strike="noStrike">
              <a:solidFill>
                <a:srgbClr val="000000"/>
              </a:solidFill>
              <a:latin typeface="Arial"/>
            </a:endParaRPr>
          </a:p>
        </p:txBody>
      </p:sp>
      <p:sp>
        <p:nvSpPr>
          <p:cNvPr id="101"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2"/>
          <p:cNvSpPr/>
          <p:nvPr/>
        </p:nvSpPr>
        <p:spPr>
          <a:xfrm>
            <a:off x="3095640" y="285120"/>
            <a:ext cx="5590080" cy="1605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802-15-23-0506-04</a:t>
            </a:r>
            <a:endParaRPr b="0" lang="fi-FI" sz="1400" spc="-1" strike="noStrike">
              <a:solidFill>
                <a:srgbClr val="000000"/>
              </a:solidFill>
              <a:latin typeface="Arial"/>
            </a:endParaRPr>
          </a:p>
        </p:txBody>
      </p:sp>
      <p:sp>
        <p:nvSpPr>
          <p:cNvPr id="139" name="Line 3"/>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0" name="CustomShape 4"/>
          <p:cNvSpPr/>
          <p:nvPr/>
        </p:nvSpPr>
        <p:spPr>
          <a:xfrm>
            <a:off x="685800" y="4856400"/>
            <a:ext cx="1724040" cy="2178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141" name="Line 5"/>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2" name="Line 6"/>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3" name="CustomShape 7"/>
          <p:cNvSpPr/>
          <p:nvPr/>
        </p:nvSpPr>
        <p:spPr>
          <a:xfrm>
            <a:off x="3749040" y="4856400"/>
            <a:ext cx="1724040" cy="2178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0CDA25C7-45D2-4F6C-9AE5-6664E6BA6A24}"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144" name="CustomShape 8"/>
          <p:cNvSpPr/>
          <p:nvPr/>
        </p:nvSpPr>
        <p:spPr>
          <a:xfrm>
            <a:off x="7040160" y="4867560"/>
            <a:ext cx="1724040" cy="2178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Kivinen/Beecher</a:t>
            </a:r>
            <a:endParaRPr b="0" lang="fi-FI" sz="1600" spc="-1" strike="noStrike">
              <a:solidFill>
                <a:srgbClr val="000000"/>
              </a:solidFill>
              <a:latin typeface="Arial"/>
            </a:endParaRPr>
          </a:p>
        </p:txBody>
      </p:sp>
      <p:sp>
        <p:nvSpPr>
          <p:cNvPr id="145" name="CustomShape 9"/>
          <p:cNvSpPr/>
          <p:nvPr/>
        </p:nvSpPr>
        <p:spPr>
          <a:xfrm>
            <a:off x="685800" y="274320"/>
            <a:ext cx="2559600" cy="14904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November 2024</a:t>
            </a:r>
            <a:endParaRPr b="0" lang="fi-FI" sz="1400" spc="-1" strike="noStrike">
              <a:solidFill>
                <a:srgbClr val="000000"/>
              </a:solidFill>
              <a:latin typeface="Arial"/>
            </a:endParaRPr>
          </a:p>
        </p:txBody>
      </p:sp>
      <p:sp>
        <p:nvSpPr>
          <p:cNvPr id="146" name="PlaceHolder 1"/>
          <p:cNvSpPr>
            <a:spLocks noGrp="1"/>
          </p:cNvSpPr>
          <p:nvPr>
            <p:ph type="title"/>
          </p:nvPr>
        </p:nvSpPr>
        <p:spPr>
          <a:xfrm>
            <a:off x="457200" y="439560"/>
            <a:ext cx="8228520" cy="943200"/>
          </a:xfrm>
          <a:prstGeom prst="rect">
            <a:avLst/>
          </a:prstGeom>
          <a:noFill/>
          <a:ln w="0">
            <a:noFill/>
          </a:ln>
        </p:spPr>
        <p:txBody>
          <a:bodyPr lIns="0" rIns="0" tIns="0" bIns="0" anchor="ctr">
            <a:noAutofit/>
          </a:bodyPr>
          <a:p>
            <a:pPr indent="0">
              <a:buNone/>
            </a:pPr>
            <a:r>
              <a:rPr b="0" lang="fi-FI" sz="1800" spc="-1" strike="noStrike">
                <a:solidFill>
                  <a:srgbClr val="000000"/>
                </a:solidFill>
                <a:latin typeface="Arial"/>
              </a:rPr>
              <a:t>Click to edit the title text format</a:t>
            </a:r>
            <a:endParaRPr b="0" lang="fi-FI" sz="1800" spc="-1" strike="noStrike">
              <a:solidFill>
                <a:srgbClr val="000000"/>
              </a:solidFill>
              <a:latin typeface="Arial"/>
            </a:endParaRPr>
          </a:p>
        </p:txBody>
      </p:sp>
      <p:sp>
        <p:nvSpPr>
          <p:cNvPr id="147"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84" name="CustomShape 2"/>
          <p:cNvSpPr/>
          <p:nvPr/>
        </p:nvSpPr>
        <p:spPr>
          <a:xfrm>
            <a:off x="3095640" y="285120"/>
            <a:ext cx="5590080" cy="1605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802-15-23-0506-04</a:t>
            </a:r>
            <a:endParaRPr b="0" lang="fi-FI" sz="1400" spc="-1" strike="noStrike">
              <a:solidFill>
                <a:srgbClr val="000000"/>
              </a:solidFill>
              <a:latin typeface="Arial"/>
            </a:endParaRPr>
          </a:p>
        </p:txBody>
      </p:sp>
      <p:sp>
        <p:nvSpPr>
          <p:cNvPr id="185" name="Line 3"/>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6" name="CustomShape 4"/>
          <p:cNvSpPr/>
          <p:nvPr/>
        </p:nvSpPr>
        <p:spPr>
          <a:xfrm>
            <a:off x="685800" y="4856400"/>
            <a:ext cx="1724040" cy="2178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187" name="Line 5"/>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8" name="Line 6"/>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9" name="CustomShape 7"/>
          <p:cNvSpPr/>
          <p:nvPr/>
        </p:nvSpPr>
        <p:spPr>
          <a:xfrm>
            <a:off x="3749040" y="4856400"/>
            <a:ext cx="1724040" cy="2178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CB02D347-093C-4ED3-9162-4929872079ED}"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190" name="CustomShape 8"/>
          <p:cNvSpPr/>
          <p:nvPr/>
        </p:nvSpPr>
        <p:spPr>
          <a:xfrm>
            <a:off x="7040160" y="4867560"/>
            <a:ext cx="1724040" cy="2178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Kivinen/Beecher</a:t>
            </a:r>
            <a:endParaRPr b="0" lang="fi-FI" sz="1600" spc="-1" strike="noStrike">
              <a:solidFill>
                <a:srgbClr val="000000"/>
              </a:solidFill>
              <a:latin typeface="Arial"/>
            </a:endParaRPr>
          </a:p>
        </p:txBody>
      </p:sp>
      <p:sp>
        <p:nvSpPr>
          <p:cNvPr id="191" name="CustomShape 9"/>
          <p:cNvSpPr/>
          <p:nvPr/>
        </p:nvSpPr>
        <p:spPr>
          <a:xfrm>
            <a:off x="685800" y="274320"/>
            <a:ext cx="2559600" cy="14904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November 2024</a:t>
            </a:r>
            <a:endParaRPr b="0" lang="fi-FI" sz="1400" spc="-1" strike="noStrike">
              <a:solidFill>
                <a:srgbClr val="000000"/>
              </a:solidFill>
              <a:latin typeface="Arial"/>
            </a:endParaRPr>
          </a:p>
        </p:txBody>
      </p:sp>
      <p:sp>
        <p:nvSpPr>
          <p:cNvPr id="192" name="PlaceHolder 1"/>
          <p:cNvSpPr>
            <a:spLocks noGrp="1"/>
          </p:cNvSpPr>
          <p:nvPr>
            <p:ph type="title"/>
          </p:nvPr>
        </p:nvSpPr>
        <p:spPr>
          <a:xfrm>
            <a:off x="457200" y="439560"/>
            <a:ext cx="8228520" cy="943200"/>
          </a:xfrm>
          <a:prstGeom prst="rect">
            <a:avLst/>
          </a:prstGeom>
          <a:noFill/>
          <a:ln w="0">
            <a:noFill/>
          </a:ln>
        </p:spPr>
        <p:txBody>
          <a:bodyPr lIns="0" rIns="0" tIns="0" bIns="0" anchor="ctr">
            <a:noAutofit/>
          </a:bodyPr>
          <a:p>
            <a:pPr indent="0">
              <a:buNone/>
            </a:pPr>
            <a:r>
              <a:rPr b="0" lang="fi-FI" sz="1800" spc="-1" strike="noStrike">
                <a:solidFill>
                  <a:srgbClr val="000000"/>
                </a:solidFill>
                <a:latin typeface="Arial"/>
              </a:rPr>
              <a:t>Click to edit the title text format</a:t>
            </a:r>
            <a:endParaRPr b="0" lang="fi-FI" sz="1800" spc="-1" strike="noStrike">
              <a:solidFill>
                <a:srgbClr val="000000"/>
              </a:solidFill>
              <a:latin typeface="Arial"/>
            </a:endParaRPr>
          </a:p>
        </p:txBody>
      </p:sp>
      <p:sp>
        <p:nvSpPr>
          <p:cNvPr id="193"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hyperlink" Target="https://mentor.ieee.org/802.15/dcn/25/15-25-0045-00-009a-jan-2025-tg9a-minutes.docx" TargetMode="External"/><Relationship Id="rId2"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hyperlink" Target="https://mentor.ieee.org/802.15/dcn/24/15-24-0468-02-009a-tg9a-project-task-list.xlsx" TargetMode="External"/><Relationship Id="rId2" Type="http://schemas.openxmlformats.org/officeDocument/2006/relationships/slideLayout" Target="../slideLayouts/slideLayout25.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41.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5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hyperlink" Target="http://standards.ieee.org/develop/policies/opman/sect6.html#6.3" TargetMode="External"/><Relationship Id="rId2"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bylaws/sect6-7.html#7" TargetMode="External"/><Relationship Id="rId3" Type="http://schemas.openxmlformats.org/officeDocument/2006/relationships/hyperlink" Target="https://standards.ieee.org/about/policies/opman/sect6.html" TargetMode="External"/><Relationship Id="rId4" Type="http://schemas.openxmlformats.org/officeDocument/2006/relationships/hyperlink" Target="https://standards.ieee.org/about/policies/opman/sect6.html" TargetMode="External"/><Relationship Id="rId5" Type="http://schemas.openxmlformats.org/officeDocument/2006/relationships/hyperlink" Target="https://standards.ieee.org/content/dam/ieee-standards/standards/web/documents/other/permissionltrs.zip" TargetMode="External"/><Relationship Id="rId6" Type="http://schemas.openxmlformats.org/officeDocument/2006/relationships/hyperlink" Target="https://standards.ieee.org/content/dam/ieee-standards/standards/web/documents/other/permissionltrs.zip" TargetMode="External"/><Relationship Id="rId7" Type="http://schemas.openxmlformats.org/officeDocument/2006/relationships/hyperlink" Target="http://standards.ieee.org/faqs/copyrights.html/" TargetMode="External"/><Relationship Id="rId8" Type="http://schemas.openxmlformats.org/officeDocument/2006/relationships/hyperlink" Target="http://standards.ieee.org/develop/policies/best_practices_for_ieee_standards_development_051215.pdf" TargetMode="External"/><Relationship Id="rId9" Type="http://schemas.openxmlformats.org/officeDocument/2006/relationships/hyperlink" Target="http://standards.ieee.org/develop/policies/best_practices_for_ieee_standards_development_051215.pdf" TargetMode="External"/><Relationship Id="rId10" Type="http://schemas.openxmlformats.org/officeDocument/2006/relationships/hyperlink" Target="https://standards.ieee.org/about/policies/opman/sect6.html" TargetMode="External"/><Relationship Id="rId11"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30" name="CustomShape 1"/>
          <p:cNvSpPr/>
          <p:nvPr/>
        </p:nvSpPr>
        <p:spPr>
          <a:xfrm>
            <a:off x="152280" y="457200"/>
            <a:ext cx="8967600" cy="3451320"/>
          </a:xfrm>
          <a:prstGeom prst="rect">
            <a:avLst/>
          </a:prstGeom>
          <a:noFill/>
          <a:ln w="0">
            <a:noFill/>
          </a:ln>
        </p:spPr>
        <p:style>
          <a:lnRef idx="0"/>
          <a:fillRef idx="0"/>
          <a:effectRef idx="0"/>
          <a:fontRef idx="minor"/>
        </p:style>
        <p:txBody>
          <a:bodyPr lIns="90000" rIns="90000" tIns="46800" bIns="46800" anchor="t">
            <a:noAutofit/>
          </a:bodyPr>
          <a:p>
            <a:pPr algn="ctr">
              <a:lnSpc>
                <a:spcPct val="100000"/>
              </a:lnSpc>
              <a:tabLst>
                <a:tab algn="l" pos="2520000"/>
                <a:tab algn="l" pos="5040000"/>
              </a:tabLst>
            </a:pPr>
            <a:r>
              <a:rPr b="1" lang="en-IE" sz="16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fi-FI" sz="1600" spc="-1" strike="noStrike">
              <a:solidFill>
                <a:srgbClr val="000000"/>
              </a:solidFill>
              <a:latin typeface="Arial"/>
            </a:endParaRPr>
          </a:p>
          <a:p>
            <a:pPr>
              <a:lnSpc>
                <a:spcPct val="100000"/>
              </a:lnSpc>
              <a:tabLst>
                <a:tab algn="l" pos="2520000"/>
                <a:tab algn="l" pos="5040000"/>
              </a:tabLst>
            </a:pPr>
            <a:endParaRPr b="0" lang="fi-FI" sz="1600" spc="-1" strike="noStrike">
              <a:solidFill>
                <a:srgbClr val="000000"/>
              </a:solidFill>
              <a:latin typeface="Arial"/>
            </a:endParaRPr>
          </a:p>
          <a:p>
            <a:pPr>
              <a:lnSpc>
                <a:spcPct val="100000"/>
              </a:lnSpc>
              <a:tabLst>
                <a:tab algn="l" pos="2520000"/>
                <a:tab algn="l" pos="5040000"/>
              </a:tabLst>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TG9a Opening and Closing</a:t>
            </a:r>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a:p>
            <a:pPr>
              <a:lnSpc>
                <a:spcPct val="100000"/>
              </a:lnSpc>
              <a:tabLst>
                <a:tab algn="l" pos="2520000"/>
                <a:tab algn="l" pos="5040000"/>
              </a:tabLst>
            </a:pPr>
            <a:r>
              <a:rPr b="1" lang="en-IE" sz="1600" spc="-1" strike="noStrike">
                <a:solidFill>
                  <a:srgbClr val="000000"/>
                </a:solidFill>
                <a:latin typeface="Times New Roman"/>
                <a:ea typeface="DejaVu Sans"/>
              </a:rPr>
              <a:t>Date Submitted:</a:t>
            </a:r>
            <a:r>
              <a:rPr b="0" lang="en-IE" sz="1600" spc="-1" strike="noStrike">
                <a:solidFill>
                  <a:srgbClr val="000000"/>
                </a:solidFill>
                <a:latin typeface="Times New Roman"/>
                <a:ea typeface="DejaVu Sans"/>
              </a:rPr>
              <a:t> 2025-03-09</a:t>
            </a:r>
            <a:endParaRPr b="0" lang="fi-FI" sz="1600" spc="-1" strike="noStrike">
              <a:solidFill>
                <a:srgbClr val="000000"/>
              </a:solidFill>
              <a:latin typeface="Arial"/>
            </a:endParaRPr>
          </a:p>
          <a:p>
            <a:pPr>
              <a:lnSpc>
                <a:spcPct val="100000"/>
              </a:lnSpc>
              <a:tabLst>
                <a:tab algn="l" pos="2520000"/>
                <a:tab algn="l" pos="5040000"/>
              </a:tabLst>
            </a:pPr>
            <a:r>
              <a:rPr b="1" lang="en-IE" sz="1600" spc="-1" strike="noStrike">
                <a:solidFill>
                  <a:srgbClr val="000000"/>
                </a:solidFill>
                <a:latin typeface="Times New Roman"/>
                <a:ea typeface="DejaVu Sans"/>
              </a:rPr>
              <a:t>Name: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1" lang="en-IE" sz="1600" spc="-1" strike="noStrike">
                <a:solidFill>
                  <a:srgbClr val="000000"/>
                </a:solidFill>
                <a:latin typeface="Times New Roman"/>
                <a:ea typeface="DejaVu Sans"/>
              </a:rPr>
              <a:t>Affiliation</a:t>
            </a:r>
            <a:r>
              <a:rPr b="0" lang="en-IE" sz="1600" spc="-1" strike="noStrike">
                <a:solidFill>
                  <a:srgbClr val="000000"/>
                </a:solidFill>
                <a:latin typeface="Times New Roman"/>
                <a:ea typeface="DejaVu Sans"/>
              </a:rPr>
              <a:t>: Wi-SUN Alliance</a:t>
            </a:r>
            <a:r>
              <a:rPr b="0" lang="en-IE" sz="1600" spc="-1" strike="noStrike">
                <a:solidFill>
                  <a:srgbClr val="000000"/>
                </a:solidFill>
                <a:latin typeface="Times New Roman"/>
                <a:ea typeface="DejaVu Sans"/>
              </a:rPr>
              <a:t>	</a:t>
            </a:r>
            <a:r>
              <a:rPr b="1" lang="en-IE" sz="1600" spc="-1" strike="noStrike">
                <a:solidFill>
                  <a:srgbClr val="000000"/>
                </a:solidFill>
                <a:latin typeface="Times New Roman"/>
                <a:ea typeface="DejaVu Sans"/>
              </a:rPr>
              <a:t>E-Mail</a:t>
            </a:r>
            <a:r>
              <a:rPr b="0" lang="en-IE" sz="1600" spc="-1" strike="noStrike">
                <a:solidFill>
                  <a:srgbClr val="000000"/>
                </a:solidFill>
                <a:latin typeface="Times New Roman"/>
                <a:ea typeface="DejaVu Sans"/>
              </a:rPr>
              <a:t>: kivinen@iki.fi</a:t>
            </a:r>
            <a:endParaRPr b="0" lang="fi-FI" sz="1600" spc="-1" strike="noStrike">
              <a:solidFill>
                <a:srgbClr val="000000"/>
              </a:solidFill>
              <a:latin typeface="Arial"/>
            </a:endParaRPr>
          </a:p>
          <a:p>
            <a:pPr>
              <a:lnSpc>
                <a:spcPct val="100000"/>
              </a:lnSpc>
              <a:tabLst>
                <a:tab algn="l" pos="2520000"/>
                <a:tab algn="l" pos="5040000"/>
              </a:tabLst>
            </a:pPr>
            <a:endParaRPr b="0" lang="fi-FI" sz="1600" spc="-1" strike="noStrike">
              <a:solidFill>
                <a:srgbClr val="000000"/>
              </a:solidFill>
              <a:latin typeface="Arial"/>
            </a:endParaRPr>
          </a:p>
          <a:p>
            <a:pPr>
              <a:lnSpc>
                <a:spcPct val="100000"/>
              </a:lnSpc>
              <a:tabLst>
                <a:tab algn="l" pos="2520000"/>
                <a:tab algn="l" pos="5040000"/>
              </a:tabLs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a:p>
            <a:pPr marL="720000">
              <a:lnSpc>
                <a:spcPct val="100000"/>
              </a:lnSpc>
              <a:spcBef>
                <a:spcPts val="598"/>
              </a:spcBef>
              <a:spcAft>
                <a:spcPts val="598"/>
              </a:spcAft>
              <a:tabLst>
                <a:tab algn="l" pos="2520000"/>
                <a:tab algn="l" pos="5040000"/>
              </a:tabLst>
            </a:pPr>
            <a:r>
              <a:rPr b="0" lang="en-IE" sz="1600" spc="-1" strike="noStrike">
                <a:solidFill>
                  <a:srgbClr val="000000"/>
                </a:solidFill>
                <a:latin typeface="Times New Roman"/>
                <a:ea typeface="DejaVu Sans"/>
              </a:rPr>
              <a:t>Opening and closing report for TG9a EDHOC March meeting</a:t>
            </a:r>
            <a:endParaRPr b="0" lang="fi-FI"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7" name="PlaceHolder 1"/>
          <p:cNvSpPr>
            <a:spLocks noGrp="1"/>
          </p:cNvSpPr>
          <p:nvPr>
            <p:ph type="title"/>
          </p:nvPr>
        </p:nvSpPr>
        <p:spPr>
          <a:xfrm>
            <a:off x="457200" y="439560"/>
            <a:ext cx="8228520" cy="94320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Agenda for March</a:t>
            </a:r>
            <a:endParaRPr b="0" lang="fi-FI" sz="3200" spc="-1" strike="noStrike">
              <a:solidFill>
                <a:srgbClr val="000000"/>
              </a:solidFill>
              <a:latin typeface="Arial"/>
            </a:endParaRPr>
          </a:p>
        </p:txBody>
      </p:sp>
      <p:sp>
        <p:nvSpPr>
          <p:cNvPr id="248" name="PlaceHolder 2"/>
          <p:cNvSpPr>
            <a:spLocks noGrp="1"/>
          </p:cNvSpPr>
          <p:nvPr>
            <p:ph/>
          </p:nvPr>
        </p:nvSpPr>
        <p:spPr>
          <a:xfrm>
            <a:off x="457200" y="1383480"/>
            <a:ext cx="8228520" cy="3474000"/>
          </a:xfrm>
          <a:prstGeom prst="rect">
            <a:avLst/>
          </a:prstGeom>
          <a:noFill/>
          <a:ln w="0">
            <a:noFill/>
          </a:ln>
        </p:spPr>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Go through pre-letter ballot comments</a:t>
            </a:r>
            <a:endParaRPr b="0" lang="fi-FI"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Prepare draft ready for letter ballot</a:t>
            </a:r>
            <a:endParaRPr b="0" lang="fi-FI"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Start letter ballot</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9" name="PlaceHolder 1"/>
          <p:cNvSpPr>
            <a:spLocks noGrp="1"/>
          </p:cNvSpPr>
          <p:nvPr>
            <p:ph type="title"/>
          </p:nvPr>
        </p:nvSpPr>
        <p:spPr>
          <a:xfrm>
            <a:off x="457200" y="439560"/>
            <a:ext cx="8228520" cy="94320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Detailed Agenda for March</a:t>
            </a:r>
            <a:endParaRPr b="0" lang="fi-FI" sz="3200" spc="-1" strike="noStrike">
              <a:solidFill>
                <a:srgbClr val="000000"/>
              </a:solidFill>
              <a:latin typeface="Arial"/>
            </a:endParaRPr>
          </a:p>
        </p:txBody>
      </p:sp>
      <p:sp>
        <p:nvSpPr>
          <p:cNvPr id="250" name="PlaceHolder 2"/>
          <p:cNvSpPr>
            <a:spLocks noGrp="1"/>
          </p:cNvSpPr>
          <p:nvPr>
            <p:ph/>
          </p:nvPr>
        </p:nvSpPr>
        <p:spPr>
          <a:xfrm>
            <a:off x="457200" y="1383480"/>
            <a:ext cx="8228520" cy="3474000"/>
          </a:xfrm>
          <a:prstGeom prst="rect">
            <a:avLst/>
          </a:prstGeom>
          <a:noFill/>
          <a:ln w="0">
            <a:noFill/>
          </a:ln>
        </p:spPr>
        <p:txBody>
          <a:bodyPr lIns="0" rIns="0" tIns="0" bIns="0" anchor="t">
            <a:normAutofit fontScale="60000"/>
          </a:bodyPr>
          <a:p>
            <a:pPr marL="129600" indent="-129600">
              <a:lnSpc>
                <a:spcPct val="100000"/>
              </a:lnSpc>
              <a:spcBef>
                <a:spcPts val="1417"/>
              </a:spcBef>
              <a:buClr>
                <a:srgbClr val="000000"/>
              </a:buClr>
              <a:buSzPct val="50000"/>
              <a:buFont typeface="DejaVu Sans"/>
              <a:buChar char="●"/>
            </a:pPr>
            <a:r>
              <a:rPr b="0" lang="fi-FI" sz="3200" spc="-1" strike="noStrike">
                <a:solidFill>
                  <a:srgbClr val="000000"/>
                </a:solidFill>
                <a:latin typeface="Arial"/>
              </a:rPr>
              <a:t>Tuesday 11th of March 17:00-18:00</a:t>
            </a:r>
            <a:endParaRPr b="0" lang="fi-FI" sz="3200" spc="-1" strike="noStrike">
              <a:solidFill>
                <a:srgbClr val="000000"/>
              </a:solidFill>
              <a:latin typeface="Arial"/>
            </a:endParaRPr>
          </a:p>
          <a:p>
            <a:pPr lvl="1" marL="259200" indent="-129600">
              <a:lnSpc>
                <a:spcPct val="100000"/>
              </a:lnSpc>
              <a:spcBef>
                <a:spcPts val="1134"/>
              </a:spcBef>
              <a:buClr>
                <a:srgbClr val="000000"/>
              </a:buClr>
              <a:buSzPct val="50000"/>
              <a:buFont typeface="DejaVu Sans"/>
              <a:buChar char="●"/>
            </a:pPr>
            <a:r>
              <a:rPr b="0" lang="fi-FI" sz="2800" spc="-1" strike="noStrike">
                <a:solidFill>
                  <a:srgbClr val="000000"/>
                </a:solidFill>
                <a:latin typeface="Arial"/>
              </a:rPr>
              <a:t>Opening slides</a:t>
            </a:r>
            <a:endParaRPr b="0" lang="fi-FI" sz="2800" spc="-1" strike="noStrike">
              <a:solidFill>
                <a:srgbClr val="000000"/>
              </a:solidFill>
              <a:latin typeface="Arial"/>
            </a:endParaRPr>
          </a:p>
          <a:p>
            <a:pPr lvl="1" marL="259200" indent="-129600">
              <a:lnSpc>
                <a:spcPct val="100000"/>
              </a:lnSpc>
              <a:spcBef>
                <a:spcPts val="1134"/>
              </a:spcBef>
              <a:buClr>
                <a:srgbClr val="000000"/>
              </a:buClr>
              <a:buSzPct val="50000"/>
              <a:buFont typeface="DejaVu Sans"/>
              <a:buChar char="●"/>
            </a:pPr>
            <a:r>
              <a:rPr b="0" lang="fi-FI" sz="2800" spc="-1" strike="noStrike">
                <a:solidFill>
                  <a:srgbClr val="000000"/>
                </a:solidFill>
                <a:latin typeface="Arial"/>
              </a:rPr>
              <a:t>Approve agenda (this document)</a:t>
            </a:r>
            <a:endParaRPr b="0" lang="fi-FI" sz="2800" spc="-1" strike="noStrike">
              <a:solidFill>
                <a:srgbClr val="000000"/>
              </a:solidFill>
              <a:latin typeface="Arial"/>
            </a:endParaRPr>
          </a:p>
          <a:p>
            <a:pPr lvl="1" marL="259200" indent="-129600">
              <a:lnSpc>
                <a:spcPct val="100000"/>
              </a:lnSpc>
              <a:spcBef>
                <a:spcPts val="1134"/>
              </a:spcBef>
              <a:buClr>
                <a:srgbClr val="000000"/>
              </a:buClr>
              <a:buSzPct val="50000"/>
              <a:buFont typeface="DejaVu Sans"/>
              <a:buChar char="●"/>
            </a:pPr>
            <a:r>
              <a:rPr b="0" lang="fi-FI" sz="2800" spc="-1" strike="noStrike">
                <a:solidFill>
                  <a:srgbClr val="000000"/>
                </a:solidFill>
                <a:latin typeface="Arial"/>
              </a:rPr>
              <a:t>Approve minutes </a:t>
            </a:r>
            <a:r>
              <a:rPr b="0" lang="fi-FI" sz="2800" spc="-1" strike="noStrike" u="sng">
                <a:solidFill>
                  <a:srgbClr val="0000ff"/>
                </a:solidFill>
                <a:uFillTx/>
                <a:latin typeface="Arial"/>
                <a:hlinkClick r:id="rId1"/>
              </a:rPr>
              <a:t>15-25-0045-00</a:t>
            </a:r>
            <a:endParaRPr b="0" lang="fi-FI" sz="2800" spc="-1" strike="noStrike">
              <a:solidFill>
                <a:srgbClr val="000000"/>
              </a:solidFill>
              <a:latin typeface="Arial"/>
            </a:endParaRPr>
          </a:p>
          <a:p>
            <a:pPr lvl="1" marL="259200" indent="-129600">
              <a:lnSpc>
                <a:spcPct val="100000"/>
              </a:lnSpc>
              <a:spcBef>
                <a:spcPts val="1134"/>
              </a:spcBef>
              <a:buClr>
                <a:srgbClr val="000000"/>
              </a:buClr>
              <a:buSzPct val="50000"/>
              <a:buFont typeface="DejaVu Sans"/>
              <a:buChar char="●"/>
            </a:pPr>
            <a:r>
              <a:rPr b="0" lang="fi-FI" sz="2800" spc="-1" strike="noStrike">
                <a:solidFill>
                  <a:srgbClr val="000000"/>
                </a:solidFill>
                <a:latin typeface="Arial"/>
              </a:rPr>
              <a:t>Go through pre-letter ballot comments</a:t>
            </a:r>
            <a:endParaRPr b="0" lang="fi-FI" sz="2800" spc="-1" strike="noStrike">
              <a:solidFill>
                <a:srgbClr val="000000"/>
              </a:solidFill>
              <a:latin typeface="Arial"/>
            </a:endParaRPr>
          </a:p>
          <a:p>
            <a:pPr marL="129600" indent="-129600">
              <a:lnSpc>
                <a:spcPct val="100000"/>
              </a:lnSpc>
              <a:spcBef>
                <a:spcPts val="1417"/>
              </a:spcBef>
              <a:buClr>
                <a:srgbClr val="000000"/>
              </a:buClr>
              <a:buSzPct val="50000"/>
              <a:buFont typeface="DejaVu Sans"/>
              <a:buChar char="●"/>
            </a:pPr>
            <a:r>
              <a:rPr b="0" lang="fi-FI" sz="3200" spc="-1" strike="noStrike">
                <a:solidFill>
                  <a:srgbClr val="000000"/>
                </a:solidFill>
                <a:latin typeface="Arial"/>
              </a:rPr>
              <a:t>Thursday 13th of March 13:30-15:30</a:t>
            </a:r>
            <a:endParaRPr b="0" lang="fi-FI" sz="3200" spc="-1" strike="noStrike">
              <a:solidFill>
                <a:srgbClr val="000000"/>
              </a:solidFill>
              <a:latin typeface="Arial"/>
            </a:endParaRPr>
          </a:p>
          <a:p>
            <a:pPr lvl="1" marL="259200" indent="-129600">
              <a:lnSpc>
                <a:spcPct val="100000"/>
              </a:lnSpc>
              <a:spcBef>
                <a:spcPts val="1134"/>
              </a:spcBef>
              <a:buClr>
                <a:srgbClr val="000000"/>
              </a:buClr>
              <a:buSzPct val="50000"/>
              <a:buFont typeface="DejaVu Sans"/>
              <a:buChar char="●"/>
            </a:pPr>
            <a:r>
              <a:rPr b="0" lang="fi-FI" sz="2800" spc="-1" strike="noStrike">
                <a:solidFill>
                  <a:srgbClr val="000000"/>
                </a:solidFill>
                <a:latin typeface="Arial"/>
              </a:rPr>
              <a:t>Review draft ready for the letter ballot</a:t>
            </a:r>
            <a:endParaRPr b="0" lang="fi-FI" sz="2800" spc="-1" strike="noStrike">
              <a:solidFill>
                <a:srgbClr val="000000"/>
              </a:solidFill>
              <a:latin typeface="Arial"/>
            </a:endParaRPr>
          </a:p>
          <a:p>
            <a:pPr lvl="1" marL="259200" indent="-129600">
              <a:lnSpc>
                <a:spcPct val="100000"/>
              </a:lnSpc>
              <a:spcBef>
                <a:spcPts val="1134"/>
              </a:spcBef>
              <a:buClr>
                <a:srgbClr val="000000"/>
              </a:buClr>
              <a:buSzPct val="50000"/>
              <a:buFont typeface="DejaVu Sans"/>
              <a:buChar char="●"/>
            </a:pPr>
            <a:r>
              <a:rPr b="0" lang="fi-FI" sz="2800" spc="-1" strike="noStrike">
                <a:solidFill>
                  <a:srgbClr val="000000"/>
                </a:solidFill>
                <a:latin typeface="Arial"/>
              </a:rPr>
              <a:t>Do motion to start letter ballot</a:t>
            </a:r>
            <a:endParaRPr b="0" lang="fi-FI" sz="2800" spc="-1" strike="noStrike">
              <a:solidFill>
                <a:srgbClr val="000000"/>
              </a:solidFill>
              <a:latin typeface="Arial"/>
            </a:endParaRPr>
          </a:p>
          <a:p>
            <a:pPr lvl="1" marL="259200" indent="-129600">
              <a:lnSpc>
                <a:spcPct val="100000"/>
              </a:lnSpc>
              <a:spcBef>
                <a:spcPts val="1134"/>
              </a:spcBef>
              <a:buClr>
                <a:srgbClr val="000000"/>
              </a:buClr>
              <a:buSzPct val="50000"/>
              <a:buFont typeface="DejaVu Sans"/>
              <a:buChar char="●"/>
            </a:pPr>
            <a:r>
              <a:rPr b="0" lang="fi-FI" sz="2800" spc="-1" strike="noStrike">
                <a:solidFill>
                  <a:srgbClr val="000000"/>
                </a:solidFill>
                <a:latin typeface="Arial"/>
              </a:rPr>
              <a:t>Update the project task list</a:t>
            </a:r>
            <a:endParaRPr b="0" lang="fi-FI" sz="2800" spc="-1" strike="noStrike">
              <a:solidFill>
                <a:srgbClr val="000000"/>
              </a:solidFill>
              <a:latin typeface="Arial"/>
            </a:endParaRPr>
          </a:p>
          <a:p>
            <a:pPr lvl="1" marL="259200" indent="-129600">
              <a:lnSpc>
                <a:spcPct val="100000"/>
              </a:lnSpc>
              <a:spcBef>
                <a:spcPts val="1134"/>
              </a:spcBef>
              <a:buClr>
                <a:srgbClr val="000000"/>
              </a:buClr>
              <a:buSzPct val="50000"/>
              <a:buFont typeface="DejaVu Sans"/>
              <a:buChar char="●"/>
            </a:pPr>
            <a:r>
              <a:rPr b="0" lang="fi-FI" sz="2800" spc="-1" strike="noStrike">
                <a:solidFill>
                  <a:srgbClr val="000000"/>
                </a:solidFill>
                <a:latin typeface="Arial"/>
              </a:rPr>
              <a:t>Closing report</a:t>
            </a:r>
            <a:endParaRPr b="0" lang="fi-FI"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1" name="PlaceHolder 1"/>
          <p:cNvSpPr>
            <a:spLocks noGrp="1"/>
          </p:cNvSpPr>
          <p:nvPr>
            <p:ph type="title"/>
          </p:nvPr>
        </p:nvSpPr>
        <p:spPr>
          <a:xfrm>
            <a:off x="457200" y="439560"/>
            <a:ext cx="8228520" cy="94320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More information</a:t>
            </a:r>
            <a:endParaRPr b="0" lang="fi-FI" sz="3200" spc="-1" strike="noStrike">
              <a:solidFill>
                <a:srgbClr val="000000"/>
              </a:solidFill>
              <a:latin typeface="Arial"/>
            </a:endParaRPr>
          </a:p>
        </p:txBody>
      </p:sp>
      <p:sp>
        <p:nvSpPr>
          <p:cNvPr id="252" name="PlaceHolder 2"/>
          <p:cNvSpPr>
            <a:spLocks noGrp="1"/>
          </p:cNvSpPr>
          <p:nvPr>
            <p:ph/>
          </p:nvPr>
        </p:nvSpPr>
        <p:spPr>
          <a:xfrm>
            <a:off x="457200" y="1383480"/>
            <a:ext cx="8228520" cy="3474000"/>
          </a:xfrm>
          <a:prstGeom prst="rect">
            <a:avLst/>
          </a:prstGeom>
          <a:noFill/>
          <a:ln w="0">
            <a:noFill/>
          </a:ln>
        </p:spPr>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Project tasklist </a:t>
            </a:r>
            <a:r>
              <a:rPr b="0" lang="fi-FI" sz="3200" spc="-1" strike="noStrike" u="sng">
                <a:solidFill>
                  <a:srgbClr val="0000ff"/>
                </a:solidFill>
                <a:uFillTx/>
                <a:latin typeface="Arial"/>
                <a:hlinkClick r:id="rId1"/>
              </a:rPr>
              <a:t>15-24-0468-02</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3" name="CustomShape 18"/>
          <p:cNvSpPr/>
          <p:nvPr/>
        </p:nvSpPr>
        <p:spPr>
          <a:xfrm>
            <a:off x="457200" y="1635120"/>
            <a:ext cx="8225280" cy="297936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Move that TG9a formally request that the 802.15 WG start a WG Letter Ballot requesting approval of document P802-15-9a_D00 and to forward document P802-15-9a_D00, to Standards Association ballot.</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fi-FI" sz="2000" spc="-1" strike="noStrike">
              <a:solidFill>
                <a:srgbClr val="000000"/>
              </a:solidFill>
              <a:latin typeface="Arial"/>
            </a:endParaRPr>
          </a:p>
        </p:txBody>
      </p:sp>
      <p:sp>
        <p:nvSpPr>
          <p:cNvPr id="254" name="PlaceHolder 1"/>
          <p:cNvSpPr>
            <a:spLocks noGrp="1"/>
          </p:cNvSpPr>
          <p:nvPr>
            <p:ph type="title"/>
          </p:nvPr>
        </p:nvSpPr>
        <p:spPr>
          <a:xfrm>
            <a:off x="228600" y="583200"/>
            <a:ext cx="8686080" cy="85788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TG motion:</a:t>
            </a:r>
            <a:br>
              <a:rPr sz="4000"/>
            </a:br>
            <a:r>
              <a:rPr b="0" lang="en-US" sz="4000" spc="-1" strike="noStrike">
                <a:solidFill>
                  <a:srgbClr val="000000"/>
                </a:solidFill>
                <a:latin typeface="Arial"/>
                <a:ea typeface="DejaVu Sans"/>
              </a:rPr>
              <a:t>Draft ready for LB</a:t>
            </a:r>
            <a:endParaRPr b="0" lang="fi-FI"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5" name="CustomShape 27"/>
          <p:cNvSpPr/>
          <p:nvPr/>
        </p:nvSpPr>
        <p:spPr>
          <a:xfrm>
            <a:off x="457200" y="1635120"/>
            <a:ext cx="8225280" cy="297936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Move that 802.15 WG start a WG Letter Ballot requesting approval of document P802-15-9a_D00 and to forward document P802-15-9a_D00, to Standards Association ballot.</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fi-FI" sz="2000" spc="-1" strike="noStrike">
              <a:solidFill>
                <a:srgbClr val="000000"/>
              </a:solidFill>
              <a:latin typeface="Arial"/>
            </a:endParaRPr>
          </a:p>
        </p:txBody>
      </p:sp>
      <p:sp>
        <p:nvSpPr>
          <p:cNvPr id="256" name="PlaceHolder 1"/>
          <p:cNvSpPr>
            <a:spLocks noGrp="1"/>
          </p:cNvSpPr>
          <p:nvPr>
            <p:ph type="title"/>
          </p:nvPr>
        </p:nvSpPr>
        <p:spPr>
          <a:xfrm>
            <a:off x="228600" y="583200"/>
            <a:ext cx="8686080" cy="85788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WG motion:</a:t>
            </a:r>
            <a:br>
              <a:rPr sz="4000"/>
            </a:br>
            <a:r>
              <a:rPr b="0" lang="en-US" sz="4000" spc="-1" strike="noStrike">
                <a:solidFill>
                  <a:srgbClr val="000000"/>
                </a:solidFill>
                <a:latin typeface="Arial"/>
                <a:ea typeface="DejaVu Sans"/>
              </a:rPr>
              <a:t>Draft ready for LB</a:t>
            </a:r>
            <a:endParaRPr b="0" lang="fi-FI"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7" name="PlaceHolder 1"/>
          <p:cNvSpPr>
            <a:spLocks noGrp="1"/>
          </p:cNvSpPr>
          <p:nvPr>
            <p:ph type="title"/>
          </p:nvPr>
        </p:nvSpPr>
        <p:spPr>
          <a:xfrm>
            <a:off x="457200" y="439560"/>
            <a:ext cx="8228520" cy="94320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Timeline</a:t>
            </a:r>
            <a:endParaRPr b="0" lang="fi-FI" sz="3200" spc="-1" strike="noStrike">
              <a:solidFill>
                <a:srgbClr val="000000"/>
              </a:solidFill>
              <a:latin typeface="Arial"/>
            </a:endParaRPr>
          </a:p>
        </p:txBody>
      </p:sp>
      <p:graphicFrame>
        <p:nvGraphicFramePr>
          <p:cNvPr id="258" name=""/>
          <p:cNvGraphicFramePr/>
          <p:nvPr/>
        </p:nvGraphicFramePr>
        <p:xfrm>
          <a:off x="1118160" y="1344600"/>
          <a:ext cx="7053480" cy="3444120"/>
        </p:xfrm>
        <a:graphic>
          <a:graphicData uri="http://schemas.openxmlformats.org/drawingml/2006/table">
            <a:tbl>
              <a:tblPr/>
              <a:tblGrid>
                <a:gridCol w="5581080"/>
                <a:gridCol w="1472760"/>
              </a:tblGrid>
              <a:tr h="415440">
                <a:tc>
                  <a:txBody>
                    <a:bodyPr lIns="90000" rIns="90000" anchor="t">
                      <a:noAutofit/>
                    </a:bodyPr>
                    <a:p>
                      <a:pPr>
                        <a:lnSpc>
                          <a:spcPct val="100000"/>
                        </a:lnSpc>
                      </a:pPr>
                      <a:r>
                        <a:rPr b="0" lang="en-US" sz="1800" spc="-1" strike="sngStrike">
                          <a:solidFill>
                            <a:srgbClr val="003300"/>
                          </a:solidFill>
                          <a:latin typeface="Arial"/>
                        </a:rPr>
                        <a:t>Finalize the list of issues to be solved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nSpc>
                          <a:spcPct val="100000"/>
                        </a:lnSpc>
                      </a:pPr>
                      <a:r>
                        <a:rPr b="0" lang="en-US" sz="1800" spc="-1" strike="noStrike">
                          <a:solidFill>
                            <a:srgbClr val="000000"/>
                          </a:solidFill>
                          <a:latin typeface="Arial"/>
                        </a:rPr>
                        <a:t>Nov 2024</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603720">
                <a:tc>
                  <a:txBody>
                    <a:bodyPr lIns="90000" rIns="90000" anchor="t">
                      <a:noAutofit/>
                    </a:bodyPr>
                    <a:p>
                      <a:pPr>
                        <a:lnSpc>
                          <a:spcPct val="100000"/>
                        </a:lnSpc>
                      </a:pPr>
                      <a:r>
                        <a:rPr b="0" lang="en-US" sz="1800" spc="-1" strike="sngStrike">
                          <a:solidFill>
                            <a:srgbClr val="003300"/>
                          </a:solidFill>
                          <a:latin typeface="Arial"/>
                        </a:rPr>
                        <a:t>First version of the draft for WG pre-ballot commenting</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Jan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415440">
                <a:tc>
                  <a:txBody>
                    <a:bodyPr lIns="90000" rIns="90000" anchor="t">
                      <a:noAutofit/>
                    </a:bodyPr>
                    <a:p>
                      <a:pPr>
                        <a:lnSpc>
                          <a:spcPct val="100000"/>
                        </a:lnSpc>
                      </a:pPr>
                      <a:r>
                        <a:rPr b="0" lang="en-US" sz="1800" spc="-1" strike="sngStrike">
                          <a:solidFill>
                            <a:srgbClr val="003300"/>
                          </a:solidFill>
                          <a:latin typeface="Arial"/>
                        </a:rPr>
                        <a:t>Draft ready for letter ballot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Mar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415440">
                <a:tc>
                  <a:txBody>
                    <a:bodyPr lIns="90000" rIns="90000" anchor="t">
                      <a:noAutofit/>
                    </a:bodyPr>
                    <a:p>
                      <a:pPr>
                        <a:lnSpc>
                          <a:spcPct val="100000"/>
                        </a:lnSpc>
                      </a:pPr>
                      <a:r>
                        <a:rPr b="0" lang="en-US" sz="1800" spc="-1" strike="noStrike">
                          <a:solidFill>
                            <a:srgbClr val="000000"/>
                          </a:solidFill>
                          <a:latin typeface="Arial"/>
                        </a:rPr>
                        <a:t>Draft ready for SA ballot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Jul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415440">
                <a:tc>
                  <a:txBody>
                    <a:bodyPr lIns="90000" rIns="90000" anchor="t">
                      <a:noAutofit/>
                    </a:bodyPr>
                    <a:p>
                      <a:pPr>
                        <a:lnSpc>
                          <a:spcPct val="100000"/>
                        </a:lnSpc>
                      </a:pPr>
                      <a:r>
                        <a:rPr b="0" lang="en-US" sz="1800" spc="-1" strike="noStrike">
                          <a:solidFill>
                            <a:srgbClr val="000000"/>
                          </a:solidFill>
                          <a:latin typeface="Arial"/>
                        </a:rPr>
                        <a:t>SA ballot start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Sep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415440">
                <a:tc>
                  <a:txBody>
                    <a:bodyPr lIns="90000" rIns="90000" anchor="t">
                      <a:noAutofit/>
                    </a:bodyPr>
                    <a:p>
                      <a:pPr>
                        <a:lnSpc>
                          <a:spcPct val="100000"/>
                        </a:lnSpc>
                      </a:pPr>
                      <a:r>
                        <a:rPr b="0" lang="en-US" sz="1800" spc="-1" strike="noStrike">
                          <a:solidFill>
                            <a:srgbClr val="000000"/>
                          </a:solidFill>
                          <a:latin typeface="Arial"/>
                        </a:rPr>
                        <a:t>SA ballot done</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Nov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415440">
                <a:tc>
                  <a:txBody>
                    <a:bodyPr lIns="90000" rIns="90000" anchor="t">
                      <a:noAutofit/>
                    </a:bodyPr>
                    <a:p>
                      <a:pPr>
                        <a:lnSpc>
                          <a:spcPct val="100000"/>
                        </a:lnSpc>
                      </a:pPr>
                      <a:r>
                        <a:rPr b="0" lang="en-US" sz="1800" spc="-1" strike="noStrike">
                          <a:solidFill>
                            <a:srgbClr val="000000"/>
                          </a:solidFill>
                          <a:latin typeface="Arial"/>
                        </a:rPr>
                        <a:t>Submit to RevCom</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Dec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47760">
                <a:tc>
                  <a:txBody>
                    <a:bodyPr lIns="90000" rIns="90000" anchor="t">
                      <a:noAutofit/>
                    </a:bodyPr>
                    <a:p>
                      <a:pPr>
                        <a:lnSpc>
                          <a:spcPct val="100000"/>
                        </a:lnSpc>
                      </a:pPr>
                      <a:r>
                        <a:rPr b="0" lang="en-US" sz="1800" spc="-1" strike="noStrike">
                          <a:solidFill>
                            <a:srgbClr val="000000"/>
                          </a:solidFill>
                          <a:latin typeface="Arial"/>
                        </a:rPr>
                        <a:t>Standard published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Jan 2026</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9" name="PlaceHolder 1"/>
          <p:cNvSpPr>
            <a:spLocks noGrp="1"/>
          </p:cNvSpPr>
          <p:nvPr>
            <p:ph type="title"/>
          </p:nvPr>
        </p:nvSpPr>
        <p:spPr>
          <a:xfrm>
            <a:off x="457200" y="439560"/>
            <a:ext cx="8228520" cy="94320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Meeting achievements</a:t>
            </a:r>
            <a:endParaRPr b="0" lang="fi-FI" sz="3200" spc="-1" strike="noStrike">
              <a:solidFill>
                <a:srgbClr val="000000"/>
              </a:solidFill>
              <a:latin typeface="Arial"/>
            </a:endParaRPr>
          </a:p>
        </p:txBody>
      </p:sp>
      <p:sp>
        <p:nvSpPr>
          <p:cNvPr id="260" name="PlaceHolder 2"/>
          <p:cNvSpPr>
            <a:spLocks noGrp="1"/>
          </p:cNvSpPr>
          <p:nvPr>
            <p:ph/>
          </p:nvPr>
        </p:nvSpPr>
        <p:spPr>
          <a:xfrm>
            <a:off x="457200" y="1383480"/>
            <a:ext cx="8228520" cy="3474000"/>
          </a:xfrm>
          <a:prstGeom prst="rect">
            <a:avLst/>
          </a:prstGeom>
          <a:noFill/>
          <a:ln w="0">
            <a:noFill/>
          </a:ln>
        </p:spPr>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Created draft ready for letter ballot</a:t>
            </a:r>
            <a:endParaRPr b="0" lang="fi-FI"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Start letter ballot after this session</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1" name="PlaceHolder 1"/>
          <p:cNvSpPr>
            <a:spLocks noGrp="1"/>
          </p:cNvSpPr>
          <p:nvPr>
            <p:ph type="title"/>
          </p:nvPr>
        </p:nvSpPr>
        <p:spPr>
          <a:xfrm>
            <a:off x="457200" y="439560"/>
            <a:ext cx="8228520" cy="94320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Agenda of TG9a for May</a:t>
            </a:r>
            <a:endParaRPr b="0" lang="fi-FI" sz="3200" spc="-1" strike="noStrike">
              <a:solidFill>
                <a:srgbClr val="000000"/>
              </a:solidFill>
              <a:latin typeface="Arial"/>
            </a:endParaRPr>
          </a:p>
        </p:txBody>
      </p:sp>
      <p:sp>
        <p:nvSpPr>
          <p:cNvPr id="262" name="PlaceHolder 2"/>
          <p:cNvSpPr>
            <a:spLocks noGrp="1"/>
          </p:cNvSpPr>
          <p:nvPr>
            <p:ph/>
          </p:nvPr>
        </p:nvSpPr>
        <p:spPr>
          <a:xfrm>
            <a:off x="457200" y="1383480"/>
            <a:ext cx="8228520" cy="3474000"/>
          </a:xfrm>
          <a:prstGeom prst="rect">
            <a:avLst/>
          </a:prstGeom>
          <a:noFill/>
          <a:ln w="0">
            <a:noFill/>
          </a:ln>
        </p:spPr>
        <p:txBody>
          <a:bodyPr lIns="0" rIns="0" tIns="0" bIns="0" anchor="t">
            <a:normAutofit fontScale="95000"/>
          </a:bodyPr>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Two meetings</a:t>
            </a:r>
            <a:endParaRPr b="0" lang="fi-FI" sz="3200" spc="-1" strike="noStrike">
              <a:solidFill>
                <a:srgbClr val="000000"/>
              </a:solidFill>
              <a:latin typeface="Arial"/>
            </a:endParaRPr>
          </a:p>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Not overlapping with TG4ac, or TG4ae.</a:t>
            </a:r>
            <a:endParaRPr b="0" lang="fi-FI" sz="3200" spc="-1" strike="noStrike">
              <a:solidFill>
                <a:srgbClr val="000000"/>
              </a:solidFill>
              <a:latin typeface="Arial"/>
            </a:endParaRPr>
          </a:p>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Process comments received in the initial letter ballot</a:t>
            </a:r>
            <a:endParaRPr b="0" lang="fi-FI" sz="3200" spc="-1" strike="noStrike">
              <a:solidFill>
                <a:srgbClr val="000000"/>
              </a:solidFill>
              <a:latin typeface="Arial"/>
            </a:endParaRPr>
          </a:p>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Form a CRG</a:t>
            </a:r>
            <a:endParaRPr b="0" lang="fi-FI" sz="3200" spc="-1" strike="noStrike">
              <a:solidFill>
                <a:srgbClr val="000000"/>
              </a:solidFill>
              <a:latin typeface="Arial"/>
            </a:endParaRPr>
          </a:p>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Start recirculation ballot</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1" name="CustomShape 2"/>
          <p:cNvSpPr/>
          <p:nvPr/>
        </p:nvSpPr>
        <p:spPr>
          <a:xfrm>
            <a:off x="540000" y="1115640"/>
            <a:ext cx="8099280" cy="374364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200" spc="-1" strike="noStrike">
                <a:solidFill>
                  <a:srgbClr val="000000"/>
                </a:solidFill>
                <a:latin typeface="Calibri"/>
                <a:ea typeface="Calibri"/>
              </a:rPr>
              <a:t>The IEEE-SA strongly recommends that at each WG meeting the chair or a designee:</a:t>
            </a:r>
            <a:endParaRPr b="0" lang="fi-FI"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050" spc="-1" strike="noStrike">
                <a:solidFill>
                  <a:srgbClr val="000000"/>
                </a:solidFill>
                <a:latin typeface="Calibri"/>
                <a:ea typeface="Calibri"/>
              </a:rPr>
              <a:t>Show slides #1 through #4 of this presentation</a:t>
            </a:r>
            <a:endParaRPr b="0" lang="fi-FI" sz="105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050" spc="-1" strike="noStrike">
                <a:solidFill>
                  <a:srgbClr val="000000"/>
                </a:solidFill>
                <a:latin typeface="Calibri"/>
                <a:ea typeface="Calibri"/>
              </a:rPr>
              <a:t>Advise the WG attendees that: </a:t>
            </a:r>
            <a:endParaRPr b="0" lang="fi-FI" sz="105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IEEE’s patent policy is described in Clause 6 of the </a:t>
            </a:r>
            <a:r>
              <a:rPr b="0" i="1" lang="en-IE" sz="900" spc="-1" strike="noStrike">
                <a:solidFill>
                  <a:srgbClr val="000000"/>
                </a:solidFill>
                <a:latin typeface="Calibri"/>
                <a:ea typeface="Calibri"/>
              </a:rPr>
              <a:t>IEEE-SA Standards Board Bylaws</a:t>
            </a:r>
            <a:r>
              <a:rPr b="0" lang="en-IE" sz="900" spc="-1" strike="noStrike">
                <a:solidFill>
                  <a:srgbClr val="000000"/>
                </a:solidFill>
                <a:latin typeface="Calibri"/>
                <a:ea typeface="Calibri"/>
              </a:rPr>
              <a:t>;</a:t>
            </a:r>
            <a:endParaRPr b="0" lang="fi-FI" sz="9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Early identification of patent claims which may be essential for the use of standards under development is strongly encouraged; </a:t>
            </a:r>
            <a:endParaRPr b="0" lang="fi-FI" sz="9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sz="1300"/>
            </a:br>
            <a:r>
              <a:rPr b="0" lang="en-IE" sz="900" spc="-1" strike="noStrike">
                <a:solidFill>
                  <a:srgbClr val="000000"/>
                </a:solidFill>
                <a:latin typeface="Calibri"/>
                <a:ea typeface="DejaVu Sans"/>
              </a:rPr>
              <a:t> </a:t>
            </a:r>
            <a:endParaRPr b="0" lang="fi-FI" sz="9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050" spc="-1" strike="noStrike">
                <a:solidFill>
                  <a:srgbClr val="000000"/>
                </a:solidFill>
                <a:latin typeface="Calibri"/>
                <a:ea typeface="Calibri"/>
              </a:rPr>
              <a:t>Instruct the WG Secretary to record in the minutes of the relevant WG meeting:</a:t>
            </a:r>
            <a:endParaRPr b="0" lang="fi-FI" sz="105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That the foregoing information was provided and that slides 1 through 4 (and this slide 0, if applicable) were shown;</a:t>
            </a:r>
            <a:endParaRPr b="0" lang="fi-FI" sz="9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a:t>
            </a:r>
            <a:endParaRPr b="0" lang="fi-FI" sz="9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Any responses that were given, specifically the patent claim(s)/patent application claim(s) and/or the holder of the patent claim(s)/patent application claim(s) that were identified (if any) and by whom.</a:t>
            </a:r>
            <a:endParaRPr b="0" lang="fi-FI" sz="9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The WG Chair shall ensure that a request is made to any identified holders of potential essential patent claim(s) to complete and submit a Letter of Assurance.</a:t>
            </a:r>
            <a:endParaRPr b="0" lang="fi-FI" sz="9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It is recommended that the WG Chair review the guidance in </a:t>
            </a:r>
            <a:r>
              <a:rPr b="0" i="1" lang="en-IE" sz="900" spc="-1" strike="noStrike">
                <a:solidFill>
                  <a:srgbClr val="000000"/>
                </a:solidFill>
                <a:latin typeface="Calibri"/>
                <a:ea typeface="Calibri"/>
              </a:rPr>
              <a:t>IEEE-SA Standards Board Operations Manual</a:t>
            </a:r>
            <a:r>
              <a:rPr b="0" lang="en-IE" sz="900" spc="-1" strike="noStrike">
                <a:solidFill>
                  <a:srgbClr val="000000"/>
                </a:solidFill>
                <a:latin typeface="Calibri"/>
                <a:ea typeface="Calibri"/>
              </a:rPr>
              <a:t> 6.3.5 and in FAQs 14 and 15 on inclusion of potential Essential Patent Claims by incorporation or by reference. </a:t>
            </a:r>
            <a:endParaRPr b="0" lang="fi-FI" sz="900" spc="-1" strike="noStrike">
              <a:solidFill>
                <a:srgbClr val="000000"/>
              </a:solidFill>
              <a:latin typeface="Arial"/>
            </a:endParaRPr>
          </a:p>
          <a:p>
            <a:pPr>
              <a:lnSpc>
                <a:spcPct val="100000"/>
              </a:lnSpc>
            </a:pPr>
            <a:endParaRPr b="0" lang="fi-FI" sz="1200" spc="-1" strike="noStrike">
              <a:solidFill>
                <a:srgbClr val="000000"/>
              </a:solidFill>
              <a:latin typeface="Arial"/>
            </a:endParaRPr>
          </a:p>
          <a:p>
            <a:pPr marL="216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Note: </a:t>
            </a:r>
            <a:r>
              <a:rPr b="1" lang="en-IE" sz="900" spc="-1" strike="noStrike">
                <a:solidFill>
                  <a:srgbClr val="000000"/>
                </a:solidFill>
                <a:latin typeface="Calibri"/>
                <a:ea typeface="Calibri"/>
              </a:rPr>
              <a:t>WG</a:t>
            </a:r>
            <a:r>
              <a:rPr b="0" lang="en-IE" sz="900" spc="-1" strike="noStrike">
                <a:solidFill>
                  <a:srgbClr val="000000"/>
                </a:solidFill>
                <a:latin typeface="Calibri"/>
                <a:ea typeface="Calibri"/>
              </a:rPr>
              <a:t> includes Working Groups, Task Groups, and other standards-developing committees with a PAR approved by the IEEE-SA Standards Board.</a:t>
            </a:r>
            <a:endParaRPr b="0" lang="fi-FI" sz="900" spc="-1" strike="noStrike">
              <a:solidFill>
                <a:srgbClr val="000000"/>
              </a:solidFill>
              <a:latin typeface="Arial"/>
            </a:endParaRPr>
          </a:p>
        </p:txBody>
      </p:sp>
      <p:sp>
        <p:nvSpPr>
          <p:cNvPr id="232" name="CustomShape 3"/>
          <p:cNvSpPr/>
          <p:nvPr/>
        </p:nvSpPr>
        <p:spPr>
          <a:xfrm>
            <a:off x="720000" y="461520"/>
            <a:ext cx="7715160" cy="617760"/>
          </a:xfrm>
          <a:prstGeom prst="rect">
            <a:avLst/>
          </a:prstGeom>
          <a:noFill/>
          <a:ln w="0">
            <a:noFill/>
          </a:ln>
        </p:spPr>
        <p:style>
          <a:lnRef idx="0"/>
          <a:fillRef idx="0"/>
          <a:effectRef idx="0"/>
          <a:fontRef idx="minor"/>
        </p:style>
        <p:txBody>
          <a:bodyPr lIns="90360" rIns="90360" tIns="44280" bIns="44280" anchor="ctr">
            <a:noAutofit/>
          </a:bodyPr>
          <a:p>
            <a:pPr algn="ctr">
              <a:lnSpc>
                <a:spcPct val="100000"/>
              </a:lnSpc>
            </a:pPr>
            <a:r>
              <a:rPr b="0" lang="en-IE" sz="2800" spc="-1" strike="noStrike" u="sng">
                <a:solidFill>
                  <a:srgbClr val="000000"/>
                </a:solidFill>
                <a:uFillTx/>
                <a:latin typeface="Calibri"/>
                <a:ea typeface="Calibri"/>
              </a:rPr>
              <a:t>Instructions for the WG Chair</a:t>
            </a:r>
            <a:endParaRPr b="0" lang="fi-FI"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3" name="CustomShape 4"/>
          <p:cNvSpPr/>
          <p:nvPr/>
        </p:nvSpPr>
        <p:spPr>
          <a:xfrm>
            <a:off x="720000" y="476280"/>
            <a:ext cx="7739280" cy="6030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Participants have a duty to inform the IEEE</a:t>
            </a:r>
            <a:endParaRPr b="0" lang="fi-FI" sz="2800" spc="-1" strike="noStrike">
              <a:solidFill>
                <a:srgbClr val="000000"/>
              </a:solidFill>
              <a:latin typeface="Arial"/>
            </a:endParaRPr>
          </a:p>
        </p:txBody>
      </p:sp>
      <p:sp>
        <p:nvSpPr>
          <p:cNvPr id="234" name="CustomShape 5"/>
          <p:cNvSpPr/>
          <p:nvPr/>
        </p:nvSpPr>
        <p:spPr>
          <a:xfrm>
            <a:off x="540000" y="1125000"/>
            <a:ext cx="8099280" cy="355428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Participants </a:t>
            </a:r>
            <a:r>
              <a:rPr b="1" lang="en-IE" sz="1400" spc="-1" strike="noStrike" u="sng">
                <a:solidFill>
                  <a:srgbClr val="000000"/>
                </a:solidFill>
                <a:uFillTx/>
                <a:latin typeface="Calibri"/>
                <a:ea typeface="Calibri"/>
              </a:rPr>
              <a:t>shall</a:t>
            </a:r>
            <a:r>
              <a:rPr b="1" lang="en-IE" sz="1400" spc="-1" strike="noStrike">
                <a:solidFill>
                  <a:srgbClr val="000000"/>
                </a:solidFill>
                <a:latin typeface="Calibri"/>
                <a:ea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fi-FI" sz="1400" spc="-1" strike="noStrike">
              <a:solidFill>
                <a:srgbClr val="000000"/>
              </a:solidFill>
              <a:latin typeface="Arial"/>
            </a:endParaRPr>
          </a:p>
          <a:p>
            <a:pPr>
              <a:lnSpc>
                <a:spcPct val="100000"/>
              </a:lnSpc>
            </a:pPr>
            <a:endParaRPr b="0" lang="fi-FI"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Participants </a:t>
            </a:r>
            <a:r>
              <a:rPr b="1" lang="en-IE" sz="1400" spc="-1" strike="noStrike" u="sng">
                <a:solidFill>
                  <a:srgbClr val="000000"/>
                </a:solidFill>
                <a:uFillTx/>
                <a:latin typeface="Calibri"/>
                <a:ea typeface="Calibri"/>
              </a:rPr>
              <a:t>should </a:t>
            </a:r>
            <a:r>
              <a:rPr b="1" lang="en-IE" sz="1400" spc="-1" strike="noStrike">
                <a:solidFill>
                  <a:srgbClr val="000000"/>
                </a:solidFill>
                <a:latin typeface="Calibri"/>
                <a:ea typeface="Calibri"/>
              </a:rPr>
              <a:t>inform the IEEE (or cause the IEEE to be informed) of the identity of any other holders of potential Essential Patent Claims</a:t>
            </a:r>
            <a:endParaRPr b="0" lang="fi-FI" sz="1400" spc="-1" strike="noStrike">
              <a:solidFill>
                <a:srgbClr val="000000"/>
              </a:solidFill>
              <a:latin typeface="Arial"/>
            </a:endParaRPr>
          </a:p>
          <a:p>
            <a:pPr>
              <a:lnSpc>
                <a:spcPct val="100000"/>
              </a:lnSpc>
            </a:pPr>
            <a:endParaRPr b="0" lang="fi-FI"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200" spc="-1" strike="noStrike">
                <a:solidFill>
                  <a:srgbClr val="000000"/>
                </a:solidFill>
                <a:latin typeface="Calibri"/>
                <a:ea typeface="Calibri"/>
              </a:rPr>
              <a:t>Early identification of holders of potential Essential Patent Claims is encouraged</a:t>
            </a:r>
            <a:endParaRPr b="0" lang="fi-FI" sz="2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5" name="CustomShape 6"/>
          <p:cNvSpPr/>
          <p:nvPr/>
        </p:nvSpPr>
        <p:spPr>
          <a:xfrm>
            <a:off x="720000" y="469800"/>
            <a:ext cx="7739280" cy="6094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Ways to inform IEEE</a:t>
            </a:r>
            <a:endParaRPr b="0" lang="fi-FI" sz="2800" spc="-1" strike="noStrike">
              <a:solidFill>
                <a:srgbClr val="000000"/>
              </a:solidFill>
              <a:latin typeface="Arial"/>
            </a:endParaRPr>
          </a:p>
        </p:txBody>
      </p:sp>
      <p:sp>
        <p:nvSpPr>
          <p:cNvPr id="236" name="CustomShape 7"/>
          <p:cNvSpPr/>
          <p:nvPr/>
        </p:nvSpPr>
        <p:spPr>
          <a:xfrm>
            <a:off x="540000" y="1115640"/>
            <a:ext cx="8099280" cy="374364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Cause an LOA to be submitted to the IEEE-SA (patcom@ieee.org); or</a:t>
            </a:r>
            <a:endParaRPr b="0" lang="fi-FI" sz="16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Provide the chair of this group with the identity of the holder(s) of any and all such claims as soon as possible; or</a:t>
            </a:r>
            <a:endParaRPr b="0" lang="fi-FI" sz="16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Speak up now and respond to this Call for Potentially Essential Patents</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600" spc="-1" strike="noStrike">
                <a:solidFill>
                  <a:srgbClr val="000000"/>
                </a:solidFill>
                <a:latin typeface="Calibri"/>
                <a:ea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sz="1500"/>
            </a:br>
            <a:r>
              <a:rPr b="0" lang="en-IE" sz="1600" spc="-1" strike="noStrike">
                <a:solidFill>
                  <a:srgbClr val="000000"/>
                </a:solidFill>
                <a:latin typeface="Arial"/>
                <a:ea typeface="DejaVu Sans"/>
              </a:rPr>
              <a:t> </a:t>
            </a:r>
            <a:endParaRPr b="0" lang="fi-FI"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7" name="CustomShape 8"/>
          <p:cNvSpPr/>
          <p:nvPr/>
        </p:nvSpPr>
        <p:spPr>
          <a:xfrm>
            <a:off x="720000" y="486720"/>
            <a:ext cx="7739280" cy="6285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Other guidelines for IEEE WG meetings</a:t>
            </a:r>
            <a:endParaRPr b="0" lang="fi-FI" sz="2800" spc="-1" strike="noStrike">
              <a:solidFill>
                <a:srgbClr val="000000"/>
              </a:solidFill>
              <a:latin typeface="Arial"/>
            </a:endParaRPr>
          </a:p>
        </p:txBody>
      </p:sp>
      <p:sp>
        <p:nvSpPr>
          <p:cNvPr id="238" name="CustomShape 9"/>
          <p:cNvSpPr/>
          <p:nvPr/>
        </p:nvSpPr>
        <p:spPr>
          <a:xfrm>
            <a:off x="540000" y="1115640"/>
            <a:ext cx="8099280" cy="374364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All IEEE-SA standards meetings shall be conducted in compliance with all applicable laws, including antitrust and competition laws. </a:t>
            </a:r>
            <a:endParaRPr b="0" lang="fi-FI"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interpretation, validity, or essentiality of patents/patent claims. </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specific license rates, terms, or conditions.</a:t>
            </a:r>
            <a:endParaRPr b="0" lang="fi-FI" sz="16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500" spc="-1" strike="noStrike">
                <a:solidFill>
                  <a:srgbClr val="000000"/>
                </a:solidFill>
                <a:latin typeface="Calibri"/>
                <a:ea typeface="Calibri"/>
              </a:rPr>
              <a:t>Relative costs of different technical approaches that include relative costs of patent licensing terms may be discussed in standards development meetings. </a:t>
            </a:r>
            <a:endParaRPr b="0" lang="fi-FI" sz="1500" spc="-1" strike="noStrike">
              <a:solidFill>
                <a:srgbClr val="000000"/>
              </a:solidFill>
              <a:latin typeface="Arial"/>
            </a:endParaRPr>
          </a:p>
          <a:p>
            <a:pPr lvl="3" marL="864000" indent="-210240">
              <a:lnSpc>
                <a:spcPct val="100000"/>
              </a:lnSpc>
              <a:buClr>
                <a:srgbClr val="000000"/>
              </a:buClr>
              <a:buSzPct val="45000"/>
              <a:buFont typeface="Wingdings" charset="2"/>
              <a:buChar char=""/>
            </a:pPr>
            <a:r>
              <a:rPr b="1" lang="en-IE" sz="1500" spc="-1" strike="noStrike">
                <a:solidFill>
                  <a:srgbClr val="000000"/>
                </a:solidFill>
                <a:latin typeface="Calibri"/>
                <a:ea typeface="Calibri"/>
              </a:rPr>
              <a:t>Technical considerations remain the primary focus</a:t>
            </a:r>
            <a:endParaRPr b="0" lang="fi-FI" sz="15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or engage in the fixing of product prices, allocation of customers, or division of sales markets.</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status or substance of ongoing or threatened litigation.</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be silent if inappropriate topics are discussed … do formally object.</a:t>
            </a:r>
            <a:endParaRPr b="0" lang="fi-FI" sz="1600" spc="-1" strike="noStrike">
              <a:solidFill>
                <a:srgbClr val="000000"/>
              </a:solidFill>
              <a:latin typeface="Arial"/>
            </a:endParaRPr>
          </a:p>
          <a:p>
            <a:pPr marL="216000" indent="-210240" algn="ctr">
              <a:lnSpc>
                <a:spcPct val="100000"/>
              </a:lnSpc>
              <a:buClr>
                <a:srgbClr val="000000"/>
              </a:buClr>
              <a:buSzPct val="45000"/>
              <a:buFont typeface="Wingdings" charset="2"/>
              <a:buChar char=""/>
            </a:pPr>
            <a:r>
              <a:rPr b="1" lang="en-IE" sz="900" spc="-1" strike="noStrike">
                <a:solidFill>
                  <a:srgbClr val="000000"/>
                </a:solidFill>
                <a:latin typeface="Calibri"/>
                <a:ea typeface="Calibri"/>
              </a:rPr>
              <a:t>---------------------------------------------------------------   </a:t>
            </a:r>
            <a:endParaRPr b="0" lang="fi-FI" sz="900" spc="-1" strike="noStrike">
              <a:solidFill>
                <a:srgbClr val="000000"/>
              </a:solidFill>
              <a:latin typeface="Arial"/>
            </a:endParaRPr>
          </a:p>
          <a:p>
            <a:pPr marL="216000" indent="-210240">
              <a:lnSpc>
                <a:spcPct val="100000"/>
              </a:lnSpc>
              <a:buClr>
                <a:srgbClr val="000000"/>
              </a:buClr>
              <a:buSzPct val="45000"/>
              <a:buFont typeface="Wingdings" charset="2"/>
              <a:buChar char=""/>
            </a:pPr>
            <a:r>
              <a:rPr b="1" lang="en-IE" sz="1200" spc="-1" strike="noStrike">
                <a:solidFill>
                  <a:srgbClr val="000000"/>
                </a:solidFill>
                <a:latin typeface="Calibri"/>
                <a:ea typeface="Calibri"/>
              </a:rPr>
              <a:t>For more details, see </a:t>
            </a:r>
            <a:r>
              <a:rPr b="1" i="1" lang="en-IE" sz="1200" spc="-1" strike="noStrike">
                <a:solidFill>
                  <a:srgbClr val="000000"/>
                </a:solidFill>
                <a:latin typeface="Calibri"/>
                <a:ea typeface="Calibri"/>
              </a:rPr>
              <a:t>IEEE-SA Standards Board Operations Manual</a:t>
            </a:r>
            <a:r>
              <a:rPr b="1" lang="en-IE" sz="1200" spc="-1" strike="noStrike">
                <a:solidFill>
                  <a:srgbClr val="000000"/>
                </a:solidFill>
                <a:latin typeface="Calibri"/>
                <a:ea typeface="Calibri"/>
              </a:rPr>
              <a:t>, clause 5.3.10 and </a:t>
            </a:r>
            <a:r>
              <a:rPr b="1" i="1" lang="en-IE" sz="1200" spc="-1" strike="noStrike">
                <a:solidFill>
                  <a:srgbClr val="000000"/>
                </a:solidFill>
                <a:latin typeface="Calibri"/>
                <a:ea typeface="Calibri"/>
              </a:rPr>
              <a:t>Antitrust and Competition Policy: What You Need to Know </a:t>
            </a:r>
            <a:r>
              <a:rPr b="1" lang="en-IE" sz="1200" spc="-1" strike="noStrike">
                <a:solidFill>
                  <a:srgbClr val="000000"/>
                </a:solidFill>
                <a:latin typeface="Calibri"/>
                <a:ea typeface="Calibri"/>
              </a:rPr>
              <a:t>at http://standards.ieee.org/develop/policies/antitrust.pdf</a:t>
            </a:r>
            <a:endParaRPr b="0" lang="fi-FI"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9" name="CustomShape 10"/>
          <p:cNvSpPr/>
          <p:nvPr/>
        </p:nvSpPr>
        <p:spPr>
          <a:xfrm>
            <a:off x="720000" y="486000"/>
            <a:ext cx="7739280" cy="6292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Patent-related information</a:t>
            </a:r>
            <a:endParaRPr b="0" lang="fi-FI" sz="2800" spc="-1" strike="noStrike">
              <a:solidFill>
                <a:srgbClr val="000000"/>
              </a:solidFill>
              <a:latin typeface="Arial"/>
            </a:endParaRPr>
          </a:p>
        </p:txBody>
      </p:sp>
      <p:sp>
        <p:nvSpPr>
          <p:cNvPr id="240" name="CustomShape 11"/>
          <p:cNvSpPr/>
          <p:nvPr/>
        </p:nvSpPr>
        <p:spPr>
          <a:xfrm>
            <a:off x="540000" y="1135080"/>
            <a:ext cx="8099280" cy="372420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80000"/>
              </a:lnSpc>
              <a:spcBef>
                <a:spcPts val="173"/>
              </a:spcBef>
              <a:buClr>
                <a:srgbClr val="000000"/>
              </a:buClr>
              <a:buSzPct val="45000"/>
              <a:buFont typeface="Wingdings" charset="2"/>
              <a:buChar char=""/>
            </a:pPr>
            <a:r>
              <a:rPr b="1" lang="en-IE" sz="1800" spc="-1" strike="noStrike">
                <a:solidFill>
                  <a:srgbClr val="000000"/>
                </a:solidFill>
                <a:latin typeface="Calibri"/>
                <a:ea typeface="Calibri"/>
              </a:rPr>
              <a:t>The patent policy and the procedures used to execute that policy are documented in the:</a:t>
            </a:r>
            <a:endParaRPr b="0" lang="fi-FI" sz="18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1" i="1" lang="en-IE" sz="1800" spc="-1" strike="noStrike">
                <a:solidFill>
                  <a:srgbClr val="000000"/>
                </a:solidFill>
                <a:latin typeface="Calibri"/>
                <a:ea typeface="Calibri"/>
              </a:rPr>
              <a:t>IEEE-SA Standards Board Bylaws</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(http://standards.ieee.org/develop/policies/bylaws/sect6-7.html#6) </a:t>
            </a:r>
            <a:endParaRPr b="0" lang="fi-FI" sz="1500" spc="-1" strike="noStrike">
              <a:solidFill>
                <a:srgbClr val="000000"/>
              </a:solidFill>
              <a:latin typeface="Arial"/>
            </a:endParaRPr>
          </a:p>
          <a:p>
            <a:pPr lvl="1" marL="432000" indent="-210240">
              <a:lnSpc>
                <a:spcPct val="90000"/>
              </a:lnSpc>
              <a:spcBef>
                <a:spcPts val="400"/>
              </a:spcBef>
              <a:buClr>
                <a:srgbClr val="000000"/>
              </a:buClr>
              <a:buSzPct val="45000"/>
              <a:buFont typeface="Wingdings" charset="2"/>
              <a:buChar char=""/>
            </a:pPr>
            <a:r>
              <a:rPr b="1" i="1" lang="en-IE" sz="1800" spc="-1" strike="noStrike">
                <a:solidFill>
                  <a:srgbClr val="000000"/>
                </a:solidFill>
                <a:latin typeface="Calibri"/>
                <a:ea typeface="Calibri"/>
              </a:rPr>
              <a:t>IEEE-SA Standards Board Operations Manual</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a:t>
            </a:r>
            <a:r>
              <a:rPr b="1" lang="en-IE" sz="1500" spc="-1" strike="noStrike" u="sng">
                <a:solidFill>
                  <a:srgbClr val="0000ff"/>
                </a:solidFill>
                <a:uFillTx/>
                <a:latin typeface="Calibri"/>
                <a:ea typeface="Calibri"/>
                <a:hlinkClick r:id="rId1"/>
              </a:rPr>
              <a:t>http://standards.ieee.org/develop/policies/opman/sect6.html#6.3</a:t>
            </a:r>
            <a:r>
              <a:rPr b="1" lang="en-IE" sz="1500" spc="-1" strike="noStrike">
                <a:solidFill>
                  <a:srgbClr val="000000"/>
                </a:solidFill>
                <a:latin typeface="Calibri"/>
                <a:ea typeface="Calibri"/>
              </a:rPr>
              <a:t>)</a:t>
            </a:r>
            <a:endParaRPr b="0" lang="fi-FI" sz="1500" spc="-1" strike="noStrike">
              <a:solidFill>
                <a:srgbClr val="000000"/>
              </a:solidFill>
              <a:latin typeface="Arial"/>
            </a:endParaRPr>
          </a:p>
          <a:p>
            <a:pPr>
              <a:lnSpc>
                <a:spcPct val="90000"/>
              </a:lnSpc>
              <a:spcBef>
                <a:spcPts val="400"/>
              </a:spcBef>
            </a:pPr>
            <a:endParaRPr b="0" lang="fi-FI" sz="1500" spc="-1" strike="noStrike">
              <a:solidFill>
                <a:srgbClr val="000000"/>
              </a:solidFill>
              <a:latin typeface="Arial"/>
            </a:endParaRPr>
          </a:p>
          <a:p>
            <a:pPr marL="216000" indent="-210240">
              <a:lnSpc>
                <a:spcPct val="90000"/>
              </a:lnSpc>
              <a:spcBef>
                <a:spcPts val="400"/>
              </a:spcBef>
              <a:buClr>
                <a:srgbClr val="000000"/>
              </a:buClr>
              <a:buSzPct val="45000"/>
              <a:buFont typeface="Wingdings" charset="2"/>
              <a:buChar char=""/>
            </a:pPr>
            <a:r>
              <a:rPr b="1" lang="en-IE" sz="1800" spc="-1" strike="noStrike">
                <a:solidFill>
                  <a:srgbClr val="000000"/>
                </a:solidFill>
                <a:latin typeface="Calibri"/>
                <a:ea typeface="Calibri"/>
              </a:rPr>
              <a:t>Material about the patent policy is available at</a:t>
            </a:r>
            <a:br>
              <a:rPr sz="1800"/>
            </a:br>
            <a:r>
              <a:rPr b="1" i="1" lang="en-IE" sz="1600" spc="-1" strike="noStrike">
                <a:solidFill>
                  <a:srgbClr val="000000"/>
                </a:solidFill>
                <a:latin typeface="Calibri"/>
                <a:ea typeface="Calibri"/>
              </a:rPr>
              <a:t>http://standards.ieee.org/about/sasb/patcom/materials.html</a:t>
            </a:r>
            <a:endParaRPr b="0" lang="fi-FI" sz="1600" spc="-1" strike="noStrike">
              <a:solidFill>
                <a:srgbClr val="000000"/>
              </a:solidFill>
              <a:latin typeface="Arial"/>
            </a:endParaRPr>
          </a:p>
          <a:p>
            <a:pPr>
              <a:lnSpc>
                <a:spcPct val="90000"/>
              </a:lnSpc>
            </a:pPr>
            <a:endParaRPr b="0" lang="fi-FI" sz="1600" spc="-1" strike="noStrike">
              <a:solidFill>
                <a:srgbClr val="000000"/>
              </a:solidFill>
              <a:latin typeface="Arial"/>
            </a:endParaRPr>
          </a:p>
          <a:p>
            <a:pPr marL="630000" indent="-280080" algn="ctr">
              <a:lnSpc>
                <a:spcPct val="90000"/>
              </a:lnSpc>
              <a:buClr>
                <a:srgbClr val="000000"/>
              </a:buClr>
              <a:buSzPct val="45000"/>
              <a:buFont typeface="Wingdings" charset="2"/>
              <a:buChar char=""/>
            </a:pPr>
            <a:r>
              <a:rPr b="1" lang="en-IE" sz="2600" spc="-1" strike="noStrike">
                <a:solidFill>
                  <a:srgbClr val="000000"/>
                </a:solidFill>
                <a:latin typeface="Calibri"/>
                <a:ea typeface="Calibri"/>
              </a:rPr>
              <a:t>If you have questions, contact the IEEE-SA Standards Board Patent Committee Administrator at patcom@ieee.org</a:t>
            </a:r>
            <a:endParaRPr b="0" lang="fi-FI" sz="2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1" name="CustomShape 12"/>
          <p:cNvSpPr/>
          <p:nvPr/>
        </p:nvSpPr>
        <p:spPr>
          <a:xfrm>
            <a:off x="720000" y="486000"/>
            <a:ext cx="7739280" cy="8092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Instructions for Chairs oF</a:t>
            </a:r>
            <a:endParaRPr b="0" lang="fi-FI" sz="2600" spc="-1" strike="noStrike">
              <a:solidFill>
                <a:srgbClr val="000000"/>
              </a:solidFill>
              <a:latin typeface="Arial"/>
            </a:endParaRPr>
          </a:p>
          <a:p>
            <a:pPr algn="ctr">
              <a:lnSpc>
                <a:spcPct val="100000"/>
              </a:lnSpc>
            </a:pPr>
            <a:r>
              <a:rPr b="1" lang="en-IE" sz="2600" spc="-1" strike="noStrike" cap="all">
                <a:solidFill>
                  <a:srgbClr val="000000"/>
                </a:solidFill>
                <a:latin typeface="Montserrat ExtraBold"/>
                <a:ea typeface="MS PGothic"/>
              </a:rPr>
              <a:t>standards development activities</a:t>
            </a:r>
            <a:endParaRPr b="0" lang="fi-FI" sz="2600" spc="-1" strike="noStrike">
              <a:solidFill>
                <a:srgbClr val="000000"/>
              </a:solidFill>
              <a:latin typeface="Arial"/>
            </a:endParaRPr>
          </a:p>
        </p:txBody>
      </p:sp>
      <p:sp>
        <p:nvSpPr>
          <p:cNvPr id="242" name="CustomShape 13"/>
          <p:cNvSpPr/>
          <p:nvPr/>
        </p:nvSpPr>
        <p:spPr>
          <a:xfrm>
            <a:off x="540000" y="1296000"/>
            <a:ext cx="8099280" cy="356328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buClr>
                <a:srgbClr val="000000"/>
              </a:buClr>
              <a:buSzPct val="45000"/>
              <a:buFont typeface="Wingdings" charset="2"/>
              <a:buChar char=""/>
            </a:pPr>
            <a:r>
              <a:rPr b="1" lang="en-IE" sz="1800" spc="-1" strike="noStrike">
                <a:solidFill>
                  <a:srgbClr val="000000"/>
                </a:solidFill>
                <a:latin typeface="Montserrat"/>
                <a:ea typeface="MS PGothic"/>
              </a:rPr>
              <a:t>At the beginning of each standards development meeting the chair or a designee is to:</a:t>
            </a:r>
            <a:endParaRPr b="0" lang="fi-FI" sz="1800" spc="-1" strike="noStrike">
              <a:solidFill>
                <a:srgbClr val="000000"/>
              </a:solidFill>
              <a:latin typeface="Arial"/>
            </a:endParaRPr>
          </a:p>
          <a:p>
            <a:pPr>
              <a:lnSpc>
                <a:spcPct val="90000"/>
              </a:lnSpc>
            </a:pPr>
            <a:endParaRPr b="0" lang="fi-FI"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Show the following slides (or provide them beforehand)</a:t>
            </a:r>
            <a:endParaRPr b="0" lang="fi-FI" sz="15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Advise the standards development group participants that: </a:t>
            </a:r>
            <a:endParaRPr b="0" lang="fi-FI" sz="15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SA’s copyright policy is described in Clause 7 of the IEEE SA Standards Board Bylaws and Clause 6.1 of the IEEE SA Standards Board Operations Manual;</a:t>
            </a:r>
            <a:endParaRPr b="0" lang="fi-FI" sz="15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Any material submitted during standards development, whether verbal, recorded, or in written form, is a Contribution and shall comply with the IEEE SA Copyright Policy; </a:t>
            </a:r>
            <a:endParaRPr b="0" lang="fi-FI" sz="15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Instruct the Secretary to record in the minutes of the relevant meeting: </a:t>
            </a:r>
            <a:endParaRPr b="0" lang="fi-FI" sz="15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0" lang="en-IE" sz="1500" spc="-1" strike="noStrike">
                <a:solidFill>
                  <a:srgbClr val="000000"/>
                </a:solidFill>
                <a:latin typeface="Calibri"/>
                <a:ea typeface="MS PGothic"/>
              </a:rPr>
              <a:t>That the foregoing information was provided and that the copyright slides were shown (or provided beforehand). </a:t>
            </a:r>
            <a:endParaRPr b="0" lang="fi-FI" sz="15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3" name="CustomShape 14"/>
          <p:cNvSpPr/>
          <p:nvPr/>
        </p:nvSpPr>
        <p:spPr>
          <a:xfrm>
            <a:off x="720000" y="486000"/>
            <a:ext cx="7739280" cy="4492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fi-FI" sz="2600" spc="-1" strike="noStrike">
              <a:solidFill>
                <a:srgbClr val="000000"/>
              </a:solidFill>
              <a:latin typeface="Arial"/>
            </a:endParaRPr>
          </a:p>
        </p:txBody>
      </p:sp>
      <p:sp>
        <p:nvSpPr>
          <p:cNvPr id="244" name="CustomShape 15"/>
          <p:cNvSpPr/>
          <p:nvPr/>
        </p:nvSpPr>
        <p:spPr>
          <a:xfrm>
            <a:off x="540000" y="1315080"/>
            <a:ext cx="8099280" cy="354420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spcBef>
                <a:spcPts val="564"/>
              </a:spcBef>
              <a:buClr>
                <a:srgbClr val="000000"/>
              </a:buClr>
              <a:buSzPct val="45000"/>
              <a:buFont typeface="Wingdings" charset="2"/>
              <a:buChar char=""/>
            </a:pPr>
            <a:r>
              <a:rPr b="1" lang="en-IE" sz="20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fi-FI" sz="2000" spc="-1" strike="noStrike">
              <a:solidFill>
                <a:srgbClr val="000000"/>
              </a:solidFill>
              <a:latin typeface="Arial"/>
            </a:endParaRPr>
          </a:p>
          <a:p>
            <a:pPr>
              <a:lnSpc>
                <a:spcPct val="90000"/>
              </a:lnSpc>
            </a:pPr>
            <a:endParaRPr b="0" lang="fi-FI"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For material that is not previously Published, IEEE is automatically granted a license to use any material that is presented or submitted.</a:t>
            </a:r>
            <a:endParaRPr b="0" lang="fi-FI"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5" name="CustomShape 16"/>
          <p:cNvSpPr/>
          <p:nvPr/>
        </p:nvSpPr>
        <p:spPr>
          <a:xfrm>
            <a:off x="720000" y="486000"/>
            <a:ext cx="7739280" cy="4492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fi-FI" sz="2600" spc="-1" strike="noStrike">
              <a:solidFill>
                <a:srgbClr val="000000"/>
              </a:solidFill>
              <a:latin typeface="Arial"/>
            </a:endParaRPr>
          </a:p>
        </p:txBody>
      </p:sp>
      <p:sp>
        <p:nvSpPr>
          <p:cNvPr id="246" name="CustomShape 17"/>
          <p:cNvSpPr/>
          <p:nvPr/>
        </p:nvSpPr>
        <p:spPr>
          <a:xfrm>
            <a:off x="540000" y="1315080"/>
            <a:ext cx="8099280" cy="354420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The IEEE SA Copyright Policy is described in the IEEE SA Standards Board Bylaws and IEEE SA Standards Board Operations Manual</a:t>
            </a:r>
            <a:br>
              <a:rPr sz="1500"/>
            </a:br>
            <a:r>
              <a:rPr b="0" lang="en-IE" sz="1300" spc="-1" strike="noStrike">
                <a:solidFill>
                  <a:srgbClr val="000000"/>
                </a:solidFill>
                <a:latin typeface="Calibri"/>
                <a:ea typeface="DejaVu Sans"/>
              </a:rPr>
              <a:t> </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300" spc="-1" strike="noStrike">
                <a:solidFill>
                  <a:srgbClr val="000000"/>
                </a:solidFill>
                <a:latin typeface="Calibri"/>
                <a:ea typeface="MS PGothic"/>
              </a:rPr>
              <a:t>IEEE SA Copyright Policy, see </a:t>
            </a:r>
            <a:br>
              <a:rPr sz="1500"/>
            </a:br>
            <a:r>
              <a:rPr b="0" lang="en-IE" sz="1300" spc="-1" strike="noStrike">
                <a:solidFill>
                  <a:srgbClr val="000000"/>
                </a:solidFill>
                <a:latin typeface="Calibri"/>
                <a:ea typeface="MS PGothic"/>
              </a:rPr>
              <a:t>	</a:t>
            </a:r>
            <a:r>
              <a:rPr b="0" lang="en-IE" sz="1300" spc="-1" strike="noStrike">
                <a:solidFill>
                  <a:srgbClr val="000000"/>
                </a:solidFill>
                <a:latin typeface="Calibri"/>
                <a:ea typeface="MS PGothic"/>
              </a:rPr>
              <a:t>Clause 7 of the IEEE SA Standards Board Bylaws</a:t>
            </a:r>
            <a:br>
              <a:rPr sz="1500"/>
            </a:br>
            <a:r>
              <a:rPr b="0" lang="en-IE" sz="1300" spc="-1" strike="noStrike">
                <a:solidFill>
                  <a:srgbClr val="000000"/>
                </a:solidFill>
                <a:latin typeface="Calibri"/>
                <a:ea typeface="MS PGothic"/>
              </a:rPr>
              <a:t> </a:t>
            </a:r>
            <a:r>
              <a:rPr b="0" lang="en-IE" sz="1300" spc="-1" strike="noStrike">
                <a:solidFill>
                  <a:srgbClr val="000000"/>
                </a:solidFill>
                <a:latin typeface="Calibri"/>
                <a:ea typeface="MS PGothic"/>
              </a:rPr>
              <a:t>	</a:t>
            </a:r>
            <a:r>
              <a:rPr b="0" lang="en-IE" sz="1050" spc="-1" strike="noStrike" u="sng">
                <a:solidFill>
                  <a:srgbClr val="0000ff"/>
                </a:solidFill>
                <a:uFillTx/>
                <a:latin typeface="Calibri"/>
                <a:ea typeface="MS PGothic"/>
                <a:hlinkClick r:id="rId1"/>
              </a:rPr>
              <a:t>https</a:t>
            </a:r>
            <a:r>
              <a:rPr b="0" lang="en-IE" sz="1050" spc="-1" strike="noStrike" u="sng">
                <a:solidFill>
                  <a:srgbClr val="0000ff"/>
                </a:solidFill>
                <a:uFillTx/>
                <a:latin typeface="Calibri"/>
                <a:ea typeface="MS PGothic"/>
                <a:hlinkClick r:id="rId2"/>
              </a:rPr>
              <a:t>://standards.ieee.org/about/policies/bylaws/sect6-7.html#7</a:t>
            </a:r>
            <a:br>
              <a:rPr sz="1500"/>
            </a:br>
            <a:r>
              <a:rPr b="0" lang="en-IE" sz="1300" spc="-1" strike="noStrike">
                <a:solidFill>
                  <a:srgbClr val="000000"/>
                </a:solidFill>
                <a:latin typeface="Calibri"/>
                <a:ea typeface="MS PGothic"/>
              </a:rPr>
              <a:t>	</a:t>
            </a:r>
            <a:r>
              <a:rPr b="0" lang="en-IE" sz="1300" spc="-1" strike="noStrike">
                <a:solidFill>
                  <a:srgbClr val="000000"/>
                </a:solidFill>
                <a:latin typeface="Calibri"/>
                <a:ea typeface="MS PGothic"/>
              </a:rPr>
              <a:t>Clause 6.1 of the IEEE SA Standards Board Operations Manual</a:t>
            </a:r>
            <a:br>
              <a:rPr sz="1500"/>
            </a:br>
            <a:r>
              <a:rPr b="0" lang="en-IE" sz="1300" spc="-1" strike="noStrike">
                <a:solidFill>
                  <a:srgbClr val="000000"/>
                </a:solidFill>
                <a:latin typeface="Calibri"/>
                <a:ea typeface="MS PGothic"/>
              </a:rPr>
              <a:t>	</a:t>
            </a:r>
            <a:r>
              <a:rPr b="0" lang="en-IE" sz="1050" spc="-1" strike="noStrike" u="sng">
                <a:solidFill>
                  <a:srgbClr val="0000ff"/>
                </a:solidFill>
                <a:uFillTx/>
                <a:latin typeface="Calibri"/>
                <a:ea typeface="MS PGothic"/>
                <a:hlinkClick r:id="rId3"/>
              </a:rPr>
              <a:t>https://</a:t>
            </a:r>
            <a:r>
              <a:rPr b="0" lang="en-IE" sz="1050" spc="-1" strike="noStrike" u="sng">
                <a:solidFill>
                  <a:srgbClr val="0000ff"/>
                </a:solidFill>
                <a:uFillTx/>
                <a:latin typeface="Calibri"/>
                <a:ea typeface="MS PGothic"/>
                <a:hlinkClick r:id="rId4"/>
              </a:rPr>
              <a:t>standards.ieee.org/about/policies/opman/sect6.html</a:t>
            </a:r>
            <a:endParaRPr b="0" lang="fi-FI" sz="105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IEEE SA Copyright Permission</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050" spc="-1" strike="noStrike" u="sng">
                <a:solidFill>
                  <a:srgbClr val="0000ff"/>
                </a:solidFill>
                <a:uFillTx/>
                <a:latin typeface="Calibri"/>
                <a:ea typeface="MS PGothic"/>
                <a:hlinkClick r:id="rId5"/>
              </a:rPr>
              <a:t>https://</a:t>
            </a:r>
            <a:r>
              <a:rPr b="0" lang="en-IE" sz="1050" spc="-1" strike="noStrike" u="sng">
                <a:solidFill>
                  <a:srgbClr val="0000ff"/>
                </a:solidFill>
                <a:uFillTx/>
                <a:latin typeface="Calibri"/>
                <a:ea typeface="MS PGothic"/>
                <a:hlinkClick r:id="rId6"/>
              </a:rPr>
              <a:t>standards.ieee.org/content/dam/ieee-standards/standards/web/documents/other/permissionltrs.zip</a:t>
            </a:r>
            <a:endParaRPr b="0" lang="fi-FI" sz="105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IEEE SA Copyright FAQs</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050" spc="-1" strike="noStrike" u="sng">
                <a:solidFill>
                  <a:srgbClr val="0000ff"/>
                </a:solidFill>
                <a:uFillTx/>
                <a:latin typeface="Calibri"/>
                <a:ea typeface="MS PGothic"/>
                <a:hlinkClick r:id="rId7"/>
              </a:rPr>
              <a:t>http://standards.ieee.org/faqs/copyrights.html/</a:t>
            </a:r>
            <a:endParaRPr b="0" lang="fi-FI" sz="105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IEEE SA Best Practices for IEEE Standards Development </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050" spc="-1" strike="noStrike" u="sng">
                <a:solidFill>
                  <a:srgbClr val="0000ff"/>
                </a:solidFill>
                <a:uFillTx/>
                <a:latin typeface="Calibri"/>
                <a:ea typeface="MS PGothic"/>
                <a:hlinkClick r:id="rId8"/>
              </a:rPr>
              <a:t>http://</a:t>
            </a:r>
            <a:r>
              <a:rPr b="0" lang="en-IE" sz="1050" spc="-1" strike="noStrike" u="sng">
                <a:solidFill>
                  <a:srgbClr val="0000ff"/>
                </a:solidFill>
                <a:uFillTx/>
                <a:latin typeface="Calibri"/>
                <a:ea typeface="MS PGothic"/>
                <a:hlinkClick r:id="rId9"/>
              </a:rPr>
              <a:t>standards.ieee.org/develop/policies/best_practices_for_ieee_standards_development_051215.pdf</a:t>
            </a:r>
            <a:endParaRPr b="0" lang="fi-FI" sz="105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Distribution of Draft Standards (see 6.1.3 of the SASB Operations Manual)</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050" spc="-1" strike="noStrike" u="sng">
                <a:solidFill>
                  <a:srgbClr val="0000ff"/>
                </a:solidFill>
                <a:uFillTx/>
                <a:latin typeface="Calibri"/>
                <a:ea typeface="MS PGothic"/>
                <a:hlinkClick r:id="rId10"/>
              </a:rPr>
              <a:t>https://standards.ieee.org/about/policies/opman/sect6.html</a:t>
            </a:r>
            <a:endParaRPr b="0" lang="fi-FI" sz="1050" spc="-1" strike="noStrike">
              <a:solidFill>
                <a:srgbClr val="000000"/>
              </a:solidFill>
              <a:latin typeface="Arial"/>
            </a:endParaRPr>
          </a:p>
          <a:p>
            <a:pPr>
              <a:lnSpc>
                <a:spcPct val="90000"/>
              </a:lnSpc>
              <a:spcBef>
                <a:spcPts val="564"/>
              </a:spcBef>
            </a:pPr>
            <a:endParaRPr b="0" lang="fi-FI"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220</TotalTime>
  <Application>LibreOffice/7.4.7.2$Linux_X86_64 LibreOffice_project/40$Build-2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2025-01-15T09:19:37Z</dcterms:created>
  <dc:creator>Tero Kivinen</dc:creator>
  <dc:description/>
  <dc:language>en-US</dc:language>
  <cp:lastModifiedBy>Tero Kivinen</cp:lastModifiedBy>
  <dcterms:modified xsi:type="dcterms:W3CDTF">2025-03-09T17:05:51Z</dcterms:modified>
  <cp:revision>21</cp:revision>
  <dc:subject/>
  <dc:title>IEEE Std 802.15 pptx template</dc:title>
</cp:coreProperties>
</file>

<file path=docProps/custom.xml><?xml version="1.0" encoding="utf-8"?>
<Properties xmlns="http://schemas.openxmlformats.org/officeDocument/2006/custom-properties" xmlns:vt="http://schemas.openxmlformats.org/officeDocument/2006/docPropsVTypes"/>
</file>