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3.xml.rels" ContentType="application/vnd.openxmlformats-package.relationships+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_rels/presentation.xml.rels" ContentType="application/vnd.openxmlformats-package.relationships+xml"/>
  <Override PartName="/ppt/slideLayouts/_rels/slideLayout19.xml.rels" ContentType="application/vnd.openxmlformats-package.relationships+xml"/>
  <Override PartName="/ppt/slideLayouts/_rels/slideLayout13.xml.rels" ContentType="application/vnd.openxmlformats-package.relationships+xml"/>
  <Override PartName="/ppt/slideLayouts/_rels/slideLayout23.xml.rels" ContentType="application/vnd.openxmlformats-package.relationships+xml"/>
  <Override PartName="/ppt/slideLayouts/_rels/slideLayout30.xml.rels" ContentType="application/vnd.openxmlformats-package.relationships+xml"/>
  <Override PartName="/ppt/slideLayouts/_rels/slideLayout14.xml.rels" ContentType="application/vnd.openxmlformats-package.relationships+xml"/>
  <Override PartName="/ppt/slideLayouts/_rels/slideLayout29.xml.rels" ContentType="application/vnd.openxmlformats-package.relationships+xml"/>
  <Override PartName="/ppt/slideLayouts/_rels/slideLayout10.xml.rels" ContentType="application/vnd.openxmlformats-package.relationships+xml"/>
  <Override PartName="/ppt/slideLayouts/_rels/slideLayout25.xml.rels" ContentType="application/vnd.openxmlformats-package.relationships+xml"/>
  <Override PartName="/ppt/slideLayouts/_rels/slideLayout16.xml.rels" ContentType="application/vnd.openxmlformats-package.relationships+xml"/>
  <Override PartName="/ppt/slideLayouts/_rels/slideLayout32.xml.rels" ContentType="application/vnd.openxmlformats-package.relationships+xml"/>
  <Override PartName="/ppt/slideLayouts/_rels/slideLayout34.xml.rels" ContentType="application/vnd.openxmlformats-package.relationships+xml"/>
  <Override PartName="/ppt/slideLayouts/_rels/slideLayout20.xml.rels" ContentType="application/vnd.openxmlformats-package.relationships+xml"/>
  <Override PartName="/ppt/slideLayouts/_rels/slideLayout35.xml.rels" ContentType="application/vnd.openxmlformats-package.relationships+xml"/>
  <Override PartName="/ppt/slideLayouts/_rels/slideLayout33.xml.rels" ContentType="application/vnd.openxmlformats-package.relationships+xml"/>
  <Override PartName="/ppt/slideLayouts/_rels/slideLayout3.xml.rels" ContentType="application/vnd.openxmlformats-package.relationships+xml"/>
  <Override PartName="/ppt/slideLayouts/_rels/slideLayout9.xml.rels" ContentType="application/vnd.openxmlformats-package.relationships+xml"/>
  <Override PartName="/ppt/slideLayouts/_rels/slideLayout24.xml.rels" ContentType="application/vnd.openxmlformats-package.relationships+xml"/>
  <Override PartName="/ppt/slideLayouts/_rels/slideLayout15.xml.rels" ContentType="application/vnd.openxmlformats-package.relationships+xml"/>
  <Override PartName="/ppt/slideLayouts/_rels/slideLayout31.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22.xml.rels" ContentType="application/vnd.openxmlformats-package.relationships+xml"/>
  <Override PartName="/ppt/slideLayouts/_rels/slideLayout28.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6.xml.rels" ContentType="application/vnd.openxmlformats-package.relationships+xml"/>
  <Override PartName="/ppt/slideLayouts/_rels/slideLayout36.xml.rels" ContentType="application/vnd.openxmlformats-package.relationships+xml"/>
  <Override PartName="/ppt/slideLayouts/_rels/slideLayout21.xml.rels" ContentType="application/vnd.openxmlformats-package.relationships+xml"/>
  <Override PartName="/ppt/slideLayouts/_rels/slideLayout27.xml.rels" ContentType="application/vnd.openxmlformats-package.relationships+xml"/>
  <Override PartName="/ppt/slideLayouts/_rels/slideLayout5.xml.rels" ContentType="application/vnd.openxmlformats-package.relationships+xml"/>
  <Override PartName="/ppt/slideLayouts/_rels/slideLayout18.xml.rels" ContentType="application/vnd.openxmlformats-package.relationships+xml"/>
  <Override PartName="/ppt/slideLayouts/_rels/slideLayout12.xml.rels" ContentType="application/vnd.openxmlformats-package.relationships+xml"/>
  <Override PartName="/ppt/slideLayouts/_rels/slideLayout4.xml.rels" ContentType="application/vnd.openxmlformats-package.relationships+xml"/>
  <Override PartName="/ppt/slideLayouts/_rels/slideLayout17.xml.rels" ContentType="application/vnd.openxmlformats-package.relationships+xml"/>
  <Override PartName="/ppt/slideLayouts/_rels/slideLayout11.xml.rels" ContentType="application/vnd.openxmlformats-package.relationships+xml"/>
  <Override PartName="/ppt/slideLayouts/_rels/slideLayout26.xml.rels" ContentType="application/vnd.openxmlformats-package.relationships+xml"/>
  <Override PartName="/ppt/slideLayouts/slideLayout29.xml" ContentType="application/vnd.openxmlformats-officedocument.presentationml.slideLayout+xml"/>
  <Override PartName="/ppt/slideLayouts/slideLayout9.xml" ContentType="application/vnd.openxmlformats-officedocument.presentationml.slideLayout+xml"/>
  <Override PartName="/ppt/slideLayouts/slideLayout28.xml" ContentType="application/vnd.openxmlformats-officedocument.presentationml.slideLayout+xml"/>
  <Override PartName="/ppt/slideLayouts/slideLayout8.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27.xml" ContentType="application/vnd.openxmlformats-officedocument.presentationml.slideLayout+xml"/>
  <Override PartName="/ppt/slideLayouts/slideLayout7.xml" ContentType="application/vnd.openxmlformats-officedocument.presentationml.slideLayout+xml"/>
  <Override PartName="/ppt/slideLayouts/slideLayout33.xml" ContentType="application/vnd.openxmlformats-officedocument.presentationml.slideLayout+xml"/>
  <Override PartName="/ppt/slideLayouts/slideLayout10.xml" ContentType="application/vnd.openxmlformats-officedocument.presentationml.slideLayout+xml"/>
  <Override PartName="/ppt/slideLayouts/slideLayout34.xml" ContentType="application/vnd.openxmlformats-officedocument.presentationml.slideLayout+xml"/>
  <Override PartName="/ppt/slideLayouts/slideLayout11.xml" ContentType="application/vnd.openxmlformats-officedocument.presentationml.slideLayout+xml"/>
  <Override PartName="/ppt/slideLayouts/slideLayout35.xml" ContentType="application/vnd.openxmlformats-officedocument.presentationml.slideLayout+xml"/>
  <Override PartName="/ppt/slideLayouts/slideLayout12.xml" ContentType="application/vnd.openxmlformats-officedocument.presentationml.slideLayout+xml"/>
  <Override PartName="/ppt/slideLayouts/slideLayout36.xml" ContentType="application/vnd.openxmlformats-officedocument.presentationml.slideLayout+xml"/>
  <Override PartName="/ppt/slideLayouts/slideLayout26.xml" ContentType="application/vnd.openxmlformats-officedocument.presentationml.slideLayout+xml"/>
  <Override PartName="/ppt/slideLayouts/slideLayout6.xml" ContentType="application/vnd.openxmlformats-officedocument.presentationml.slideLayout+xml"/>
  <Override PartName="/ppt/slideLayouts/slideLayout25.xml" ContentType="application/vnd.openxmlformats-officedocument.presentationml.slideLayout+xml"/>
  <Override PartName="/ppt/slideLayouts/slideLayout5.xml" ContentType="application/vnd.openxmlformats-officedocument.presentationml.slideLayout+xml"/>
  <Override PartName="/ppt/slideLayouts/slideLayout24.xml" ContentType="application/vnd.openxmlformats-officedocument.presentationml.slideLayout+xml"/>
  <Override PartName="/ppt/slideLayouts/slideLayout4.xml" ContentType="application/vnd.openxmlformats-officedocument.presentationml.slideLayout+xml"/>
  <Override PartName="/ppt/slideLayouts/slideLayout23.xml" ContentType="application/vnd.openxmlformats-officedocument.presentationml.slideLayout+xml"/>
  <Override PartName="/ppt/slideLayouts/slideLayout3.xml" ContentType="application/vnd.openxmlformats-officedocument.presentationml.slideLayout+xml"/>
  <Override PartName="/ppt/slideLayouts/slideLayout19.xml" ContentType="application/vnd.openxmlformats-officedocument.presentationml.slideLayout+xml"/>
  <Override PartName="/ppt/slideLayouts/slideLayout22.xml" ContentType="application/vnd.openxmlformats-officedocument.presentationml.slideLayout+xml"/>
  <Override PartName="/ppt/slideLayouts/slideLayout2.xml" ContentType="application/vnd.openxmlformats-officedocument.presentationml.slideLayout+xml"/>
  <Override PartName="/ppt/slideLayouts/slideLayout18.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xml" ContentType="application/vnd.openxmlformats-officedocument.presentationml.slideLayout+xml"/>
  <Override PartName="/ppt/slideLayouts/slideLayout17.xml" ContentType="application/vnd.openxmlformats-officedocument.presentationml.slideLayout+xml"/>
  <Override PartName="/ppt/presProps.xml" ContentType="application/vnd.openxmlformats-officedocument.presentationml.presProps+xml"/>
  <Override PartName="/ppt/slides/_rels/slide8.xml.rels" ContentType="application/vnd.openxmlformats-package.relationships+xml"/>
  <Override PartName="/ppt/slides/_rels/slide9.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15.xml.rels" ContentType="application/vnd.openxmlformats-package.relationships+xml"/>
  <Override PartName="/ppt/slides/_rels/slide14.xml.rels" ContentType="application/vnd.openxmlformats-package.relationships+xml"/>
  <Override PartName="/ppt/slides/_rels/slide11.xml.rels" ContentType="application/vnd.openxmlformats-package.relationships+xml"/>
  <Override PartName="/ppt/slides/_rels/slide1.xml.rels" ContentType="application/vnd.openxmlformats-package.relationships+xml"/>
  <Override PartName="/ppt/slides/_rels/slide4.xml.rels" ContentType="application/vnd.openxmlformats-package.relationships+xml"/>
  <Override PartName="/ppt/slides/_rels/slide2.xml.rels" ContentType="application/vnd.openxmlformats-package.relationships+xml"/>
  <Override PartName="/ppt/slides/_rels/slide5.xml.rels" ContentType="application/vnd.openxmlformats-package.relationships+xml"/>
  <Override PartName="/ppt/slides/_rels/slide3.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slide13.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Lst>
  <p:sldSz cx="9144000" cy="514350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20"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2"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3"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5"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6"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7"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8"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40"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1"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2"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3"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4"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5"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57"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59"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61"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62"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66"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67"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68"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1"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70"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1"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2"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74"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5"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6"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78"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9"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81"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2"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3"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4"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86"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7"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8"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9"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90"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91"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03"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05"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07"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08"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3"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12"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3"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4"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16"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7"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8"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20"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1"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2"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24"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5"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27"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8"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9"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0"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32"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3"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4"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5"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6"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7"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0"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4"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8"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9"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0"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297000"/>
            <a:ext cx="5338080" cy="1414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802.15-25-0119-00</a:t>
            </a:r>
            <a:endParaRPr b="0" lang="fi-FI" sz="1400" spc="-1" strike="noStrike">
              <a:solidFill>
                <a:srgbClr val="000000"/>
              </a:solidFill>
              <a:latin typeface="Arial"/>
            </a:endParaRPr>
          </a:p>
        </p:txBody>
      </p:sp>
      <p:sp>
        <p:nvSpPr>
          <p:cNvPr id="1" name="Line 2"/>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 name="CustomShape 3"/>
          <p:cNvSpPr/>
          <p:nvPr/>
        </p:nvSpPr>
        <p:spPr>
          <a:xfrm>
            <a:off x="685800" y="4856400"/>
            <a:ext cx="1714320" cy="21024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3" name="Line 4"/>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 name="Line 5"/>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 name="CustomShape 6"/>
          <p:cNvSpPr/>
          <p:nvPr/>
        </p:nvSpPr>
        <p:spPr>
          <a:xfrm>
            <a:off x="3749040" y="4856400"/>
            <a:ext cx="1714320" cy="21024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9E6D6582-B693-464A-ACB5-1BBF14AA1E23}" type="slidenum">
              <a:rPr b="0" lang="en-IE" sz="1600" spc="-1" strike="noStrike">
                <a:solidFill>
                  <a:srgbClr val="000000"/>
                </a:solidFill>
                <a:latin typeface="Times New Roman"/>
                <a:ea typeface="DejaVu Sans"/>
              </a:rPr>
              <a:t>14</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6" name="CustomShape 7"/>
          <p:cNvSpPr/>
          <p:nvPr/>
        </p:nvSpPr>
        <p:spPr>
          <a:xfrm>
            <a:off x="5220000" y="4867560"/>
            <a:ext cx="3354480" cy="21024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Tero Kivinen, Wi-SUN Alliance</a:t>
            </a:r>
            <a:endParaRPr b="0" lang="fi-FI" sz="1600" spc="-1" strike="noStrike">
              <a:solidFill>
                <a:srgbClr val="000000"/>
              </a:solidFill>
              <a:latin typeface="Arial"/>
            </a:endParaRPr>
          </a:p>
        </p:txBody>
      </p:sp>
      <p:sp>
        <p:nvSpPr>
          <p:cNvPr id="7" name="CustomShape 8"/>
          <p:cNvSpPr/>
          <p:nvPr/>
        </p:nvSpPr>
        <p:spPr>
          <a:xfrm>
            <a:off x="685800" y="274320"/>
            <a:ext cx="2549880" cy="1414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March 2025</a:t>
            </a:r>
            <a:endParaRPr b="0" lang="fi-FI" sz="1400" spc="-1" strike="noStrike">
              <a:solidFill>
                <a:srgbClr val="000000"/>
              </a:solidFill>
              <a:latin typeface="Arial"/>
            </a:endParaRPr>
          </a:p>
        </p:txBody>
      </p:sp>
      <p:sp>
        <p:nvSpPr>
          <p:cNvPr id="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edit the title text </a:t>
            </a:r>
            <a:r>
              <a:rPr b="0" lang="fi-FI" sz="4400" spc="-1" strike="noStrike">
                <a:solidFill>
                  <a:srgbClr val="000000"/>
                </a:solidFill>
                <a:latin typeface="Arial"/>
              </a:rPr>
              <a:t>format</a:t>
            </a:r>
            <a:endParaRPr b="0" lang="fi-FI" sz="4400" spc="-1" strike="noStrike">
              <a:solidFill>
                <a:srgbClr val="000000"/>
              </a:solidFill>
              <a:latin typeface="Arial"/>
            </a:endParaRPr>
          </a:p>
        </p:txBody>
      </p:sp>
      <p:sp>
        <p:nvSpPr>
          <p:cNvPr id="9"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297000"/>
            <a:ext cx="5338080" cy="1414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802.15-25-0119-00</a:t>
            </a:r>
            <a:endParaRPr b="0" lang="fi-FI" sz="1400" spc="-1" strike="noStrike">
              <a:solidFill>
                <a:srgbClr val="000000"/>
              </a:solidFill>
              <a:latin typeface="Arial"/>
            </a:endParaRPr>
          </a:p>
        </p:txBody>
      </p:sp>
      <p:sp>
        <p:nvSpPr>
          <p:cNvPr id="47" name="Line 2"/>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8" name="CustomShape 3"/>
          <p:cNvSpPr/>
          <p:nvPr/>
        </p:nvSpPr>
        <p:spPr>
          <a:xfrm>
            <a:off x="685800" y="4856400"/>
            <a:ext cx="1714320" cy="21024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49" name="Line 4"/>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0" name="Line 5"/>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1" name="CustomShape 6"/>
          <p:cNvSpPr/>
          <p:nvPr/>
        </p:nvSpPr>
        <p:spPr>
          <a:xfrm>
            <a:off x="3749040" y="4856400"/>
            <a:ext cx="1714320" cy="21024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1C6A6F71-A581-4C09-AAF9-E3A659A4C827}"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52" name="CustomShape 7"/>
          <p:cNvSpPr/>
          <p:nvPr/>
        </p:nvSpPr>
        <p:spPr>
          <a:xfrm>
            <a:off x="5220000" y="4867560"/>
            <a:ext cx="3354480" cy="21024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Tero Kivinen, Wi-SUN Alliance</a:t>
            </a:r>
            <a:endParaRPr b="0" lang="fi-FI" sz="1600" spc="-1" strike="noStrike">
              <a:solidFill>
                <a:srgbClr val="000000"/>
              </a:solidFill>
              <a:latin typeface="Arial"/>
            </a:endParaRPr>
          </a:p>
        </p:txBody>
      </p:sp>
      <p:sp>
        <p:nvSpPr>
          <p:cNvPr id="53" name="CustomShape 8"/>
          <p:cNvSpPr/>
          <p:nvPr/>
        </p:nvSpPr>
        <p:spPr>
          <a:xfrm>
            <a:off x="685800" y="274320"/>
            <a:ext cx="2549880" cy="1414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March 2025</a:t>
            </a:r>
            <a:endParaRPr b="0" lang="fi-FI" sz="1400" spc="-1" strike="noStrike">
              <a:solidFill>
                <a:srgbClr val="000000"/>
              </a:solidFill>
              <a:latin typeface="Arial"/>
            </a:endParaRPr>
          </a:p>
        </p:txBody>
      </p:sp>
      <p:sp>
        <p:nvSpPr>
          <p:cNvPr id="5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edit the title text </a:t>
            </a:r>
            <a:r>
              <a:rPr b="0" lang="fi-FI" sz="4400" spc="-1" strike="noStrike">
                <a:solidFill>
                  <a:srgbClr val="000000"/>
                </a:solidFill>
                <a:latin typeface="Arial"/>
              </a:rPr>
              <a:t>format</a:t>
            </a:r>
            <a:endParaRPr b="0" lang="fi-FI" sz="4400" spc="-1" strike="noStrike">
              <a:solidFill>
                <a:srgbClr val="000000"/>
              </a:solidFill>
              <a:latin typeface="Arial"/>
            </a:endParaRPr>
          </a:p>
        </p:txBody>
      </p:sp>
      <p:sp>
        <p:nvSpPr>
          <p:cNvPr id="55"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297000"/>
            <a:ext cx="5338080" cy="1414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802.15-25-0119-00</a:t>
            </a:r>
            <a:endParaRPr b="0" lang="fi-FI" sz="1400" spc="-1" strike="noStrike">
              <a:solidFill>
                <a:srgbClr val="000000"/>
              </a:solidFill>
              <a:latin typeface="Arial"/>
            </a:endParaRPr>
          </a:p>
        </p:txBody>
      </p:sp>
      <p:sp>
        <p:nvSpPr>
          <p:cNvPr id="93" name="Line 2"/>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4" name="CustomShape 3"/>
          <p:cNvSpPr/>
          <p:nvPr/>
        </p:nvSpPr>
        <p:spPr>
          <a:xfrm>
            <a:off x="685800" y="4856400"/>
            <a:ext cx="1714320" cy="21024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95" name="Line 4"/>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6" name="Line 5"/>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7" name="CustomShape 6"/>
          <p:cNvSpPr/>
          <p:nvPr/>
        </p:nvSpPr>
        <p:spPr>
          <a:xfrm>
            <a:off x="3749040" y="4856400"/>
            <a:ext cx="1714320" cy="21024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CBE28851-E69F-492F-B5D6-E534FD0F1DDC}"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98" name="CustomShape 7"/>
          <p:cNvSpPr/>
          <p:nvPr/>
        </p:nvSpPr>
        <p:spPr>
          <a:xfrm>
            <a:off x="5220000" y="4867560"/>
            <a:ext cx="3354480" cy="21024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Tero Kivinen, Wi-SUN Alliance</a:t>
            </a:r>
            <a:endParaRPr b="0" lang="fi-FI" sz="1600" spc="-1" strike="noStrike">
              <a:solidFill>
                <a:srgbClr val="000000"/>
              </a:solidFill>
              <a:latin typeface="Arial"/>
            </a:endParaRPr>
          </a:p>
        </p:txBody>
      </p:sp>
      <p:sp>
        <p:nvSpPr>
          <p:cNvPr id="99" name="CustomShape 8"/>
          <p:cNvSpPr/>
          <p:nvPr/>
        </p:nvSpPr>
        <p:spPr>
          <a:xfrm>
            <a:off x="685800" y="274320"/>
            <a:ext cx="2549880" cy="1414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March 2025</a:t>
            </a:r>
            <a:endParaRPr b="0" lang="fi-FI" sz="1400" spc="-1" strike="noStrike">
              <a:solidFill>
                <a:srgbClr val="000000"/>
              </a:solidFill>
              <a:latin typeface="Arial"/>
            </a:endParaRPr>
          </a:p>
        </p:txBody>
      </p:sp>
      <p:sp>
        <p:nvSpPr>
          <p:cNvPr id="10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edit the title text </a:t>
            </a:r>
            <a:r>
              <a:rPr b="0" lang="fi-FI" sz="4400" spc="-1" strike="noStrike">
                <a:solidFill>
                  <a:srgbClr val="000000"/>
                </a:solidFill>
                <a:latin typeface="Arial"/>
              </a:rPr>
              <a:t>format</a:t>
            </a:r>
            <a:endParaRPr b="0" lang="fi-FI" sz="4400" spc="-1" strike="noStrike">
              <a:solidFill>
                <a:srgbClr val="000000"/>
              </a:solidFill>
              <a:latin typeface="Arial"/>
            </a:endParaRPr>
          </a:p>
        </p:txBody>
      </p:sp>
      <p:sp>
        <p:nvSpPr>
          <p:cNvPr id="101"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hyperlink" Target="https://mentor.ieee.org/802.15/dcn/25/15-25-0041-00-04ae-jan-2025-tg4ae-minutes.docx" TargetMode="External"/><Relationship Id="rId2"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hyperlink" Target="https://mentor.ieee.org/802.15/dcn/24/15-24-0466-01-04ae-tg4ae-project-task-list.xlsx" TargetMode="External"/><Relationship Id="rId2" Type="http://schemas.openxmlformats.org/officeDocument/2006/relationships/hyperlink" Target="https://csrc.nist.gov/pubs/sp/800/232/ipd" TargetMode="External"/><Relationship Id="rId3" Type="http://schemas.openxmlformats.org/officeDocument/2006/relationships/hyperlink" Target="https://csrc.nist.gov/files/pubs/sp/800/232/ipd/docs/sp800-232-ipd-public-comments-received.pdf" TargetMode="External"/><Relationship Id="rId4" Type="http://schemas.openxmlformats.org/officeDocument/2006/relationships/slideLayout" Target="../slideLayouts/slideLayout25.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bylaws/sect6-7.html#7" TargetMode="External"/><Relationship Id="rId3" Type="http://schemas.openxmlformats.org/officeDocument/2006/relationships/hyperlink" Target="https://standards.ieee.org/about/policies/opman/sect6.html" TargetMode="External"/><Relationship Id="rId4" Type="http://schemas.openxmlformats.org/officeDocument/2006/relationships/hyperlink" Target="https://standards.ieee.org/about/policies/opman/sect6.html" TargetMode="External"/><Relationship Id="rId5" Type="http://schemas.openxmlformats.org/officeDocument/2006/relationships/hyperlink" Target="https://standards.ieee.org/content/dam/ieee-standards/standards/web/documents/other/permissionltrs.zip" TargetMode="External"/><Relationship Id="rId6" Type="http://schemas.openxmlformats.org/officeDocument/2006/relationships/hyperlink" Target="https://standards.ieee.org/content/dam/ieee-standards/standards/web/documents/other/permissionltrs.zip" TargetMode="External"/><Relationship Id="rId7" Type="http://schemas.openxmlformats.org/officeDocument/2006/relationships/hyperlink" Target="http://standards.ieee.org/faqs/copyrights.html/" TargetMode="External"/><Relationship Id="rId8" Type="http://schemas.openxmlformats.org/officeDocument/2006/relationships/hyperlink" Target="http://standards.ieee.org/develop/policies/best_practices_for_ieee_standards_development_051215.pdf" TargetMode="External"/><Relationship Id="rId9" Type="http://schemas.openxmlformats.org/officeDocument/2006/relationships/hyperlink" Target="http://standards.ieee.org/develop/policies/best_practices_for_ieee_standards_development_051215.pdf" TargetMode="External"/><Relationship Id="rId10" Type="http://schemas.openxmlformats.org/officeDocument/2006/relationships/hyperlink" Target="https://standards.ieee.org/about/policies/opman/sect6.html" TargetMode="External"/><Relationship Id="rId11"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152280" y="457200"/>
            <a:ext cx="8967240" cy="3450960"/>
          </a:xfrm>
          <a:prstGeom prst="rect">
            <a:avLst/>
          </a:prstGeom>
          <a:noFill/>
          <a:ln w="0">
            <a:noFill/>
          </a:ln>
        </p:spPr>
        <p:style>
          <a:lnRef idx="0"/>
          <a:fillRef idx="0"/>
          <a:effectRef idx="0"/>
          <a:fontRef idx="minor"/>
        </p:style>
        <p:txBody>
          <a:bodyPr lIns="90000" rIns="90000" tIns="46800" bIns="46800" anchor="t">
            <a:noAutofit/>
          </a:bodyPr>
          <a:p>
            <a:pPr algn="ctr">
              <a:lnSpc>
                <a:spcPct val="100000"/>
              </a:lnSpc>
              <a:tabLst>
                <a:tab algn="l" pos="2520000"/>
                <a:tab algn="l" pos="5040000"/>
              </a:tabLst>
            </a:pPr>
            <a:r>
              <a:rPr b="1" lang="en-IE" sz="16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fi-FI" sz="1600" spc="-1" strike="noStrike">
              <a:solidFill>
                <a:srgbClr val="000000"/>
              </a:solidFill>
              <a:latin typeface="Arial"/>
            </a:endParaRPr>
          </a:p>
          <a:p>
            <a:pPr>
              <a:lnSpc>
                <a:spcPct val="100000"/>
              </a:lnSpc>
              <a:tabLst>
                <a:tab algn="l" pos="2520000"/>
                <a:tab algn="l" pos="5040000"/>
              </a:tabLst>
            </a:pPr>
            <a:endParaRPr b="0" lang="fi-FI" sz="1600" spc="-1" strike="noStrike">
              <a:solidFill>
                <a:srgbClr val="000000"/>
              </a:solidFill>
              <a:latin typeface="Arial"/>
            </a:endParaRPr>
          </a:p>
          <a:p>
            <a:pPr>
              <a:lnSpc>
                <a:spcPct val="100000"/>
              </a:lnSpc>
              <a:tabLst>
                <a:tab algn="l" pos="2520000"/>
                <a:tab algn="l" pos="5040000"/>
              </a:tabLst>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TG4ae Opening and Closing</a:t>
            </a:r>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a:p>
            <a:pPr>
              <a:lnSpc>
                <a:spcPct val="100000"/>
              </a:lnSpc>
              <a:tabLst>
                <a:tab algn="l" pos="2520000"/>
                <a:tab algn="l" pos="5040000"/>
              </a:tabLst>
            </a:pPr>
            <a:r>
              <a:rPr b="1" lang="en-IE" sz="1600" spc="-1" strike="noStrike">
                <a:solidFill>
                  <a:srgbClr val="000000"/>
                </a:solidFill>
                <a:latin typeface="Times New Roman"/>
                <a:ea typeface="DejaVu Sans"/>
              </a:rPr>
              <a:t>Date Submitted:</a:t>
            </a:r>
            <a:r>
              <a:rPr b="0" lang="en-IE" sz="1600" spc="-1" strike="noStrike">
                <a:solidFill>
                  <a:srgbClr val="000000"/>
                </a:solidFill>
                <a:latin typeface="Times New Roman"/>
                <a:ea typeface="DejaVu Sans"/>
              </a:rPr>
              <a:t> 2025-03-09</a:t>
            </a:r>
            <a:endParaRPr b="0" lang="fi-FI" sz="1600" spc="-1" strike="noStrike">
              <a:solidFill>
                <a:srgbClr val="000000"/>
              </a:solidFill>
              <a:latin typeface="Arial"/>
            </a:endParaRPr>
          </a:p>
          <a:p>
            <a:pPr>
              <a:lnSpc>
                <a:spcPct val="100000"/>
              </a:lnSpc>
              <a:tabLst>
                <a:tab algn="l" pos="2520000"/>
                <a:tab algn="l" pos="5040000"/>
              </a:tabLst>
            </a:pPr>
            <a:r>
              <a:rPr b="1" lang="en-IE" sz="1600" spc="-1" strike="noStrike">
                <a:solidFill>
                  <a:srgbClr val="000000"/>
                </a:solidFill>
                <a:latin typeface="Times New Roman"/>
                <a:ea typeface="DejaVu Sans"/>
              </a:rPr>
              <a:t>Name: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1" lang="en-IE" sz="1600" spc="-1" strike="noStrike">
                <a:solidFill>
                  <a:srgbClr val="000000"/>
                </a:solidFill>
                <a:latin typeface="Times New Roman"/>
                <a:ea typeface="DejaVu Sans"/>
              </a:rPr>
              <a:t>Affiliation</a:t>
            </a:r>
            <a:r>
              <a:rPr b="0" lang="en-IE" sz="1600" spc="-1" strike="noStrike">
                <a:solidFill>
                  <a:srgbClr val="000000"/>
                </a:solidFill>
                <a:latin typeface="Times New Roman"/>
                <a:ea typeface="DejaVu Sans"/>
              </a:rPr>
              <a:t>: Wi-SUN Alliance</a:t>
            </a:r>
            <a:r>
              <a:rPr b="0" lang="en-IE" sz="1600" spc="-1" strike="noStrike">
                <a:solidFill>
                  <a:srgbClr val="000000"/>
                </a:solidFill>
                <a:latin typeface="Times New Roman"/>
                <a:ea typeface="DejaVu Sans"/>
              </a:rPr>
              <a:t>	</a:t>
            </a:r>
            <a:r>
              <a:rPr b="1" lang="en-IE" sz="1600" spc="-1" strike="noStrike">
                <a:solidFill>
                  <a:srgbClr val="000000"/>
                </a:solidFill>
                <a:latin typeface="Times New Roman"/>
                <a:ea typeface="DejaVu Sans"/>
              </a:rPr>
              <a:t>E-Mail</a:t>
            </a:r>
            <a:r>
              <a:rPr b="0" lang="en-IE" sz="1600" spc="-1" strike="noStrike">
                <a:solidFill>
                  <a:srgbClr val="000000"/>
                </a:solidFill>
                <a:latin typeface="Times New Roman"/>
                <a:ea typeface="DejaVu Sans"/>
              </a:rPr>
              <a:t>: kivinen@iki.fi</a:t>
            </a:r>
            <a:endParaRPr b="0" lang="fi-FI" sz="1600" spc="-1" strike="noStrike">
              <a:solidFill>
                <a:srgbClr val="000000"/>
              </a:solidFill>
              <a:latin typeface="Arial"/>
            </a:endParaRPr>
          </a:p>
          <a:p>
            <a:pPr>
              <a:lnSpc>
                <a:spcPct val="100000"/>
              </a:lnSpc>
              <a:tabLst>
                <a:tab algn="l" pos="2520000"/>
                <a:tab algn="l" pos="5040000"/>
              </a:tabLst>
            </a:pPr>
            <a:endParaRPr b="0" lang="fi-FI" sz="1600" spc="-1" strike="noStrike">
              <a:solidFill>
                <a:srgbClr val="000000"/>
              </a:solidFill>
              <a:latin typeface="Arial"/>
            </a:endParaRPr>
          </a:p>
          <a:p>
            <a:pPr>
              <a:lnSpc>
                <a:spcPct val="100000"/>
              </a:lnSpc>
              <a:tabLst>
                <a:tab algn="l" pos="2520000"/>
                <a:tab algn="l" pos="5040000"/>
              </a:tabLs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a:p>
            <a:pPr marL="720000">
              <a:lnSpc>
                <a:spcPct val="100000"/>
              </a:lnSpc>
              <a:spcBef>
                <a:spcPts val="598"/>
              </a:spcBef>
              <a:spcAft>
                <a:spcPts val="598"/>
              </a:spcAft>
              <a:tabLst>
                <a:tab algn="l" pos="2520000"/>
                <a:tab algn="l" pos="5040000"/>
              </a:tabLst>
            </a:pPr>
            <a:r>
              <a:rPr b="0" lang="en-IE" sz="1600" spc="-1" strike="noStrike">
                <a:solidFill>
                  <a:srgbClr val="000000"/>
                </a:solidFill>
                <a:latin typeface="Times New Roman"/>
                <a:ea typeface="DejaVu Sans"/>
              </a:rPr>
              <a:t>Opening and closing report for TG4ae ASCON March meeting</a:t>
            </a:r>
            <a:endParaRPr b="0" lang="fi-FI"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5" name="PlaceHolder 1"/>
          <p:cNvSpPr>
            <a:spLocks noGrp="1"/>
          </p:cNvSpPr>
          <p:nvPr>
            <p:ph type="title"/>
          </p:nvPr>
        </p:nvSpPr>
        <p:spPr>
          <a:xfrm>
            <a:off x="457200" y="439560"/>
            <a:ext cx="8228160" cy="94284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Agenda for March</a:t>
            </a:r>
            <a:endParaRPr b="0" lang="fi-FI" sz="3200" spc="-1" strike="noStrike">
              <a:solidFill>
                <a:srgbClr val="000000"/>
              </a:solidFill>
              <a:latin typeface="Arial"/>
            </a:endParaRPr>
          </a:p>
        </p:txBody>
      </p:sp>
      <p:sp>
        <p:nvSpPr>
          <p:cNvPr id="156" name="PlaceHolder 2"/>
          <p:cNvSpPr>
            <a:spLocks noGrp="1"/>
          </p:cNvSpPr>
          <p:nvPr>
            <p:ph/>
          </p:nvPr>
        </p:nvSpPr>
        <p:spPr>
          <a:xfrm>
            <a:off x="457200" y="1383480"/>
            <a:ext cx="8228160" cy="3473640"/>
          </a:xfrm>
          <a:prstGeom prst="rect">
            <a:avLst/>
          </a:prstGeom>
          <a:noFill/>
          <a:ln w="0">
            <a:noFill/>
          </a:ln>
        </p:spPr>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Go through comments to NIST IPD on ASCON</a:t>
            </a:r>
            <a:endParaRPr b="0" lang="fi-FI"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Prepare test vectors for draft</a:t>
            </a:r>
            <a:endParaRPr b="0" lang="fi-FI"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Finalize draft</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7" name="PlaceHolder 1"/>
          <p:cNvSpPr>
            <a:spLocks noGrp="1"/>
          </p:cNvSpPr>
          <p:nvPr>
            <p:ph type="title"/>
          </p:nvPr>
        </p:nvSpPr>
        <p:spPr>
          <a:xfrm>
            <a:off x="457200" y="439560"/>
            <a:ext cx="8228160" cy="94284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Detailed Agenda for March</a:t>
            </a:r>
            <a:endParaRPr b="0" lang="fi-FI" sz="3200" spc="-1" strike="noStrike">
              <a:solidFill>
                <a:srgbClr val="000000"/>
              </a:solidFill>
              <a:latin typeface="Arial"/>
            </a:endParaRPr>
          </a:p>
        </p:txBody>
      </p:sp>
      <p:sp>
        <p:nvSpPr>
          <p:cNvPr id="158" name="PlaceHolder 2"/>
          <p:cNvSpPr>
            <a:spLocks noGrp="1"/>
          </p:cNvSpPr>
          <p:nvPr>
            <p:ph/>
          </p:nvPr>
        </p:nvSpPr>
        <p:spPr>
          <a:xfrm>
            <a:off x="457200" y="1383480"/>
            <a:ext cx="8228160" cy="3473640"/>
          </a:xfrm>
          <a:prstGeom prst="rect">
            <a:avLst/>
          </a:prstGeom>
          <a:noFill/>
          <a:ln w="0">
            <a:noFill/>
          </a:ln>
        </p:spPr>
        <p:txBody>
          <a:bodyPr lIns="0" rIns="0" tIns="0" bIns="0" anchor="t">
            <a:normAutofit fontScale="67000"/>
          </a:bodyPr>
          <a:p>
            <a:pPr marL="144720" indent="-144720">
              <a:lnSpc>
                <a:spcPct val="100000"/>
              </a:lnSpc>
              <a:spcBef>
                <a:spcPts val="1417"/>
              </a:spcBef>
              <a:buClr>
                <a:srgbClr val="000000"/>
              </a:buClr>
              <a:buSzPct val="50000"/>
              <a:buFont typeface="DejaVu Sans"/>
              <a:buChar char="●"/>
            </a:pPr>
            <a:r>
              <a:rPr b="0" lang="fi-FI" sz="3200" spc="-1" strike="noStrike">
                <a:solidFill>
                  <a:srgbClr val="000000"/>
                </a:solidFill>
                <a:latin typeface="Arial"/>
              </a:rPr>
              <a:t>Tuesday 11th of March 13:30-15:30</a:t>
            </a:r>
            <a:endParaRPr b="0" lang="fi-FI" sz="3200" spc="-1" strike="noStrike">
              <a:solidFill>
                <a:srgbClr val="000000"/>
              </a:solidFill>
              <a:latin typeface="Arial"/>
            </a:endParaRPr>
          </a:p>
          <a:p>
            <a:pPr lvl="1" marL="289440" indent="-144720">
              <a:lnSpc>
                <a:spcPct val="100000"/>
              </a:lnSpc>
              <a:spcBef>
                <a:spcPts val="1134"/>
              </a:spcBef>
              <a:buClr>
                <a:srgbClr val="000000"/>
              </a:buClr>
              <a:buSzPct val="50000"/>
              <a:buFont typeface="DejaVu Sans"/>
              <a:buChar char="●"/>
            </a:pPr>
            <a:r>
              <a:rPr b="0" lang="fi-FI" sz="2800" spc="-1" strike="noStrike">
                <a:solidFill>
                  <a:srgbClr val="000000"/>
                </a:solidFill>
                <a:latin typeface="Arial"/>
              </a:rPr>
              <a:t>Opening slides</a:t>
            </a:r>
            <a:endParaRPr b="0" lang="fi-FI" sz="2800" spc="-1" strike="noStrike">
              <a:solidFill>
                <a:srgbClr val="000000"/>
              </a:solidFill>
              <a:latin typeface="Arial"/>
            </a:endParaRPr>
          </a:p>
          <a:p>
            <a:pPr lvl="1" marL="289440" indent="-144720">
              <a:lnSpc>
                <a:spcPct val="100000"/>
              </a:lnSpc>
              <a:spcBef>
                <a:spcPts val="1134"/>
              </a:spcBef>
              <a:buClr>
                <a:srgbClr val="000000"/>
              </a:buClr>
              <a:buSzPct val="50000"/>
              <a:buFont typeface="DejaVu Sans"/>
              <a:buChar char="●"/>
            </a:pPr>
            <a:r>
              <a:rPr b="0" lang="fi-FI" sz="2800" spc="-1" strike="noStrike">
                <a:solidFill>
                  <a:srgbClr val="000000"/>
                </a:solidFill>
                <a:latin typeface="Arial"/>
              </a:rPr>
              <a:t>Approve agenda (this document)</a:t>
            </a:r>
            <a:endParaRPr b="0" lang="fi-FI" sz="2800" spc="-1" strike="noStrike">
              <a:solidFill>
                <a:srgbClr val="000000"/>
              </a:solidFill>
              <a:latin typeface="Arial"/>
            </a:endParaRPr>
          </a:p>
          <a:p>
            <a:pPr lvl="1" marL="289440" indent="-144720">
              <a:lnSpc>
                <a:spcPct val="100000"/>
              </a:lnSpc>
              <a:spcBef>
                <a:spcPts val="1134"/>
              </a:spcBef>
              <a:buClr>
                <a:srgbClr val="000000"/>
              </a:buClr>
              <a:buSzPct val="50000"/>
              <a:buFont typeface="DejaVu Sans"/>
              <a:buChar char="●"/>
            </a:pPr>
            <a:r>
              <a:rPr b="0" lang="fi-FI" sz="2800" spc="-1" strike="noStrike">
                <a:solidFill>
                  <a:srgbClr val="000000"/>
                </a:solidFill>
                <a:latin typeface="Arial"/>
              </a:rPr>
              <a:t>Approve minutes </a:t>
            </a:r>
            <a:r>
              <a:rPr b="0" lang="fi-FI" sz="2800" spc="-1" strike="noStrike" u="sng">
                <a:solidFill>
                  <a:srgbClr val="0000ff"/>
                </a:solidFill>
                <a:uFillTx/>
                <a:latin typeface="Arial"/>
                <a:hlinkClick r:id="rId1"/>
              </a:rPr>
              <a:t>15-25-0041-00</a:t>
            </a:r>
            <a:endParaRPr b="0" lang="fi-FI" sz="2800" spc="-1" strike="noStrike">
              <a:solidFill>
                <a:srgbClr val="000000"/>
              </a:solidFill>
              <a:latin typeface="Arial"/>
            </a:endParaRPr>
          </a:p>
          <a:p>
            <a:pPr lvl="1" marL="289440" indent="-144720">
              <a:lnSpc>
                <a:spcPct val="100000"/>
              </a:lnSpc>
              <a:spcBef>
                <a:spcPts val="1134"/>
              </a:spcBef>
              <a:buClr>
                <a:srgbClr val="000000"/>
              </a:buClr>
              <a:buSzPct val="50000"/>
              <a:buFont typeface="DejaVu Sans"/>
              <a:buChar char="●"/>
            </a:pPr>
            <a:r>
              <a:rPr b="0" lang="fi-FI" sz="2800" spc="-1" strike="noStrike">
                <a:solidFill>
                  <a:srgbClr val="000000"/>
                </a:solidFill>
                <a:latin typeface="Arial"/>
              </a:rPr>
              <a:t>Go through comments NIST received in IPD</a:t>
            </a:r>
            <a:endParaRPr b="0" lang="fi-FI" sz="2800" spc="-1" strike="noStrike">
              <a:solidFill>
                <a:srgbClr val="000000"/>
              </a:solidFill>
              <a:latin typeface="Arial"/>
            </a:endParaRPr>
          </a:p>
          <a:p>
            <a:pPr lvl="1" marL="289440" indent="-144720">
              <a:lnSpc>
                <a:spcPct val="100000"/>
              </a:lnSpc>
              <a:spcBef>
                <a:spcPts val="1134"/>
              </a:spcBef>
              <a:buClr>
                <a:srgbClr val="000000"/>
              </a:buClr>
              <a:buSzPct val="50000"/>
              <a:buFont typeface="DejaVu Sans"/>
              <a:buChar char="●"/>
            </a:pPr>
            <a:r>
              <a:rPr b="0" lang="fi-FI" sz="2800" spc="-1" strike="noStrike">
                <a:solidFill>
                  <a:srgbClr val="000000"/>
                </a:solidFill>
                <a:latin typeface="Arial"/>
              </a:rPr>
              <a:t>Work on the test vectors</a:t>
            </a:r>
            <a:endParaRPr b="0" lang="fi-FI" sz="2800" spc="-1" strike="noStrike">
              <a:solidFill>
                <a:srgbClr val="000000"/>
              </a:solidFill>
              <a:latin typeface="Arial"/>
            </a:endParaRPr>
          </a:p>
          <a:p>
            <a:pPr marL="144720" indent="-144720">
              <a:lnSpc>
                <a:spcPct val="100000"/>
              </a:lnSpc>
              <a:spcBef>
                <a:spcPts val="1417"/>
              </a:spcBef>
              <a:buClr>
                <a:srgbClr val="000000"/>
              </a:buClr>
              <a:buSzPct val="50000"/>
              <a:buFont typeface="DejaVu Sans"/>
              <a:buChar char="●"/>
            </a:pPr>
            <a:r>
              <a:rPr b="0" lang="fi-FI" sz="3200" spc="-1" strike="noStrike">
                <a:solidFill>
                  <a:srgbClr val="000000"/>
                </a:solidFill>
                <a:latin typeface="Arial"/>
              </a:rPr>
              <a:t>Thursday 13th of March 10:30-12:30</a:t>
            </a:r>
            <a:endParaRPr b="0" lang="fi-FI" sz="3200" spc="-1" strike="noStrike">
              <a:solidFill>
                <a:srgbClr val="000000"/>
              </a:solidFill>
              <a:latin typeface="Arial"/>
            </a:endParaRPr>
          </a:p>
          <a:p>
            <a:pPr lvl="1" marL="289440" indent="-144720">
              <a:lnSpc>
                <a:spcPct val="100000"/>
              </a:lnSpc>
              <a:spcBef>
                <a:spcPts val="1134"/>
              </a:spcBef>
              <a:buClr>
                <a:srgbClr val="000000"/>
              </a:buClr>
              <a:buSzPct val="50000"/>
              <a:buFont typeface="DejaVu Sans"/>
              <a:buChar char="●"/>
            </a:pPr>
            <a:r>
              <a:rPr b="0" lang="fi-FI" sz="2800" spc="-1" strike="noStrike">
                <a:solidFill>
                  <a:srgbClr val="000000"/>
                </a:solidFill>
                <a:latin typeface="Arial"/>
              </a:rPr>
              <a:t>Review the draft</a:t>
            </a:r>
            <a:endParaRPr b="0" lang="fi-FI" sz="2800" spc="-1" strike="noStrike">
              <a:solidFill>
                <a:srgbClr val="000000"/>
              </a:solidFill>
              <a:latin typeface="Arial"/>
            </a:endParaRPr>
          </a:p>
          <a:p>
            <a:pPr lvl="1" marL="289440" indent="-144720">
              <a:lnSpc>
                <a:spcPct val="100000"/>
              </a:lnSpc>
              <a:spcBef>
                <a:spcPts val="1134"/>
              </a:spcBef>
              <a:buClr>
                <a:srgbClr val="000000"/>
              </a:buClr>
              <a:buSzPct val="50000"/>
              <a:buFont typeface="DejaVu Sans"/>
              <a:buChar char="●"/>
            </a:pPr>
            <a:r>
              <a:rPr b="0" lang="fi-FI" sz="2800" spc="-1" strike="noStrike">
                <a:solidFill>
                  <a:srgbClr val="000000"/>
                </a:solidFill>
                <a:latin typeface="Arial"/>
              </a:rPr>
              <a:t>Closing report</a:t>
            </a:r>
            <a:endParaRPr b="0" lang="fi-FI"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9" name="PlaceHolder 1"/>
          <p:cNvSpPr>
            <a:spLocks noGrp="1"/>
          </p:cNvSpPr>
          <p:nvPr>
            <p:ph type="title"/>
          </p:nvPr>
        </p:nvSpPr>
        <p:spPr>
          <a:xfrm>
            <a:off x="457200" y="439560"/>
            <a:ext cx="8228160" cy="94284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More information</a:t>
            </a:r>
            <a:endParaRPr b="0" lang="fi-FI" sz="3200" spc="-1" strike="noStrike">
              <a:solidFill>
                <a:srgbClr val="000000"/>
              </a:solidFill>
              <a:latin typeface="Arial"/>
            </a:endParaRPr>
          </a:p>
        </p:txBody>
      </p:sp>
      <p:sp>
        <p:nvSpPr>
          <p:cNvPr id="160" name="PlaceHolder 2"/>
          <p:cNvSpPr>
            <a:spLocks noGrp="1"/>
          </p:cNvSpPr>
          <p:nvPr>
            <p:ph/>
          </p:nvPr>
        </p:nvSpPr>
        <p:spPr>
          <a:xfrm>
            <a:off x="457200" y="1383480"/>
            <a:ext cx="8228160" cy="3473640"/>
          </a:xfrm>
          <a:prstGeom prst="rect">
            <a:avLst/>
          </a:prstGeom>
          <a:noFill/>
          <a:ln w="0">
            <a:noFill/>
          </a:ln>
        </p:spPr>
        <p:txBody>
          <a:bodyPr lIns="0" rIns="0" tIns="0" bIns="0" anchor="t">
            <a:normAutofit/>
          </a:bodyPr>
          <a:p>
            <a:pPr marL="216000" indent="-216000">
              <a:lnSpc>
                <a:spcPct val="100000"/>
              </a:lnSpc>
              <a:spcBef>
                <a:spcPts val="1417"/>
              </a:spcBef>
              <a:buClr>
                <a:srgbClr val="000000"/>
              </a:buClr>
              <a:buSzPct val="50000"/>
              <a:buFont typeface="DejaVu Sans"/>
              <a:buChar char="●"/>
            </a:pPr>
            <a:r>
              <a:rPr b="0" lang="fi-FI" sz="2800" spc="-1" strike="noStrike">
                <a:solidFill>
                  <a:srgbClr val="000000"/>
                </a:solidFill>
                <a:latin typeface="Arial"/>
              </a:rPr>
              <a:t>Project tasklist </a:t>
            </a:r>
            <a:r>
              <a:rPr b="0" lang="fi-FI" sz="2800" spc="-1" strike="noStrike" u="sng">
                <a:solidFill>
                  <a:srgbClr val="0000ff"/>
                </a:solidFill>
                <a:uFillTx/>
                <a:latin typeface="Arial"/>
                <a:hlinkClick r:id="rId1"/>
              </a:rPr>
              <a:t>15-24-0466-01</a:t>
            </a:r>
            <a:endParaRPr b="0" lang="fi-FI" sz="2800" spc="-1" strike="noStrike">
              <a:solidFill>
                <a:srgbClr val="000000"/>
              </a:solidFill>
              <a:latin typeface="Arial"/>
            </a:endParaRPr>
          </a:p>
          <a:p>
            <a:pPr marL="216000" indent="-216000">
              <a:lnSpc>
                <a:spcPct val="100000"/>
              </a:lnSpc>
              <a:spcBef>
                <a:spcPts val="1417"/>
              </a:spcBef>
              <a:buClr>
                <a:srgbClr val="000000"/>
              </a:buClr>
              <a:buSzPct val="50000"/>
              <a:buFont typeface="DejaVu Sans"/>
              <a:buChar char="●"/>
            </a:pPr>
            <a:r>
              <a:rPr b="0" lang="fi-FI" sz="2800" spc="-1" strike="noStrike">
                <a:solidFill>
                  <a:srgbClr val="000000"/>
                </a:solidFill>
                <a:latin typeface="Arial"/>
              </a:rPr>
              <a:t>Comments NIST received during IPD:</a:t>
            </a:r>
            <a:endParaRPr b="0" lang="fi-FI" sz="2800" spc="-1" strike="noStrike">
              <a:solidFill>
                <a:srgbClr val="000000"/>
              </a:solidFill>
              <a:latin typeface="Arial"/>
            </a:endParaRPr>
          </a:p>
          <a:p>
            <a:pPr lvl="1" marL="432000" indent="-216000">
              <a:lnSpc>
                <a:spcPct val="100000"/>
              </a:lnSpc>
              <a:spcBef>
                <a:spcPts val="1134"/>
              </a:spcBef>
              <a:buClr>
                <a:srgbClr val="000000"/>
              </a:buClr>
              <a:buSzPct val="50000"/>
              <a:buFont typeface="DejaVu Sans"/>
              <a:buChar char="●"/>
            </a:pPr>
            <a:r>
              <a:rPr b="0" lang="fi-FI" sz="2800" spc="-1" strike="noStrike" u="sng">
                <a:solidFill>
                  <a:srgbClr val="0000ff"/>
                </a:solidFill>
                <a:uFillTx/>
                <a:latin typeface="Arial"/>
                <a:hlinkClick r:id="rId2"/>
              </a:rPr>
              <a:t>https://csrc.nist.gov/pubs/sp/800/232/ipd</a:t>
            </a:r>
            <a:endParaRPr b="0" lang="fi-FI" sz="2800" spc="-1" strike="noStrike">
              <a:solidFill>
                <a:srgbClr val="000000"/>
              </a:solidFill>
              <a:latin typeface="Arial"/>
            </a:endParaRPr>
          </a:p>
          <a:p>
            <a:pPr lvl="1" marL="432000" indent="-216000">
              <a:lnSpc>
                <a:spcPct val="100000"/>
              </a:lnSpc>
              <a:spcBef>
                <a:spcPts val="1134"/>
              </a:spcBef>
              <a:buClr>
                <a:srgbClr val="000000"/>
              </a:buClr>
              <a:buSzPct val="50000"/>
              <a:buFont typeface="DejaVu Sans"/>
              <a:buChar char="●"/>
            </a:pPr>
            <a:r>
              <a:rPr b="0" lang="fi-FI" sz="2800" spc="-1" strike="noStrike" u="sng">
                <a:solidFill>
                  <a:srgbClr val="0000ff"/>
                </a:solidFill>
                <a:uFillTx/>
                <a:latin typeface="Arial"/>
                <a:hlinkClick r:id="rId3"/>
              </a:rPr>
              <a:t>sp800-232-ipd-public-comments-received.pdf</a:t>
            </a:r>
            <a:endParaRPr b="0" lang="fi-FI"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1" name="PlaceHolder 1"/>
          <p:cNvSpPr>
            <a:spLocks noGrp="1"/>
          </p:cNvSpPr>
          <p:nvPr>
            <p:ph type="title"/>
          </p:nvPr>
        </p:nvSpPr>
        <p:spPr>
          <a:xfrm>
            <a:off x="457200" y="439560"/>
            <a:ext cx="8228160" cy="94284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Timeline</a:t>
            </a:r>
            <a:endParaRPr b="0" lang="fi-FI" sz="3200" spc="-1" strike="noStrike">
              <a:solidFill>
                <a:srgbClr val="000000"/>
              </a:solidFill>
              <a:latin typeface="Arial"/>
            </a:endParaRPr>
          </a:p>
        </p:txBody>
      </p:sp>
      <p:graphicFrame>
        <p:nvGraphicFramePr>
          <p:cNvPr id="162" name=""/>
          <p:cNvGraphicFramePr/>
          <p:nvPr/>
        </p:nvGraphicFramePr>
        <p:xfrm>
          <a:off x="692280" y="1383840"/>
          <a:ext cx="7773480" cy="3116160"/>
        </p:xfrm>
        <a:graphic>
          <a:graphicData uri="http://schemas.openxmlformats.org/drawingml/2006/table">
            <a:tbl>
              <a:tblPr/>
              <a:tblGrid>
                <a:gridCol w="6150600"/>
                <a:gridCol w="1623240"/>
              </a:tblGrid>
              <a:tr h="390240">
                <a:tc>
                  <a:txBody>
                    <a:bodyPr lIns="90000" rIns="90000" anchor="t">
                      <a:noAutofit/>
                    </a:bodyPr>
                    <a:p>
                      <a:pPr>
                        <a:lnSpc>
                          <a:spcPct val="100000"/>
                        </a:lnSpc>
                      </a:pPr>
                      <a:r>
                        <a:rPr b="0" lang="en-US" sz="1800" spc="-1" strike="sngStrike">
                          <a:solidFill>
                            <a:srgbClr val="003300"/>
                          </a:solidFill>
                          <a:latin typeface="Arial"/>
                        </a:rPr>
                        <a:t>Finalize the list of issues to be solved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nSpc>
                          <a:spcPct val="100000"/>
                        </a:lnSpc>
                      </a:pPr>
                      <a:r>
                        <a:rPr b="0" lang="en-US" sz="1800" spc="-1" strike="noStrike">
                          <a:solidFill>
                            <a:srgbClr val="000000"/>
                          </a:solidFill>
                          <a:latin typeface="Arial"/>
                        </a:rPr>
                        <a:t>Nov 2024</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390240">
                <a:tc>
                  <a:txBody>
                    <a:bodyPr lIns="90000" rIns="90000" anchor="t">
                      <a:noAutofit/>
                    </a:bodyPr>
                    <a:p>
                      <a:pPr>
                        <a:lnSpc>
                          <a:spcPct val="100000"/>
                        </a:lnSpc>
                      </a:pPr>
                      <a:r>
                        <a:rPr b="0" lang="en-US" sz="1800" spc="-1" strike="sngStrike">
                          <a:solidFill>
                            <a:srgbClr val="003300"/>
                          </a:solidFill>
                          <a:latin typeface="Arial"/>
                        </a:rPr>
                        <a:t>First version of the draft for WG pre-ballot commenting</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Mar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90240">
                <a:tc>
                  <a:txBody>
                    <a:bodyPr lIns="90000" rIns="90000" anchor="t">
                      <a:noAutofit/>
                    </a:bodyPr>
                    <a:p>
                      <a:pPr>
                        <a:lnSpc>
                          <a:spcPct val="100000"/>
                        </a:lnSpc>
                      </a:pPr>
                      <a:r>
                        <a:rPr b="0" lang="en-US" sz="1800" spc="-1" strike="noStrike">
                          <a:solidFill>
                            <a:srgbClr val="000000"/>
                          </a:solidFill>
                          <a:latin typeface="Arial"/>
                        </a:rPr>
                        <a:t>Draft ready for letter ballot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Jul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90240">
                <a:tc>
                  <a:txBody>
                    <a:bodyPr lIns="90000" rIns="90000" anchor="t">
                      <a:noAutofit/>
                    </a:bodyPr>
                    <a:p>
                      <a:pPr>
                        <a:lnSpc>
                          <a:spcPct val="100000"/>
                        </a:lnSpc>
                      </a:pPr>
                      <a:r>
                        <a:rPr b="0" lang="en-US" sz="1800" spc="-1" strike="noStrike">
                          <a:solidFill>
                            <a:srgbClr val="000000"/>
                          </a:solidFill>
                          <a:latin typeface="Arial"/>
                        </a:rPr>
                        <a:t>Draft ready for SA ballot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Sep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90240">
                <a:tc>
                  <a:txBody>
                    <a:bodyPr lIns="90000" rIns="90000" anchor="t">
                      <a:noAutofit/>
                    </a:bodyPr>
                    <a:p>
                      <a:pPr>
                        <a:lnSpc>
                          <a:spcPct val="100000"/>
                        </a:lnSpc>
                      </a:pPr>
                      <a:r>
                        <a:rPr b="0" lang="en-US" sz="1800" spc="-1" strike="noStrike">
                          <a:solidFill>
                            <a:srgbClr val="000000"/>
                          </a:solidFill>
                          <a:latin typeface="Arial"/>
                        </a:rPr>
                        <a:t>SA ballot start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Nov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90240">
                <a:tc>
                  <a:txBody>
                    <a:bodyPr lIns="90000" rIns="90000" anchor="t">
                      <a:noAutofit/>
                    </a:bodyPr>
                    <a:p>
                      <a:pPr>
                        <a:lnSpc>
                          <a:spcPct val="100000"/>
                        </a:lnSpc>
                      </a:pPr>
                      <a:r>
                        <a:rPr b="0" lang="en-US" sz="1800" spc="-1" strike="noStrike">
                          <a:solidFill>
                            <a:srgbClr val="000000"/>
                          </a:solidFill>
                          <a:latin typeface="Arial"/>
                        </a:rPr>
                        <a:t>SA ballot done</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Jan 2026</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90240">
                <a:tc>
                  <a:txBody>
                    <a:bodyPr lIns="90000" rIns="90000" anchor="t">
                      <a:noAutofit/>
                    </a:bodyPr>
                    <a:p>
                      <a:pPr>
                        <a:lnSpc>
                          <a:spcPct val="100000"/>
                        </a:lnSpc>
                      </a:pPr>
                      <a:r>
                        <a:rPr b="0" lang="en-US" sz="1800" spc="-1" strike="noStrike">
                          <a:solidFill>
                            <a:srgbClr val="000000"/>
                          </a:solidFill>
                          <a:latin typeface="Arial"/>
                        </a:rPr>
                        <a:t>Submit to RevCom</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Mar 2026</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4480">
                <a:tc>
                  <a:txBody>
                    <a:bodyPr lIns="90000" rIns="90000" anchor="t">
                      <a:noAutofit/>
                    </a:bodyPr>
                    <a:p>
                      <a:pPr>
                        <a:lnSpc>
                          <a:spcPct val="100000"/>
                        </a:lnSpc>
                      </a:pPr>
                      <a:r>
                        <a:rPr b="0" lang="en-US" sz="1800" spc="-1" strike="noStrike">
                          <a:solidFill>
                            <a:srgbClr val="000000"/>
                          </a:solidFill>
                          <a:latin typeface="Arial"/>
                        </a:rPr>
                        <a:t>Standard published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Jul 2026</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3" name="PlaceHolder 1"/>
          <p:cNvSpPr>
            <a:spLocks noGrp="1"/>
          </p:cNvSpPr>
          <p:nvPr>
            <p:ph type="title"/>
          </p:nvPr>
        </p:nvSpPr>
        <p:spPr>
          <a:xfrm>
            <a:off x="457200" y="439560"/>
            <a:ext cx="8228160" cy="94284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Meeting achievements</a:t>
            </a:r>
            <a:endParaRPr b="0" lang="fi-FI" sz="3200" spc="-1" strike="noStrike">
              <a:solidFill>
                <a:srgbClr val="000000"/>
              </a:solidFill>
              <a:latin typeface="Arial"/>
            </a:endParaRPr>
          </a:p>
        </p:txBody>
      </p:sp>
      <p:sp>
        <p:nvSpPr>
          <p:cNvPr id="164" name="PlaceHolder 2"/>
          <p:cNvSpPr>
            <a:spLocks noGrp="1"/>
          </p:cNvSpPr>
          <p:nvPr>
            <p:ph/>
          </p:nvPr>
        </p:nvSpPr>
        <p:spPr>
          <a:xfrm>
            <a:off x="457200" y="1383480"/>
            <a:ext cx="8228160" cy="3473640"/>
          </a:xfrm>
          <a:prstGeom prst="rect">
            <a:avLst/>
          </a:prstGeom>
          <a:noFill/>
          <a:ln w="0">
            <a:noFill/>
          </a:ln>
        </p:spPr>
        <p:txBody>
          <a:bodyPr lIns="0" rIns="0" tIns="0" bIns="0" anchor="t">
            <a:normAutofit/>
          </a:bodyPr>
          <a:p>
            <a:pPr marL="216000" indent="-216000">
              <a:lnSpc>
                <a:spcPct val="100000"/>
              </a:lnSpc>
              <a:spcBef>
                <a:spcPts val="1417"/>
              </a:spcBef>
              <a:buClr>
                <a:srgbClr val="000000"/>
              </a:buClr>
              <a:buSzPct val="50000"/>
              <a:buFont typeface="DejaVu Sans"/>
              <a:buChar char="●"/>
            </a:pPr>
            <a:r>
              <a:rPr b="0" lang="fi-FI" sz="3200" spc="-1" strike="noStrike">
                <a:solidFill>
                  <a:srgbClr val="000000"/>
                </a:solidFill>
                <a:latin typeface="Arial"/>
              </a:rPr>
              <a:t>Reviewed comments NIST received</a:t>
            </a:r>
            <a:endParaRPr b="0" lang="fi-FI" sz="3200" spc="-1" strike="noStrike">
              <a:solidFill>
                <a:srgbClr val="000000"/>
              </a:solidFill>
              <a:latin typeface="Arial"/>
            </a:endParaRPr>
          </a:p>
          <a:p>
            <a:pPr marL="216000" indent="-216000">
              <a:lnSpc>
                <a:spcPct val="100000"/>
              </a:lnSpc>
              <a:spcBef>
                <a:spcPts val="1417"/>
              </a:spcBef>
              <a:buClr>
                <a:srgbClr val="000000"/>
              </a:buClr>
              <a:buSzPct val="50000"/>
              <a:buFont typeface="DejaVu Sans"/>
              <a:buChar char="●"/>
            </a:pPr>
            <a:r>
              <a:rPr b="0" lang="fi-FI" sz="3200" spc="-1" strike="noStrike">
                <a:solidFill>
                  <a:srgbClr val="000000"/>
                </a:solidFill>
                <a:latin typeface="Arial"/>
              </a:rPr>
              <a:t>Created draft ready for letter ballot</a:t>
            </a:r>
            <a:endParaRPr b="0" lang="fi-FI" sz="3200" spc="-1" strike="noStrike">
              <a:solidFill>
                <a:srgbClr val="000000"/>
              </a:solidFill>
              <a:latin typeface="Arial"/>
            </a:endParaRPr>
          </a:p>
          <a:p>
            <a:pPr lvl="1" marL="432000" indent="-216000">
              <a:lnSpc>
                <a:spcPct val="100000"/>
              </a:lnSpc>
              <a:spcBef>
                <a:spcPts val="1134"/>
              </a:spcBef>
              <a:buClr>
                <a:srgbClr val="000000"/>
              </a:buClr>
              <a:buSzPct val="50000"/>
              <a:buFont typeface="DejaVu Sans"/>
              <a:buChar char="●"/>
            </a:pPr>
            <a:r>
              <a:rPr b="0" lang="fi-FI" sz="3200" spc="-1" strike="noStrike">
                <a:solidFill>
                  <a:srgbClr val="000000"/>
                </a:solidFill>
                <a:latin typeface="Arial"/>
              </a:rPr>
              <a:t>Created test vectors </a:t>
            </a:r>
            <a:endParaRPr b="0" lang="fi-FI" sz="3200" spc="-1" strike="noStrike">
              <a:solidFill>
                <a:srgbClr val="000000"/>
              </a:solidFill>
              <a:latin typeface="Arial"/>
            </a:endParaRPr>
          </a:p>
          <a:p>
            <a:pPr marL="216000" indent="-216000">
              <a:lnSpc>
                <a:spcPct val="100000"/>
              </a:lnSpc>
              <a:spcBef>
                <a:spcPts val="1417"/>
              </a:spcBef>
              <a:buClr>
                <a:srgbClr val="000000"/>
              </a:buClr>
              <a:buSzPct val="50000"/>
              <a:buFont typeface="DejaVu Sans"/>
              <a:buChar char="●"/>
            </a:pPr>
            <a:r>
              <a:rPr b="0" lang="fi-FI" sz="3200" spc="-1" strike="noStrike">
                <a:solidFill>
                  <a:srgbClr val="000000"/>
                </a:solidFill>
                <a:latin typeface="Arial"/>
              </a:rPr>
              <a:t>Start pre-letter ballot comment collection after this session</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5" name="PlaceHolder 1"/>
          <p:cNvSpPr>
            <a:spLocks noGrp="1"/>
          </p:cNvSpPr>
          <p:nvPr>
            <p:ph type="title"/>
          </p:nvPr>
        </p:nvSpPr>
        <p:spPr>
          <a:xfrm>
            <a:off x="457200" y="439560"/>
            <a:ext cx="8228160" cy="94284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Agenda of TG4ae for May</a:t>
            </a:r>
            <a:endParaRPr b="0" lang="fi-FI" sz="3200" spc="-1" strike="noStrike">
              <a:solidFill>
                <a:srgbClr val="000000"/>
              </a:solidFill>
              <a:latin typeface="Arial"/>
            </a:endParaRPr>
          </a:p>
        </p:txBody>
      </p:sp>
      <p:sp>
        <p:nvSpPr>
          <p:cNvPr id="166" name="PlaceHolder 2"/>
          <p:cNvSpPr>
            <a:spLocks noGrp="1"/>
          </p:cNvSpPr>
          <p:nvPr>
            <p:ph/>
          </p:nvPr>
        </p:nvSpPr>
        <p:spPr>
          <a:xfrm>
            <a:off x="457200" y="1383480"/>
            <a:ext cx="8228160" cy="3473640"/>
          </a:xfrm>
          <a:prstGeom prst="rect">
            <a:avLst/>
          </a:prstGeom>
          <a:noFill/>
          <a:ln w="0">
            <a:noFill/>
          </a:ln>
        </p:spPr>
        <p:txBody>
          <a:bodyPr lIns="0" rIns="0" tIns="0" bIns="0" anchor="t">
            <a:normAutofit fontScale="95000"/>
          </a:bodyPr>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Two meetings</a:t>
            </a:r>
            <a:endParaRPr b="0" lang="fi-FI" sz="3200" spc="-1" strike="noStrike">
              <a:solidFill>
                <a:srgbClr val="000000"/>
              </a:solidFill>
              <a:latin typeface="Arial"/>
            </a:endParaRPr>
          </a:p>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Not overlapping with TG4ac, or TG9a.</a:t>
            </a:r>
            <a:endParaRPr b="0" lang="fi-FI" sz="3200" spc="-1" strike="noStrike">
              <a:solidFill>
                <a:srgbClr val="000000"/>
              </a:solidFill>
              <a:latin typeface="Arial"/>
            </a:endParaRPr>
          </a:p>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Process comments received in the pre-letter ballot comment collection period</a:t>
            </a:r>
            <a:endParaRPr b="0" lang="fi-FI" sz="3200" spc="-1" strike="noStrike">
              <a:solidFill>
                <a:srgbClr val="000000"/>
              </a:solidFill>
              <a:latin typeface="Arial"/>
            </a:endParaRPr>
          </a:p>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Finalize draft</a:t>
            </a:r>
            <a:endParaRPr b="0" lang="fi-FI" sz="3200" spc="-1" strike="noStrike">
              <a:solidFill>
                <a:srgbClr val="000000"/>
              </a:solidFill>
              <a:latin typeface="Arial"/>
            </a:endParaRPr>
          </a:p>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Start initial letter ballot</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9" name="CustomShape 2"/>
          <p:cNvSpPr/>
          <p:nvPr/>
        </p:nvSpPr>
        <p:spPr>
          <a:xfrm>
            <a:off x="540000" y="1115640"/>
            <a:ext cx="8098920" cy="374328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200" spc="-1" strike="noStrike">
                <a:solidFill>
                  <a:srgbClr val="000000"/>
                </a:solidFill>
                <a:latin typeface="Calibri"/>
                <a:ea typeface="Calibri"/>
              </a:rPr>
              <a:t>The IEEE-SA strongly recommends that at each WG meeting the chair or a designee:</a:t>
            </a:r>
            <a:endParaRPr b="0" lang="fi-FI"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050" spc="-1" strike="noStrike">
                <a:solidFill>
                  <a:srgbClr val="000000"/>
                </a:solidFill>
                <a:latin typeface="Calibri"/>
                <a:ea typeface="Calibri"/>
              </a:rPr>
              <a:t>Show slides #1 through #4 of this presentation</a:t>
            </a:r>
            <a:endParaRPr b="0" lang="fi-FI" sz="105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050" spc="-1" strike="noStrike">
                <a:solidFill>
                  <a:srgbClr val="000000"/>
                </a:solidFill>
                <a:latin typeface="Calibri"/>
                <a:ea typeface="Calibri"/>
              </a:rPr>
              <a:t>Advise the WG attendees that: </a:t>
            </a:r>
            <a:endParaRPr b="0" lang="fi-FI" sz="105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IEEE’s patent policy is described in Clause 6 of the </a:t>
            </a:r>
            <a:r>
              <a:rPr b="0" i="1" lang="en-IE" sz="900" spc="-1" strike="noStrike">
                <a:solidFill>
                  <a:srgbClr val="000000"/>
                </a:solidFill>
                <a:latin typeface="Calibri"/>
                <a:ea typeface="Calibri"/>
              </a:rPr>
              <a:t>IEEE-SA Standards Board Bylaws</a:t>
            </a:r>
            <a:r>
              <a:rPr b="0" lang="en-IE" sz="900" spc="-1" strike="noStrike">
                <a:solidFill>
                  <a:srgbClr val="000000"/>
                </a:solidFill>
                <a:latin typeface="Calibri"/>
                <a:ea typeface="Calibri"/>
              </a:rPr>
              <a:t>;</a:t>
            </a:r>
            <a:endParaRPr b="0" lang="fi-FI" sz="9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Early identification of patent claims which may be essential for the use of standards under development is strongly encouraged; </a:t>
            </a:r>
            <a:endParaRPr b="0" lang="fi-FI" sz="9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sz="1300"/>
            </a:br>
            <a:r>
              <a:rPr b="0" lang="en-IE" sz="900" spc="-1" strike="noStrike">
                <a:solidFill>
                  <a:srgbClr val="000000"/>
                </a:solidFill>
                <a:latin typeface="Calibri"/>
                <a:ea typeface="DejaVu Sans"/>
              </a:rPr>
              <a:t> </a:t>
            </a:r>
            <a:endParaRPr b="0" lang="fi-FI" sz="9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050" spc="-1" strike="noStrike">
                <a:solidFill>
                  <a:srgbClr val="000000"/>
                </a:solidFill>
                <a:latin typeface="Calibri"/>
                <a:ea typeface="Calibri"/>
              </a:rPr>
              <a:t>Instruct the WG Secretary to record in the minutes of the relevant WG meeting:</a:t>
            </a:r>
            <a:endParaRPr b="0" lang="fi-FI" sz="105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That the foregoing information was provided and that slides 1 through 4 (and this slide 0, if applicable) were shown;</a:t>
            </a:r>
            <a:endParaRPr b="0" lang="fi-FI" sz="9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fi-FI" sz="9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fi-FI" sz="9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fi-FI" sz="9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It is recommended that the WG Chair review the guidance in </a:t>
            </a:r>
            <a:r>
              <a:rPr b="0" i="1" lang="en-IE" sz="900" spc="-1" strike="noStrike">
                <a:solidFill>
                  <a:srgbClr val="000000"/>
                </a:solidFill>
                <a:latin typeface="Calibri"/>
                <a:ea typeface="Calibri"/>
              </a:rPr>
              <a:t>IEEE-SA Standards Board Operations Manual</a:t>
            </a:r>
            <a:r>
              <a:rPr b="0" lang="en-IE" sz="900" spc="-1" strike="noStrike">
                <a:solidFill>
                  <a:srgbClr val="000000"/>
                </a:solidFill>
                <a:latin typeface="Calibri"/>
                <a:ea typeface="Calibri"/>
              </a:rPr>
              <a:t> 6.3.5 and in FAQs 14 and 15 on inclusion of potential Essential Patent Claims by incorporation or by reference. </a:t>
            </a:r>
            <a:endParaRPr b="0" lang="fi-FI" sz="900" spc="-1" strike="noStrike">
              <a:solidFill>
                <a:srgbClr val="000000"/>
              </a:solidFill>
              <a:latin typeface="Arial"/>
            </a:endParaRPr>
          </a:p>
          <a:p>
            <a:pPr>
              <a:lnSpc>
                <a:spcPct val="100000"/>
              </a:lnSpc>
            </a:pPr>
            <a:endParaRPr b="0" lang="fi-FI" sz="1200" spc="-1" strike="noStrike">
              <a:solidFill>
                <a:srgbClr val="000000"/>
              </a:solidFill>
              <a:latin typeface="Arial"/>
            </a:endParaRPr>
          </a:p>
          <a:p>
            <a:pPr marL="216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Note: </a:t>
            </a:r>
            <a:r>
              <a:rPr b="1" lang="en-IE" sz="900" spc="-1" strike="noStrike">
                <a:solidFill>
                  <a:srgbClr val="000000"/>
                </a:solidFill>
                <a:latin typeface="Calibri"/>
                <a:ea typeface="Calibri"/>
              </a:rPr>
              <a:t>WG</a:t>
            </a:r>
            <a:r>
              <a:rPr b="0" lang="en-IE" sz="900" spc="-1" strike="noStrike">
                <a:solidFill>
                  <a:srgbClr val="000000"/>
                </a:solidFill>
                <a:latin typeface="Calibri"/>
                <a:ea typeface="Calibri"/>
              </a:rPr>
              <a:t> includes Working Groups, Task Groups, and other standards-developing committees with a PAR approved by the IEEE-SA Standards Board.</a:t>
            </a:r>
            <a:endParaRPr b="0" lang="fi-FI" sz="900" spc="-1" strike="noStrike">
              <a:solidFill>
                <a:srgbClr val="000000"/>
              </a:solidFill>
              <a:latin typeface="Arial"/>
            </a:endParaRPr>
          </a:p>
        </p:txBody>
      </p:sp>
      <p:sp>
        <p:nvSpPr>
          <p:cNvPr id="140" name="CustomShape 3"/>
          <p:cNvSpPr/>
          <p:nvPr/>
        </p:nvSpPr>
        <p:spPr>
          <a:xfrm>
            <a:off x="720000" y="461520"/>
            <a:ext cx="7714800" cy="617400"/>
          </a:xfrm>
          <a:prstGeom prst="rect">
            <a:avLst/>
          </a:prstGeom>
          <a:noFill/>
          <a:ln w="0">
            <a:noFill/>
          </a:ln>
        </p:spPr>
        <p:style>
          <a:lnRef idx="0"/>
          <a:fillRef idx="0"/>
          <a:effectRef idx="0"/>
          <a:fontRef idx="minor"/>
        </p:style>
        <p:txBody>
          <a:bodyPr lIns="90360" rIns="90360" tIns="44280" bIns="44280" anchor="ctr">
            <a:noAutofit/>
          </a:bodyPr>
          <a:p>
            <a:pPr algn="ctr">
              <a:lnSpc>
                <a:spcPct val="100000"/>
              </a:lnSpc>
            </a:pPr>
            <a:r>
              <a:rPr b="0" lang="en-IE" sz="2800" spc="-1" strike="noStrike" u="sng">
                <a:solidFill>
                  <a:srgbClr val="000000"/>
                </a:solidFill>
                <a:uFillTx/>
                <a:latin typeface="Calibri"/>
                <a:ea typeface="Calibri"/>
              </a:rPr>
              <a:t>Instructions for the WG Chair</a:t>
            </a:r>
            <a:endParaRPr b="0" lang="fi-FI"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1" name="CustomShape 4"/>
          <p:cNvSpPr/>
          <p:nvPr/>
        </p:nvSpPr>
        <p:spPr>
          <a:xfrm>
            <a:off x="720000" y="476280"/>
            <a:ext cx="7738920" cy="6026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Participants have a duty to inform the IEEE</a:t>
            </a:r>
            <a:endParaRPr b="0" lang="fi-FI" sz="2800" spc="-1" strike="noStrike">
              <a:solidFill>
                <a:srgbClr val="000000"/>
              </a:solidFill>
              <a:latin typeface="Arial"/>
            </a:endParaRPr>
          </a:p>
        </p:txBody>
      </p:sp>
      <p:sp>
        <p:nvSpPr>
          <p:cNvPr id="142" name="CustomShape 5"/>
          <p:cNvSpPr/>
          <p:nvPr/>
        </p:nvSpPr>
        <p:spPr>
          <a:xfrm>
            <a:off x="540000" y="1125000"/>
            <a:ext cx="8098920" cy="355392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Participants </a:t>
            </a:r>
            <a:r>
              <a:rPr b="1" lang="en-IE" sz="1400" spc="-1" strike="noStrike" u="sng">
                <a:solidFill>
                  <a:srgbClr val="000000"/>
                </a:solidFill>
                <a:uFillTx/>
                <a:latin typeface="Calibri"/>
                <a:ea typeface="Calibri"/>
              </a:rPr>
              <a:t>shall</a:t>
            </a:r>
            <a:r>
              <a:rPr b="1" lang="en-IE" sz="14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fi-FI" sz="1400" spc="-1" strike="noStrike">
              <a:solidFill>
                <a:srgbClr val="000000"/>
              </a:solidFill>
              <a:latin typeface="Arial"/>
            </a:endParaRPr>
          </a:p>
          <a:p>
            <a:pPr>
              <a:lnSpc>
                <a:spcPct val="100000"/>
              </a:lnSpc>
            </a:pPr>
            <a:endParaRPr b="0" lang="fi-FI"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Participants </a:t>
            </a:r>
            <a:r>
              <a:rPr b="1" lang="en-IE" sz="1400" spc="-1" strike="noStrike" u="sng">
                <a:solidFill>
                  <a:srgbClr val="000000"/>
                </a:solidFill>
                <a:uFillTx/>
                <a:latin typeface="Calibri"/>
                <a:ea typeface="Calibri"/>
              </a:rPr>
              <a:t>should </a:t>
            </a:r>
            <a:r>
              <a:rPr b="1" lang="en-IE" sz="1400" spc="-1" strike="noStrike">
                <a:solidFill>
                  <a:srgbClr val="000000"/>
                </a:solidFill>
                <a:latin typeface="Calibri"/>
                <a:ea typeface="Calibri"/>
              </a:rPr>
              <a:t>inform the IEEE (or cause the IEEE to be informed) of the identity of any other holders of potential Essential Patent Claims</a:t>
            </a:r>
            <a:endParaRPr b="0" lang="fi-FI" sz="1400" spc="-1" strike="noStrike">
              <a:solidFill>
                <a:srgbClr val="000000"/>
              </a:solidFill>
              <a:latin typeface="Arial"/>
            </a:endParaRPr>
          </a:p>
          <a:p>
            <a:pPr>
              <a:lnSpc>
                <a:spcPct val="100000"/>
              </a:lnSpc>
            </a:pPr>
            <a:endParaRPr b="0" lang="fi-FI"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200" spc="-1" strike="noStrike">
                <a:solidFill>
                  <a:srgbClr val="000000"/>
                </a:solidFill>
                <a:latin typeface="Calibri"/>
                <a:ea typeface="Calibri"/>
              </a:rPr>
              <a:t>Early identification of holders of potential Essential Patent Claims is encouraged</a:t>
            </a:r>
            <a:endParaRPr b="0" lang="fi-FI" sz="2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3" name="CustomShape 6"/>
          <p:cNvSpPr/>
          <p:nvPr/>
        </p:nvSpPr>
        <p:spPr>
          <a:xfrm>
            <a:off x="720000" y="469800"/>
            <a:ext cx="7738920" cy="6091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Ways to inform IEEE</a:t>
            </a:r>
            <a:endParaRPr b="0" lang="fi-FI" sz="2800" spc="-1" strike="noStrike">
              <a:solidFill>
                <a:srgbClr val="000000"/>
              </a:solidFill>
              <a:latin typeface="Arial"/>
            </a:endParaRPr>
          </a:p>
        </p:txBody>
      </p:sp>
      <p:sp>
        <p:nvSpPr>
          <p:cNvPr id="144" name="CustomShape 7"/>
          <p:cNvSpPr/>
          <p:nvPr/>
        </p:nvSpPr>
        <p:spPr>
          <a:xfrm>
            <a:off x="540000" y="1115640"/>
            <a:ext cx="8098920" cy="374328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Cause an LOA to be submitted to the IEEE-SA (patcom@ieee.org); or</a:t>
            </a:r>
            <a:endParaRPr b="0" lang="fi-FI" sz="16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Provide the chair of this group with the identity of the holder(s) of any and all such claims as soon as possible; or</a:t>
            </a:r>
            <a:endParaRPr b="0" lang="fi-FI" sz="16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Speak up now and respond to this Call for Potentially Essential Patents</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6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sz="1500"/>
            </a:br>
            <a:r>
              <a:rPr b="0" lang="en-IE" sz="1600" spc="-1" strike="noStrike">
                <a:solidFill>
                  <a:srgbClr val="000000"/>
                </a:solidFill>
                <a:latin typeface="Arial"/>
                <a:ea typeface="DejaVu Sans"/>
              </a:rPr>
              <a:t> </a:t>
            </a:r>
            <a:endParaRPr b="0" lang="fi-FI"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5" name="CustomShape 8"/>
          <p:cNvSpPr/>
          <p:nvPr/>
        </p:nvSpPr>
        <p:spPr>
          <a:xfrm>
            <a:off x="720000" y="486720"/>
            <a:ext cx="7738920" cy="6282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Other guidelines for IEEE WG meetings</a:t>
            </a:r>
            <a:endParaRPr b="0" lang="fi-FI" sz="2800" spc="-1" strike="noStrike">
              <a:solidFill>
                <a:srgbClr val="000000"/>
              </a:solidFill>
              <a:latin typeface="Arial"/>
            </a:endParaRPr>
          </a:p>
        </p:txBody>
      </p:sp>
      <p:sp>
        <p:nvSpPr>
          <p:cNvPr id="146" name="CustomShape 9"/>
          <p:cNvSpPr/>
          <p:nvPr/>
        </p:nvSpPr>
        <p:spPr>
          <a:xfrm>
            <a:off x="540000" y="1115640"/>
            <a:ext cx="8098920" cy="374328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All IEEE-SA standards meetings shall be conducted in compliance with all applicable laws, including antitrust and competition laws. </a:t>
            </a:r>
            <a:endParaRPr b="0" lang="fi-FI"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interpretation, validity, or essentiality of patents/patent claims. </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specific license rates, terms, or conditions.</a:t>
            </a:r>
            <a:endParaRPr b="0" lang="fi-FI" sz="16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fi-FI" sz="1500" spc="-1" strike="noStrike">
              <a:solidFill>
                <a:srgbClr val="000000"/>
              </a:solidFill>
              <a:latin typeface="Arial"/>
            </a:endParaRPr>
          </a:p>
          <a:p>
            <a:pPr lvl="3" marL="864000" indent="-210240">
              <a:lnSpc>
                <a:spcPct val="100000"/>
              </a:lnSpc>
              <a:buClr>
                <a:srgbClr val="000000"/>
              </a:buClr>
              <a:buSzPct val="45000"/>
              <a:buFont typeface="Wingdings" charset="2"/>
              <a:buChar char=""/>
            </a:pPr>
            <a:r>
              <a:rPr b="1" lang="en-IE" sz="1500" spc="-1" strike="noStrike">
                <a:solidFill>
                  <a:srgbClr val="000000"/>
                </a:solidFill>
                <a:latin typeface="Calibri"/>
                <a:ea typeface="Calibri"/>
              </a:rPr>
              <a:t>Technical considerations remain the primary focus</a:t>
            </a:r>
            <a:endParaRPr b="0" lang="fi-FI" sz="15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or engage in the fixing of product prices, allocation of customers, or division of sales markets.</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status or substance of ongoing or threatened litigation.</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be silent if inappropriate topics are discussed … do formally object.</a:t>
            </a:r>
            <a:endParaRPr b="0" lang="fi-FI" sz="1600" spc="-1" strike="noStrike">
              <a:solidFill>
                <a:srgbClr val="000000"/>
              </a:solidFill>
              <a:latin typeface="Arial"/>
            </a:endParaRPr>
          </a:p>
          <a:p>
            <a:pPr marL="216000" indent="-210240" algn="ctr">
              <a:lnSpc>
                <a:spcPct val="100000"/>
              </a:lnSpc>
              <a:buClr>
                <a:srgbClr val="000000"/>
              </a:buClr>
              <a:buSzPct val="45000"/>
              <a:buFont typeface="Wingdings" charset="2"/>
              <a:buChar char=""/>
            </a:pPr>
            <a:r>
              <a:rPr b="1" lang="en-IE" sz="900" spc="-1" strike="noStrike">
                <a:solidFill>
                  <a:srgbClr val="000000"/>
                </a:solidFill>
                <a:latin typeface="Calibri"/>
                <a:ea typeface="Calibri"/>
              </a:rPr>
              <a:t>---------------------------------------------------------------   </a:t>
            </a:r>
            <a:endParaRPr b="0" lang="fi-FI" sz="900" spc="-1" strike="noStrike">
              <a:solidFill>
                <a:srgbClr val="000000"/>
              </a:solidFill>
              <a:latin typeface="Arial"/>
            </a:endParaRPr>
          </a:p>
          <a:p>
            <a:pPr marL="216000" indent="-210240">
              <a:lnSpc>
                <a:spcPct val="100000"/>
              </a:lnSpc>
              <a:buClr>
                <a:srgbClr val="000000"/>
              </a:buClr>
              <a:buSzPct val="45000"/>
              <a:buFont typeface="Wingdings" charset="2"/>
              <a:buChar char=""/>
            </a:pPr>
            <a:r>
              <a:rPr b="1" lang="en-IE" sz="1200" spc="-1" strike="noStrike">
                <a:solidFill>
                  <a:srgbClr val="000000"/>
                </a:solidFill>
                <a:latin typeface="Calibri"/>
                <a:ea typeface="Calibri"/>
              </a:rPr>
              <a:t>For more details, see </a:t>
            </a:r>
            <a:r>
              <a:rPr b="1" i="1" lang="en-IE" sz="1200" spc="-1" strike="noStrike">
                <a:solidFill>
                  <a:srgbClr val="000000"/>
                </a:solidFill>
                <a:latin typeface="Calibri"/>
                <a:ea typeface="Calibri"/>
              </a:rPr>
              <a:t>IEEE-SA Standards Board Operations Manual</a:t>
            </a:r>
            <a:r>
              <a:rPr b="1" lang="en-IE" sz="1200" spc="-1" strike="noStrike">
                <a:solidFill>
                  <a:srgbClr val="000000"/>
                </a:solidFill>
                <a:latin typeface="Calibri"/>
                <a:ea typeface="Calibri"/>
              </a:rPr>
              <a:t>, clause 5.3.10 and </a:t>
            </a:r>
            <a:r>
              <a:rPr b="1" i="1" lang="en-IE" sz="1200" spc="-1" strike="noStrike">
                <a:solidFill>
                  <a:srgbClr val="000000"/>
                </a:solidFill>
                <a:latin typeface="Calibri"/>
                <a:ea typeface="Calibri"/>
              </a:rPr>
              <a:t>Antitrust and Competition Policy: What You Need to Know </a:t>
            </a:r>
            <a:r>
              <a:rPr b="1" lang="en-IE" sz="1200" spc="-1" strike="noStrike">
                <a:solidFill>
                  <a:srgbClr val="000000"/>
                </a:solidFill>
                <a:latin typeface="Calibri"/>
                <a:ea typeface="Calibri"/>
              </a:rPr>
              <a:t>at http://standards.ieee.org/develop/policies/antitrust.pdf</a:t>
            </a:r>
            <a:endParaRPr b="0" lang="fi-FI"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7" name="CustomShape 10"/>
          <p:cNvSpPr/>
          <p:nvPr/>
        </p:nvSpPr>
        <p:spPr>
          <a:xfrm>
            <a:off x="720000" y="486000"/>
            <a:ext cx="7738920" cy="6289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Patent-related information</a:t>
            </a:r>
            <a:endParaRPr b="0" lang="fi-FI" sz="2800" spc="-1" strike="noStrike">
              <a:solidFill>
                <a:srgbClr val="000000"/>
              </a:solidFill>
              <a:latin typeface="Arial"/>
            </a:endParaRPr>
          </a:p>
        </p:txBody>
      </p:sp>
      <p:sp>
        <p:nvSpPr>
          <p:cNvPr id="148" name="CustomShape 11"/>
          <p:cNvSpPr/>
          <p:nvPr/>
        </p:nvSpPr>
        <p:spPr>
          <a:xfrm>
            <a:off x="540000" y="1135080"/>
            <a:ext cx="8098920" cy="372384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80000"/>
              </a:lnSpc>
              <a:spcBef>
                <a:spcPts val="173"/>
              </a:spcBef>
              <a:buClr>
                <a:srgbClr val="000000"/>
              </a:buClr>
              <a:buSzPct val="45000"/>
              <a:buFont typeface="Wingdings" charset="2"/>
              <a:buChar char=""/>
            </a:pPr>
            <a:r>
              <a:rPr b="1" lang="en-IE" sz="1800" spc="-1" strike="noStrike">
                <a:solidFill>
                  <a:srgbClr val="000000"/>
                </a:solidFill>
                <a:latin typeface="Calibri"/>
                <a:ea typeface="Calibri"/>
              </a:rPr>
              <a:t>The patent policy and the procedures used to execute that policy are documented in the:</a:t>
            </a:r>
            <a:endParaRPr b="0" lang="fi-FI" sz="18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1" i="1" lang="en-IE" sz="1800" spc="-1" strike="noStrike">
                <a:solidFill>
                  <a:srgbClr val="000000"/>
                </a:solidFill>
                <a:latin typeface="Calibri"/>
                <a:ea typeface="Calibri"/>
              </a:rPr>
              <a:t>IEEE-SA Standards Board Bylaws</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(http://standards.ieee.org/develop/policies/bylaws/sect6-7.html#6) </a:t>
            </a:r>
            <a:endParaRPr b="0" lang="fi-FI" sz="1500" spc="-1" strike="noStrike">
              <a:solidFill>
                <a:srgbClr val="000000"/>
              </a:solidFill>
              <a:latin typeface="Arial"/>
            </a:endParaRPr>
          </a:p>
          <a:p>
            <a:pPr lvl="1" marL="432000" indent="-210240">
              <a:lnSpc>
                <a:spcPct val="90000"/>
              </a:lnSpc>
              <a:spcBef>
                <a:spcPts val="400"/>
              </a:spcBef>
              <a:buClr>
                <a:srgbClr val="000000"/>
              </a:buClr>
              <a:buSzPct val="45000"/>
              <a:buFont typeface="Wingdings" charset="2"/>
              <a:buChar char=""/>
            </a:pPr>
            <a:r>
              <a:rPr b="1" i="1" lang="en-IE" sz="1800" spc="-1" strike="noStrike">
                <a:solidFill>
                  <a:srgbClr val="000000"/>
                </a:solidFill>
                <a:latin typeface="Calibri"/>
                <a:ea typeface="Calibri"/>
              </a:rPr>
              <a:t>IEEE-SA Standards Board Operations Manual</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a:t>
            </a:r>
            <a:r>
              <a:rPr b="1" lang="en-IE" sz="1500" spc="-1" strike="noStrike" u="sng">
                <a:solidFill>
                  <a:srgbClr val="0000ff"/>
                </a:solidFill>
                <a:uFillTx/>
                <a:latin typeface="Calibri"/>
                <a:ea typeface="Calibri"/>
                <a:hlinkClick r:id="rId1"/>
              </a:rPr>
              <a:t>http://standards.ieee.org/develop/policies/opman/sect6.html#6.3</a:t>
            </a:r>
            <a:r>
              <a:rPr b="1" lang="en-IE" sz="1500" spc="-1" strike="noStrike">
                <a:solidFill>
                  <a:srgbClr val="000000"/>
                </a:solidFill>
                <a:latin typeface="Calibri"/>
                <a:ea typeface="Calibri"/>
              </a:rPr>
              <a:t>)</a:t>
            </a:r>
            <a:endParaRPr b="0" lang="fi-FI" sz="1500" spc="-1" strike="noStrike">
              <a:solidFill>
                <a:srgbClr val="000000"/>
              </a:solidFill>
              <a:latin typeface="Arial"/>
            </a:endParaRPr>
          </a:p>
          <a:p>
            <a:pPr>
              <a:lnSpc>
                <a:spcPct val="90000"/>
              </a:lnSpc>
              <a:spcBef>
                <a:spcPts val="400"/>
              </a:spcBef>
            </a:pPr>
            <a:endParaRPr b="0" lang="fi-FI" sz="1500" spc="-1" strike="noStrike">
              <a:solidFill>
                <a:srgbClr val="000000"/>
              </a:solidFill>
              <a:latin typeface="Arial"/>
            </a:endParaRPr>
          </a:p>
          <a:p>
            <a:pPr marL="216000" indent="-210240">
              <a:lnSpc>
                <a:spcPct val="90000"/>
              </a:lnSpc>
              <a:spcBef>
                <a:spcPts val="400"/>
              </a:spcBef>
              <a:buClr>
                <a:srgbClr val="000000"/>
              </a:buClr>
              <a:buSzPct val="45000"/>
              <a:buFont typeface="Wingdings" charset="2"/>
              <a:buChar char=""/>
            </a:pPr>
            <a:r>
              <a:rPr b="1" lang="en-IE" sz="1800" spc="-1" strike="noStrike">
                <a:solidFill>
                  <a:srgbClr val="000000"/>
                </a:solidFill>
                <a:latin typeface="Calibri"/>
                <a:ea typeface="Calibri"/>
              </a:rPr>
              <a:t>Material about the patent policy is available at</a:t>
            </a:r>
            <a:br>
              <a:rPr sz="1800"/>
            </a:br>
            <a:r>
              <a:rPr b="1" i="1" lang="en-IE" sz="1600" spc="-1" strike="noStrike">
                <a:solidFill>
                  <a:srgbClr val="000000"/>
                </a:solidFill>
                <a:latin typeface="Calibri"/>
                <a:ea typeface="Calibri"/>
              </a:rPr>
              <a:t>http://standards.ieee.org/about/sasb/patcom/materials.html</a:t>
            </a:r>
            <a:endParaRPr b="0" lang="fi-FI" sz="1600" spc="-1" strike="noStrike">
              <a:solidFill>
                <a:srgbClr val="000000"/>
              </a:solidFill>
              <a:latin typeface="Arial"/>
            </a:endParaRPr>
          </a:p>
          <a:p>
            <a:pPr>
              <a:lnSpc>
                <a:spcPct val="90000"/>
              </a:lnSpc>
            </a:pPr>
            <a:endParaRPr b="0" lang="fi-FI" sz="1600" spc="-1" strike="noStrike">
              <a:solidFill>
                <a:srgbClr val="000000"/>
              </a:solidFill>
              <a:latin typeface="Arial"/>
            </a:endParaRPr>
          </a:p>
          <a:p>
            <a:pPr marL="630000" indent="-280080" algn="ctr">
              <a:lnSpc>
                <a:spcPct val="90000"/>
              </a:lnSpc>
              <a:buClr>
                <a:srgbClr val="000000"/>
              </a:buClr>
              <a:buSzPct val="45000"/>
              <a:buFont typeface="Wingdings" charset="2"/>
              <a:buChar char=""/>
            </a:pPr>
            <a:r>
              <a:rPr b="1" lang="en-IE" sz="2600" spc="-1" strike="noStrike">
                <a:solidFill>
                  <a:srgbClr val="000000"/>
                </a:solidFill>
                <a:latin typeface="Calibri"/>
                <a:ea typeface="Calibri"/>
              </a:rPr>
              <a:t>If you have questions, contact the IEEE-SA Standards Board Patent Committee Administrator at patcom@ieee.org</a:t>
            </a:r>
            <a:endParaRPr b="0" lang="fi-FI" sz="2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9" name="CustomShape 12"/>
          <p:cNvSpPr/>
          <p:nvPr/>
        </p:nvSpPr>
        <p:spPr>
          <a:xfrm>
            <a:off x="720000" y="486000"/>
            <a:ext cx="7738920" cy="8089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Instructions for Chairs oF</a:t>
            </a:r>
            <a:endParaRPr b="0" lang="fi-FI" sz="2600" spc="-1" strike="noStrike">
              <a:solidFill>
                <a:srgbClr val="000000"/>
              </a:solidFill>
              <a:latin typeface="Arial"/>
            </a:endParaRPr>
          </a:p>
          <a:p>
            <a:pPr algn="ctr">
              <a:lnSpc>
                <a:spcPct val="100000"/>
              </a:lnSpc>
            </a:pPr>
            <a:r>
              <a:rPr b="1" lang="en-IE" sz="2600" spc="-1" strike="noStrike" cap="all">
                <a:solidFill>
                  <a:srgbClr val="000000"/>
                </a:solidFill>
                <a:latin typeface="Montserrat ExtraBold"/>
                <a:ea typeface="MS PGothic"/>
              </a:rPr>
              <a:t>standards development activities</a:t>
            </a:r>
            <a:endParaRPr b="0" lang="fi-FI" sz="2600" spc="-1" strike="noStrike">
              <a:solidFill>
                <a:srgbClr val="000000"/>
              </a:solidFill>
              <a:latin typeface="Arial"/>
            </a:endParaRPr>
          </a:p>
        </p:txBody>
      </p:sp>
      <p:sp>
        <p:nvSpPr>
          <p:cNvPr id="150" name="CustomShape 13"/>
          <p:cNvSpPr/>
          <p:nvPr/>
        </p:nvSpPr>
        <p:spPr>
          <a:xfrm>
            <a:off x="540000" y="1296000"/>
            <a:ext cx="8098920" cy="356292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buClr>
                <a:srgbClr val="000000"/>
              </a:buClr>
              <a:buSzPct val="45000"/>
              <a:buFont typeface="Wingdings" charset="2"/>
              <a:buChar char=""/>
            </a:pPr>
            <a:r>
              <a:rPr b="1" lang="en-IE" sz="1800" spc="-1" strike="noStrike">
                <a:solidFill>
                  <a:srgbClr val="000000"/>
                </a:solidFill>
                <a:latin typeface="Montserrat"/>
                <a:ea typeface="MS PGothic"/>
              </a:rPr>
              <a:t>At the beginning of each standards development meeting the chair or a designee is to:</a:t>
            </a:r>
            <a:endParaRPr b="0" lang="fi-FI" sz="1800" spc="-1" strike="noStrike">
              <a:solidFill>
                <a:srgbClr val="000000"/>
              </a:solidFill>
              <a:latin typeface="Arial"/>
            </a:endParaRPr>
          </a:p>
          <a:p>
            <a:pPr>
              <a:lnSpc>
                <a:spcPct val="90000"/>
              </a:lnSpc>
            </a:pPr>
            <a:endParaRPr b="0" lang="fi-FI"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Show the following slides (or provide them beforehand)</a:t>
            </a:r>
            <a:endParaRPr b="0" lang="fi-FI" sz="15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Advise the standards development group participants that: </a:t>
            </a:r>
            <a:endParaRPr b="0" lang="fi-FI" sz="15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SA’s copyright policy is described in Clause 7 of the IEEE SA Standards Board Bylaws and Clause 6.1 of the IEEE SA Standards Board Operations Manual;</a:t>
            </a:r>
            <a:endParaRPr b="0" lang="fi-FI" sz="15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Any material submitted during standards development, whether verbal, recorded, or in written form, is a Contribution and shall comply with the IEEE SA Copyright Policy; </a:t>
            </a:r>
            <a:endParaRPr b="0" lang="fi-FI" sz="15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Instruct the Secretary to record in the minutes of the relevant meeting: </a:t>
            </a:r>
            <a:endParaRPr b="0" lang="fi-FI" sz="15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0" lang="en-IE" sz="1500" spc="-1" strike="noStrike">
                <a:solidFill>
                  <a:srgbClr val="000000"/>
                </a:solidFill>
                <a:latin typeface="Calibri"/>
                <a:ea typeface="MS PGothic"/>
              </a:rPr>
              <a:t>That the foregoing information was provided and that the copyright slides were shown (or provided beforehand). </a:t>
            </a:r>
            <a:endParaRPr b="0" lang="fi-FI" sz="15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1" name="CustomShape 14"/>
          <p:cNvSpPr/>
          <p:nvPr/>
        </p:nvSpPr>
        <p:spPr>
          <a:xfrm>
            <a:off x="720000" y="486000"/>
            <a:ext cx="7738920" cy="4489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fi-FI" sz="2600" spc="-1" strike="noStrike">
              <a:solidFill>
                <a:srgbClr val="000000"/>
              </a:solidFill>
              <a:latin typeface="Arial"/>
            </a:endParaRPr>
          </a:p>
        </p:txBody>
      </p:sp>
      <p:sp>
        <p:nvSpPr>
          <p:cNvPr id="152" name="CustomShape 15"/>
          <p:cNvSpPr/>
          <p:nvPr/>
        </p:nvSpPr>
        <p:spPr>
          <a:xfrm>
            <a:off x="540000" y="1315080"/>
            <a:ext cx="8098920" cy="354384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spcBef>
                <a:spcPts val="564"/>
              </a:spcBef>
              <a:buClr>
                <a:srgbClr val="000000"/>
              </a:buClr>
              <a:buSzPct val="45000"/>
              <a:buFont typeface="Wingdings" charset="2"/>
              <a:buChar char=""/>
            </a:pPr>
            <a:r>
              <a:rPr b="1" lang="en-IE" sz="20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fi-FI" sz="2000" spc="-1" strike="noStrike">
              <a:solidFill>
                <a:srgbClr val="000000"/>
              </a:solidFill>
              <a:latin typeface="Arial"/>
            </a:endParaRPr>
          </a:p>
          <a:p>
            <a:pPr>
              <a:lnSpc>
                <a:spcPct val="90000"/>
              </a:lnSpc>
            </a:pPr>
            <a:endParaRPr b="0" lang="fi-FI"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For material that is not previously Published, IEEE is automatically granted a license to use any material that is presented or submitted.</a:t>
            </a:r>
            <a:endParaRPr b="0" lang="fi-FI"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3" name="CustomShape 16"/>
          <p:cNvSpPr/>
          <p:nvPr/>
        </p:nvSpPr>
        <p:spPr>
          <a:xfrm>
            <a:off x="720000" y="486000"/>
            <a:ext cx="7738920" cy="4489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fi-FI" sz="2600" spc="-1" strike="noStrike">
              <a:solidFill>
                <a:srgbClr val="000000"/>
              </a:solidFill>
              <a:latin typeface="Arial"/>
            </a:endParaRPr>
          </a:p>
        </p:txBody>
      </p:sp>
      <p:sp>
        <p:nvSpPr>
          <p:cNvPr id="154" name="CustomShape 17"/>
          <p:cNvSpPr/>
          <p:nvPr/>
        </p:nvSpPr>
        <p:spPr>
          <a:xfrm>
            <a:off x="540000" y="1315080"/>
            <a:ext cx="8098920" cy="354384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The IEEE SA Copyright Policy is described in the IEEE SA Standards Board Bylaws and IEEE SA Standards Board Operations Manual</a:t>
            </a:r>
            <a:br>
              <a:rPr sz="1500"/>
            </a:br>
            <a:r>
              <a:rPr b="0" lang="en-IE" sz="1300" spc="-1" strike="noStrike">
                <a:solidFill>
                  <a:srgbClr val="000000"/>
                </a:solidFill>
                <a:latin typeface="Calibri"/>
                <a:ea typeface="DejaVu Sans"/>
              </a:rPr>
              <a:t> </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300" spc="-1" strike="noStrike">
                <a:solidFill>
                  <a:srgbClr val="000000"/>
                </a:solidFill>
                <a:latin typeface="Calibri"/>
                <a:ea typeface="MS PGothic"/>
              </a:rPr>
              <a:t>IEEE SA Copyright Policy, see </a:t>
            </a:r>
            <a:br>
              <a:rPr sz="1500"/>
            </a:br>
            <a:r>
              <a:rPr b="0" lang="en-IE" sz="1300" spc="-1" strike="noStrike">
                <a:solidFill>
                  <a:srgbClr val="000000"/>
                </a:solidFill>
                <a:latin typeface="Calibri"/>
                <a:ea typeface="MS PGothic"/>
              </a:rPr>
              <a:t>	</a:t>
            </a:r>
            <a:r>
              <a:rPr b="0" lang="en-IE" sz="1300" spc="-1" strike="noStrike">
                <a:solidFill>
                  <a:srgbClr val="000000"/>
                </a:solidFill>
                <a:latin typeface="Calibri"/>
                <a:ea typeface="MS PGothic"/>
              </a:rPr>
              <a:t>Clause 7 of the IEEE SA Standards Board Bylaws</a:t>
            </a:r>
            <a:br>
              <a:rPr sz="1500"/>
            </a:br>
            <a:r>
              <a:rPr b="0" lang="en-IE" sz="1300" spc="-1" strike="noStrike">
                <a:solidFill>
                  <a:srgbClr val="000000"/>
                </a:solidFill>
                <a:latin typeface="Calibri"/>
                <a:ea typeface="MS PGothic"/>
              </a:rPr>
              <a:t> </a:t>
            </a:r>
            <a:r>
              <a:rPr b="0" lang="en-IE" sz="1300" spc="-1" strike="noStrike">
                <a:solidFill>
                  <a:srgbClr val="000000"/>
                </a:solidFill>
                <a:latin typeface="Calibri"/>
                <a:ea typeface="MS PGothic"/>
              </a:rPr>
              <a:t>	</a:t>
            </a:r>
            <a:r>
              <a:rPr b="0" lang="en-IE" sz="1050" spc="-1" strike="noStrike" u="sng">
                <a:solidFill>
                  <a:srgbClr val="0000ff"/>
                </a:solidFill>
                <a:uFillTx/>
                <a:latin typeface="Calibri"/>
                <a:ea typeface="MS PGothic"/>
                <a:hlinkClick r:id="rId1"/>
              </a:rPr>
              <a:t>https</a:t>
            </a:r>
            <a:r>
              <a:rPr b="0" lang="en-IE" sz="1050" spc="-1" strike="noStrike" u="sng">
                <a:solidFill>
                  <a:srgbClr val="0000ff"/>
                </a:solidFill>
                <a:uFillTx/>
                <a:latin typeface="Calibri"/>
                <a:ea typeface="MS PGothic"/>
                <a:hlinkClick r:id="rId2"/>
              </a:rPr>
              <a:t>://standards.ieee.org/about/policies/bylaws/sect6-7.html#7</a:t>
            </a:r>
            <a:br>
              <a:rPr sz="1500"/>
            </a:br>
            <a:r>
              <a:rPr b="0" lang="en-IE" sz="1300" spc="-1" strike="noStrike">
                <a:solidFill>
                  <a:srgbClr val="000000"/>
                </a:solidFill>
                <a:latin typeface="Calibri"/>
                <a:ea typeface="MS PGothic"/>
              </a:rPr>
              <a:t>	</a:t>
            </a:r>
            <a:r>
              <a:rPr b="0" lang="en-IE" sz="1300" spc="-1" strike="noStrike">
                <a:solidFill>
                  <a:srgbClr val="000000"/>
                </a:solidFill>
                <a:latin typeface="Calibri"/>
                <a:ea typeface="MS PGothic"/>
              </a:rPr>
              <a:t>Clause 6.1 of the IEEE SA Standards Board Operations Manual</a:t>
            </a:r>
            <a:br>
              <a:rPr sz="1500"/>
            </a:br>
            <a:r>
              <a:rPr b="0" lang="en-IE" sz="1300" spc="-1" strike="noStrike">
                <a:solidFill>
                  <a:srgbClr val="000000"/>
                </a:solidFill>
                <a:latin typeface="Calibri"/>
                <a:ea typeface="MS PGothic"/>
              </a:rPr>
              <a:t>	</a:t>
            </a:r>
            <a:r>
              <a:rPr b="0" lang="en-IE" sz="1050" spc="-1" strike="noStrike" u="sng">
                <a:solidFill>
                  <a:srgbClr val="0000ff"/>
                </a:solidFill>
                <a:uFillTx/>
                <a:latin typeface="Calibri"/>
                <a:ea typeface="MS PGothic"/>
                <a:hlinkClick r:id="rId3"/>
              </a:rPr>
              <a:t>https://</a:t>
            </a:r>
            <a:r>
              <a:rPr b="0" lang="en-IE" sz="1050" spc="-1" strike="noStrike" u="sng">
                <a:solidFill>
                  <a:srgbClr val="0000ff"/>
                </a:solidFill>
                <a:uFillTx/>
                <a:latin typeface="Calibri"/>
                <a:ea typeface="MS PGothic"/>
                <a:hlinkClick r:id="rId4"/>
              </a:rPr>
              <a:t>standards.ieee.org/about/policies/opman/sect6.html</a:t>
            </a:r>
            <a:endParaRPr b="0" lang="fi-FI" sz="105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IEEE SA Copyright Permission</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050" spc="-1" strike="noStrike" u="sng">
                <a:solidFill>
                  <a:srgbClr val="0000ff"/>
                </a:solidFill>
                <a:uFillTx/>
                <a:latin typeface="Calibri"/>
                <a:ea typeface="MS PGothic"/>
                <a:hlinkClick r:id="rId5"/>
              </a:rPr>
              <a:t>https://</a:t>
            </a:r>
            <a:r>
              <a:rPr b="0" lang="en-IE" sz="1050" spc="-1" strike="noStrike" u="sng">
                <a:solidFill>
                  <a:srgbClr val="0000ff"/>
                </a:solidFill>
                <a:uFillTx/>
                <a:latin typeface="Calibri"/>
                <a:ea typeface="MS PGothic"/>
                <a:hlinkClick r:id="rId6"/>
              </a:rPr>
              <a:t>standards.ieee.org/content/dam/ieee-standards/standards/web/documents/other/permissionltrs.zip</a:t>
            </a:r>
            <a:endParaRPr b="0" lang="fi-FI" sz="105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IEEE SA Copyright FAQs</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050" spc="-1" strike="noStrike" u="sng">
                <a:solidFill>
                  <a:srgbClr val="0000ff"/>
                </a:solidFill>
                <a:uFillTx/>
                <a:latin typeface="Calibri"/>
                <a:ea typeface="MS PGothic"/>
                <a:hlinkClick r:id="rId7"/>
              </a:rPr>
              <a:t>http://standards.ieee.org/faqs/copyrights.html/</a:t>
            </a:r>
            <a:endParaRPr b="0" lang="fi-FI" sz="105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IEEE SA Best Practices for IEEE Standards Development </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050" spc="-1" strike="noStrike" u="sng">
                <a:solidFill>
                  <a:srgbClr val="0000ff"/>
                </a:solidFill>
                <a:uFillTx/>
                <a:latin typeface="Calibri"/>
                <a:ea typeface="MS PGothic"/>
                <a:hlinkClick r:id="rId8"/>
              </a:rPr>
              <a:t>http://</a:t>
            </a:r>
            <a:r>
              <a:rPr b="0" lang="en-IE" sz="1050" spc="-1" strike="noStrike" u="sng">
                <a:solidFill>
                  <a:srgbClr val="0000ff"/>
                </a:solidFill>
                <a:uFillTx/>
                <a:latin typeface="Calibri"/>
                <a:ea typeface="MS PGothic"/>
                <a:hlinkClick r:id="rId9"/>
              </a:rPr>
              <a:t>standards.ieee.org/develop/policies/best_practices_for_ieee_standards_development_051215.pdf</a:t>
            </a:r>
            <a:endParaRPr b="0" lang="fi-FI" sz="105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Distribution of Draft Standards (see 6.1.3 of the SASB Operations Manual)</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050" spc="-1" strike="noStrike" u="sng">
                <a:solidFill>
                  <a:srgbClr val="0000ff"/>
                </a:solidFill>
                <a:uFillTx/>
                <a:latin typeface="Calibri"/>
                <a:ea typeface="MS PGothic"/>
                <a:hlinkClick r:id="rId10"/>
              </a:rPr>
              <a:t>https://standards.ieee.org/about/policies/opman/sect6.html</a:t>
            </a:r>
            <a:endParaRPr b="0" lang="fi-FI" sz="1050" spc="-1" strike="noStrike">
              <a:solidFill>
                <a:srgbClr val="000000"/>
              </a:solidFill>
              <a:latin typeface="Arial"/>
            </a:endParaRPr>
          </a:p>
          <a:p>
            <a:pPr>
              <a:lnSpc>
                <a:spcPct val="90000"/>
              </a:lnSpc>
              <a:spcBef>
                <a:spcPts val="564"/>
              </a:spcBef>
            </a:pPr>
            <a:endParaRPr b="0" lang="fi-FI"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222</TotalTime>
  <Application>LibreOffice/7.4.7.2$Linux_X86_64 LibreOffice_project/40$Build-2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2025-01-15T09:19:37Z</dcterms:created>
  <dc:creator>Tero Kivinen</dc:creator>
  <dc:description/>
  <dc:language>en-US</dc:language>
  <cp:lastModifiedBy>Tero Kivinen</cp:lastModifiedBy>
  <dcterms:modified xsi:type="dcterms:W3CDTF">2025-03-09T16:59:30Z</dcterms:modified>
  <cp:revision>24</cp:revision>
  <dc:subject/>
  <dc:title>IEEE Std 802.15 pptx template</dc:title>
</cp:coreProperties>
</file>

<file path=docProps/custom.xml><?xml version="1.0" encoding="utf-8"?>
<Properties xmlns="http://schemas.openxmlformats.org/officeDocument/2006/custom-properties" xmlns:vt="http://schemas.openxmlformats.org/officeDocument/2006/docPropsVTypes"/>
</file>