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handoutMasterIdLst>
    <p:handoutMasterId r:id="rId14"/>
  </p:handoutMasterIdLst>
  <p:sldIdLst>
    <p:sldId id="346" r:id="rId2"/>
    <p:sldId id="311" r:id="rId3"/>
    <p:sldId id="371" r:id="rId4"/>
    <p:sldId id="372" r:id="rId5"/>
    <p:sldId id="398" r:id="rId6"/>
    <p:sldId id="399" r:id="rId7"/>
    <p:sldId id="409" r:id="rId8"/>
    <p:sldId id="410" r:id="rId9"/>
    <p:sldId id="401" r:id="rId10"/>
    <p:sldId id="400" r:id="rId11"/>
    <p:sldId id="407"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8" userDrawn="1">
          <p15:clr>
            <a:srgbClr val="A4A3A4"/>
          </p15:clr>
        </p15:guide>
        <p15:guide id="2" pos="2904" userDrawn="1">
          <p15:clr>
            <a:srgbClr val="A4A3A4"/>
          </p15:clr>
        </p15:guide>
      </p15:sldGuideLst>
    </p:ext>
    <p:ext uri="{2D200454-40CA-4A62-9FC3-DE9A4176ACB9}">
      <p15:notesGuideLst xmlns:p15="http://schemas.microsoft.com/office/powerpoint/2012/main">
        <p15:guide id="1" orient="horz" pos="2925">
          <p15:clr>
            <a:srgbClr val="A4A3A4"/>
          </p15:clr>
        </p15:guide>
        <p15:guide id="2" pos="222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3488" autoAdjust="0"/>
  </p:normalViewPr>
  <p:slideViewPr>
    <p:cSldViewPr showGuides="1">
      <p:cViewPr varScale="1">
        <p:scale>
          <a:sx n="82" d="100"/>
          <a:sy n="82" d="100"/>
        </p:scale>
        <p:origin x="1363" y="72"/>
      </p:cViewPr>
      <p:guideLst>
        <p:guide orient="horz" pos="2158"/>
        <p:guide pos="2904"/>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5"/>
        <p:guide pos="222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3/10/2025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3/10/2025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3/10/2025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3/10/2025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6705"/>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March 2025</a:t>
            </a: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029200" y="152400"/>
            <a:ext cx="3657600" cy="307777"/>
          </a:xfrm>
          <a:prstGeom prst="rect">
            <a:avLst/>
          </a:prstGeom>
          <a:noFill/>
        </p:spPr>
        <p:txBody>
          <a:bodyPr wrap="square" rtlCol="0">
            <a:spAutoFit/>
          </a:bodyPr>
          <a:lstStyle/>
          <a:p>
            <a:pPr algn="r"/>
            <a:r>
              <a:rPr lang="it-IT" altLang="ko-KR" sz="1400" b="0" i="0" dirty="0">
                <a:solidFill>
                  <a:srgbClr val="000000"/>
                </a:solidFill>
                <a:effectLst/>
                <a:latin typeface="Verdana" panose="020B0604030504040204" pitchFamily="34" charset="0"/>
              </a:rPr>
              <a:t>DCN </a:t>
            </a:r>
            <a:r>
              <a:rPr lang="it-IT" altLang="ko-KR" sz="1400" b="1" i="0" dirty="0">
                <a:solidFill>
                  <a:srgbClr val="000000"/>
                </a:solidFill>
                <a:effectLst/>
                <a:latin typeface="Verdana" panose="020B0604030504040204" pitchFamily="34" charset="0"/>
              </a:rPr>
              <a:t>15-25-0124-00-07ma</a:t>
            </a:r>
            <a:r>
              <a:rPr lang="en-US" altLang="ko-KR" sz="1400" b="0" i="0" kern="1200" dirty="0">
                <a:solidFill>
                  <a:schemeClr val="tx1"/>
                </a:solidFill>
                <a:effectLst/>
                <a:latin typeface="+mn-lt"/>
                <a:ea typeface="+mn-ea"/>
                <a:cs typeface="+mn-cs"/>
              </a:rPr>
              <a:t> </a:t>
            </a:r>
            <a:endParaRPr lang="en-US" sz="14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3/10/2025</a:t>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3/10/2025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3/10/2025</a:t>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3/10/2025</a:t>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3/10/2025</a:t>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3/10/2025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3/10/2025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533400" y="533400"/>
            <a:ext cx="8447926" cy="5292725"/>
          </a:xfrm>
          <a:prstGeom prst="rect">
            <a:avLst/>
          </a:prstGeom>
          <a:noFill/>
          <a:ln w="12700">
            <a:noFill/>
            <a:miter lim="800000"/>
            <a:headEnd type="none" w="sm" len="sm"/>
            <a:tailEnd type="none" w="sm" len="sm"/>
          </a:ln>
          <a:effectLst/>
        </p:spPr>
        <p:txBody>
          <a:bodyPr wrap="square">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Specialty Networks (WSNs)</a:t>
            </a:r>
            <a:endParaRPr lang="en-US" altLang="en-US" sz="1600" b="1" dirty="0">
              <a:solidFill>
                <a:prstClr val="black"/>
              </a:solidFill>
              <a:latin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en-US" sz="1600" dirty="0">
                <a:solidFill>
                  <a:prstClr val="black"/>
                </a:solidFill>
                <a:latin typeface="Times New Roman" panose="02020603050405020304" pitchFamily="18" charset="0"/>
                <a:sym typeface="+mn-ea"/>
              </a:rPr>
              <a:t>Discussion on Free Space Optics for Drone Network</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March 11, 2025	</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en-US" sz="1600" dirty="0">
                <a:solidFill>
                  <a:prstClr val="black"/>
                </a:solidFill>
                <a:latin typeface="Times New Roman" panose="02020603050405020304" pitchFamily="18" charset="0"/>
                <a:sym typeface="+mn-ea"/>
              </a:rPr>
              <a:t>Huy Nguyen, </a:t>
            </a:r>
            <a:r>
              <a:rPr lang="en-US" altLang="ja-JP" sz="1600" dirty="0">
                <a:latin typeface="Times New Roman" panose="02020603050405020304" pitchFamily="18" charset="0"/>
                <a:ea typeface="MS PGothic" panose="020B0600070205080204" charset="-128"/>
                <a:cs typeface="Times New Roman" panose="02020603050405020304" pitchFamily="18" charset="0"/>
              </a:rPr>
              <a:t>Muhammad Ayaz</a:t>
            </a:r>
            <a:r>
              <a:rPr lang="en-US" altLang="zh-CN" sz="1600" dirty="0">
                <a:latin typeface="Times New Roman" panose="02020603050405020304" pitchFamily="18" charset="0"/>
                <a:cs typeface="Times New Roman" panose="02020603050405020304" pitchFamily="18" charset="0"/>
              </a:rPr>
              <a:t>, 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err="1">
                <a:latin typeface="Times New Roman" panose="02020603050405020304" pitchFamily="18" charset="0"/>
                <a:ea typeface="굴림" panose="020B0600000101010101" charset="-127"/>
                <a:cs typeface="Times New Roman" panose="02020603050405020304" pitchFamily="18" charset="0"/>
              </a:rPr>
              <a:t>Kookmin</a:t>
            </a:r>
            <a:r>
              <a:rPr lang="en-US" altLang="ko-KR" sz="1600" dirty="0">
                <a:latin typeface="Times New Roman" panose="02020603050405020304" pitchFamily="18" charset="0"/>
                <a:ea typeface="굴림" panose="020B0600000101010101" charset="-127"/>
                <a:cs typeface="Times New Roman" panose="02020603050405020304" pitchFamily="18" charset="0"/>
              </a:rPr>
              <a:t> University)</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Mirae</a:t>
            </a:r>
            <a:r>
              <a:rPr lang="en-US" altLang="ja-JP" sz="1600" dirty="0">
                <a:latin typeface="Times New Roman" panose="02020603050405020304" pitchFamily="18" charset="0"/>
                <a:ea typeface="MS PGothic" panose="020B0600070205080204" charset="-128"/>
                <a:cs typeface="Times New Roman" panose="02020603050405020304" pitchFamily="18" charset="0"/>
              </a:rPr>
              <a:t> Building,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en-US" sz="1600" dirty="0">
                <a:solidFill>
                  <a:prstClr val="black"/>
                </a:solidFill>
                <a:latin typeface="Times New Roman" panose="02020603050405020304" pitchFamily="18" charset="0"/>
                <a:sym typeface="+mn-ea"/>
              </a:rPr>
              <a:t>Discussion on Free Space Optics for Drone Network</a:t>
            </a:r>
            <a:r>
              <a:rPr lang="en-US" altLang="en-US" sz="1600" dirty="0">
                <a:latin typeface="Times New Roman" panose="02020603050405020304" pitchFamily="18" charset="0"/>
                <a:cs typeface="Times New Roman" panose="02020603050405020304" pitchFamily="18" charset="0"/>
                <a:sym typeface="+mn-ea"/>
              </a:rPr>
              <a:t>.</a:t>
            </a:r>
            <a:endParaRPr lang="en-US" altLang="ja-JP" sz="1600" dirty="0">
              <a:latin typeface="Times New Roman" panose="02020603050405020304" pitchFamily="18" charset="0"/>
              <a:ea typeface="MS PGothic" panose="020B0600070205080204" charset="-128"/>
              <a:cs typeface="Times New Roman" panose="02020603050405020304" pitchFamily="18" charset="0"/>
              <a:sym typeface="+mn-ea"/>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NG-OWC</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NG-OWC.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381000" y="1066800"/>
            <a:ext cx="8459470" cy="5026025"/>
          </a:xfrm>
        </p:spPr>
        <p:txBody>
          <a:bodyPr>
            <a:normAutofit/>
          </a:bodyPr>
          <a:lstStyle/>
          <a:p>
            <a:pPr marL="0" lvl="0" indent="0" algn="just">
              <a:buClrTx/>
              <a:buSzTx/>
              <a:buFont typeface="Wingdings" panose="05000000000000000000" charset="0"/>
              <a:buNone/>
            </a:pPr>
            <a:endParaRPr lang="en-US" altLang="ja-JP" sz="2000" dirty="0">
              <a:latin typeface="Times New Roman" panose="02020603050405020304" pitchFamily="18" charset="0"/>
              <a:cs typeface="Times New Roman" panose="02020603050405020304" pitchFamily="18" charset="0"/>
              <a:sym typeface="+mn-ea"/>
            </a:endParaRPr>
          </a:p>
          <a:p>
            <a:pPr lvl="0" algn="just">
              <a:buClrTx/>
              <a:buSzTx/>
              <a:buFont typeface="Arial" panose="020B0604020202090204" pitchFamily="34" charset="0"/>
              <a:buChar char="•"/>
            </a:pPr>
            <a:r>
              <a:rPr lang="en-US" altLang="en-US" sz="1800" dirty="0">
                <a:latin typeface="Times New Roman" panose="02020603050405020304" pitchFamily="18" charset="0"/>
                <a:cs typeface="Times New Roman" panose="02020603050405020304" pitchFamily="18" charset="0"/>
                <a:sym typeface="+mn-ea"/>
              </a:rPr>
              <a:t>Free Space Optics (FSO) and Unmanned Aerial Vehicles (UAVs) represents a cutting-edge synergy between high-speed optical communication and aerial platforms.</a:t>
            </a:r>
          </a:p>
          <a:p>
            <a:pPr lvl="0" algn="just">
              <a:buClrTx/>
              <a:buSzTx/>
              <a:buFont typeface="Arial" panose="020B0604020202090204" pitchFamily="34" charset="0"/>
              <a:buChar char="•"/>
            </a:pPr>
            <a:endParaRPr lang="en-US" altLang="en-US" sz="1800" dirty="0">
              <a:latin typeface="Times New Roman" panose="02020603050405020304" pitchFamily="18" charset="0"/>
              <a:cs typeface="Times New Roman" panose="02020603050405020304" pitchFamily="18" charset="0"/>
              <a:sym typeface="+mn-ea"/>
            </a:endParaRPr>
          </a:p>
          <a:p>
            <a:pPr lvl="0" algn="just">
              <a:buClrTx/>
              <a:buSzTx/>
              <a:buFont typeface="Arial" panose="020B0604020202090204" pitchFamily="34" charset="0"/>
              <a:buChar char="•"/>
            </a:pPr>
            <a:r>
              <a:rPr lang="en-US" altLang="en-US" sz="1800" dirty="0">
                <a:latin typeface="Times New Roman" panose="02020603050405020304" pitchFamily="18" charset="0"/>
                <a:cs typeface="Times New Roman" panose="02020603050405020304" pitchFamily="18" charset="0"/>
                <a:sym typeface="+mn-ea"/>
              </a:rPr>
              <a:t>FSO uses laser beams to transmit data through free space, offering ultra-fast speeds.</a:t>
            </a:r>
          </a:p>
          <a:p>
            <a:pPr marL="0" lvl="0" indent="0" algn="just">
              <a:buClrTx/>
              <a:buSzTx/>
              <a:buFont typeface="Wingdings" panose="05000000000000000000" charset="0"/>
              <a:buNone/>
            </a:pPr>
            <a:endParaRPr lang="en-US" altLang="en-US" sz="1800" dirty="0">
              <a:latin typeface="Times New Roman" panose="02020603050405020304" pitchFamily="18" charset="0"/>
              <a:cs typeface="Times New Roman" panose="02020603050405020304" pitchFamily="18" charset="0"/>
              <a:sym typeface="+mn-ea"/>
            </a:endParaRPr>
          </a:p>
          <a:p>
            <a:pPr lvl="0" algn="just">
              <a:buClrTx/>
              <a:buSzTx/>
              <a:buFont typeface="Arial" panose="020B0604020202090204" pitchFamily="34" charset="0"/>
              <a:buChar char="•"/>
            </a:pPr>
            <a:r>
              <a:rPr lang="en-US" altLang="en-US" sz="1800" dirty="0">
                <a:latin typeface="Times New Roman" panose="02020603050405020304" pitchFamily="18" charset="0"/>
                <a:cs typeface="Times New Roman" panose="02020603050405020304" pitchFamily="18" charset="0"/>
                <a:sym typeface="+mn-ea"/>
              </a:rPr>
              <a:t>Advances in AI, adaptive optics, and hybrid systems will reinforce reliability, while innovations like quantum key distribution (QKD) could further enhance security.</a:t>
            </a:r>
          </a:p>
          <a:p>
            <a:pPr lvl="0" algn="just">
              <a:buClrTx/>
              <a:buSzTx/>
              <a:buFont typeface="Arial" panose="020B0604020202090204" pitchFamily="34" charset="0"/>
              <a:buChar char="•"/>
            </a:pPr>
            <a:endParaRPr lang="en-US" altLang="en-US" sz="1800" dirty="0">
              <a:latin typeface="Times New Roman" panose="02020603050405020304" pitchFamily="18" charset="0"/>
              <a:cs typeface="Times New Roman" panose="02020603050405020304" pitchFamily="18" charset="0"/>
              <a:sym typeface="+mn-ea"/>
            </a:endParaRPr>
          </a:p>
          <a:p>
            <a:pPr lvl="0" algn="just">
              <a:buClrTx/>
              <a:buSzTx/>
              <a:buFont typeface="Arial" panose="020B0604020202090204" pitchFamily="34" charset="0"/>
              <a:buChar char="•"/>
            </a:pPr>
            <a:r>
              <a:rPr lang="en-US" altLang="en-US" sz="1800" dirty="0">
                <a:latin typeface="Times New Roman" panose="02020603050405020304" pitchFamily="18" charset="0"/>
                <a:cs typeface="Times New Roman" panose="02020603050405020304" pitchFamily="18" charset="0"/>
                <a:sym typeface="+mn-ea"/>
              </a:rPr>
              <a:t>Challenges like atmospheric effects and alignment persist, advances in hybrid systems, adaptive optics, and AI-driven control are paving the way for scalable deployments.</a:t>
            </a:r>
          </a:p>
          <a:p>
            <a:pPr lvl="0" algn="just">
              <a:buClrTx/>
              <a:buSzTx/>
              <a:buFont typeface="Arial" panose="020B0604020202090204" pitchFamily="34" charset="0"/>
              <a:buChar char="•"/>
            </a:pPr>
            <a:endParaRPr lang="en-US" altLang="en-US" sz="1800" dirty="0">
              <a:latin typeface="Times New Roman" panose="02020603050405020304" pitchFamily="18" charset="0"/>
              <a:cs typeface="Times New Roman" panose="02020603050405020304" pitchFamily="18" charset="0"/>
              <a:sym typeface="+mn-ea"/>
            </a:endParaRPr>
          </a:p>
          <a:p>
            <a:pPr lvl="0" algn="just">
              <a:buClrTx/>
              <a:buSzTx/>
              <a:buFont typeface="Arial" panose="020B0604020202090204" pitchFamily="34" charset="0"/>
              <a:buChar char="•"/>
            </a:pPr>
            <a:endParaRPr lang="en-US" altLang="en-US" sz="1800" dirty="0">
              <a:latin typeface="Times New Roman" panose="02020603050405020304" pitchFamily="18" charset="0"/>
              <a:cs typeface="Times New Roman" panose="02020603050405020304" pitchFamily="18" charset="0"/>
              <a:sym typeface="+mn-ea"/>
            </a:endParaRPr>
          </a:p>
          <a:p>
            <a:pPr lvl="0" algn="just">
              <a:buClrTx/>
              <a:buSzTx/>
              <a:buFont typeface="Arial" panose="020B0604020202090204" pitchFamily="34" charset="0"/>
              <a:buChar char="•"/>
            </a:pPr>
            <a:endParaRPr lang="en-US" altLang="en-US" sz="1800" dirty="0">
              <a:latin typeface="Times New Roman" panose="02020603050405020304" pitchFamily="18" charset="0"/>
              <a:cs typeface="Times New Roman" panose="02020603050405020304" pitchFamily="18" charset="0"/>
              <a:sym typeface="+mn-ea"/>
            </a:endParaRPr>
          </a:p>
        </p:txBody>
      </p:sp>
      <p:sp>
        <p:nvSpPr>
          <p:cNvPr id="4" name="Title 3"/>
          <p:cNvSpPr>
            <a:spLocks noGrp="1"/>
          </p:cNvSpPr>
          <p:nvPr>
            <p:ph type="title"/>
            <p:custDataLst>
              <p:tags r:id="rId1"/>
            </p:custDataLst>
          </p:nvPr>
        </p:nvSpPr>
        <p:spPr>
          <a:xfrm>
            <a:off x="533400" y="457200"/>
            <a:ext cx="8229600" cy="850900"/>
          </a:xfrm>
        </p:spPr>
        <p:txBody>
          <a:bodyPr>
            <a:normAutofit/>
          </a:bodyPr>
          <a:lstStyle/>
          <a:p>
            <a:r>
              <a:rPr lang="en-US" altLang="ja-JP" sz="3110" dirty="0">
                <a:latin typeface="Times New Roman" panose="02020603050405020304" pitchFamily="18" charset="0"/>
                <a:ea typeface="MS PGothic" panose="020B0600070205080204" charset="-128"/>
                <a:cs typeface="Times New Roman" panose="02020603050405020304" pitchFamily="18" charset="0"/>
                <a:sym typeface="+mn-ea"/>
              </a:rPr>
              <a:t>Conclusion</a:t>
            </a:r>
            <a:endParaRPr lang="en-US" sz="4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352803" y="533400"/>
            <a:ext cx="2438400" cy="70675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altLang="ja-JP" sz="4000" dirty="0">
                <a:ea typeface="MS PGothic" panose="020B0600070205080204" charset="-128"/>
                <a:cs typeface="Times New Roman" panose="02020603050405020304" pitchFamily="18" charset="0"/>
              </a:rPr>
              <a:t>References</a:t>
            </a:r>
          </a:p>
        </p:txBody>
      </p:sp>
      <p:sp>
        <p:nvSpPr>
          <p:cNvPr id="2" name="Rectangle 3"/>
          <p:cNvSpPr>
            <a:spLocks noGrp="1" noChangeArrowheads="1"/>
          </p:cNvSpPr>
          <p:nvPr>
            <p:ph idx="1"/>
          </p:nvPr>
        </p:nvSpPr>
        <p:spPr>
          <a:xfrm>
            <a:off x="457200" y="1227455"/>
            <a:ext cx="8229600" cy="5109210"/>
          </a:xfrm>
        </p:spPr>
        <p:txBody>
          <a:bodyPr>
            <a:normAutofit/>
          </a:bodyPr>
          <a:lstStyle/>
          <a:p>
            <a:pPr marL="0" lvl="0" indent="0" algn="just">
              <a:buClrTx/>
              <a:buSzTx/>
              <a:buNone/>
            </a:pPr>
            <a:r>
              <a:rPr lang="en-US" altLang="ja-JP" sz="1200" dirty="0">
                <a:latin typeface="Times New Roman" panose="02020603050405020304" pitchFamily="18" charset="0"/>
                <a:cs typeface="Times New Roman" panose="02020603050405020304" pitchFamily="18" charset="0"/>
                <a:sym typeface="+mn-ea"/>
              </a:rPr>
              <a:t>[1] </a:t>
            </a:r>
            <a:r>
              <a:rPr lang="en-US" altLang="en-US" sz="1200" dirty="0">
                <a:latin typeface="Times New Roman" panose="02020603050405020304" pitchFamily="18" charset="0"/>
                <a:cs typeface="Times New Roman" panose="02020603050405020304" pitchFamily="18" charset="0"/>
                <a:sym typeface="+mn-ea"/>
              </a:rPr>
              <a:t>Nallagonda, V. R., &amp; Krishnan, P. (2021). Performance analysis of FSO based inter-UAV communication systems. Optical and Quantum Electronics, 53(4). https://doi.org/10.1007/s11082-021-02843-w</a:t>
            </a:r>
          </a:p>
          <a:p>
            <a:pPr marL="0" lvl="0" indent="0" algn="just">
              <a:buClrTx/>
              <a:buSzTx/>
              <a:buNone/>
            </a:pPr>
            <a:endParaRPr lang="en-US" altLang="en-US" sz="1200" dirty="0">
              <a:latin typeface="Times New Roman" panose="02020603050405020304" pitchFamily="18" charset="0"/>
              <a:cs typeface="Times New Roman" panose="02020603050405020304" pitchFamily="18" charset="0"/>
              <a:sym typeface="+mn-ea"/>
            </a:endParaRPr>
          </a:p>
          <a:p>
            <a:pPr marL="0" lvl="0" indent="0" algn="just">
              <a:buClrTx/>
              <a:buSzTx/>
              <a:buNone/>
            </a:pPr>
            <a:r>
              <a:rPr lang="en-US" altLang="ja-JP" sz="1200" dirty="0">
                <a:latin typeface="Times New Roman" panose="02020603050405020304" pitchFamily="18" charset="0"/>
                <a:cs typeface="Times New Roman" panose="02020603050405020304" pitchFamily="18" charset="0"/>
                <a:sym typeface="+mn-ea"/>
              </a:rPr>
              <a:t>[2] </a:t>
            </a:r>
            <a:r>
              <a:rPr lang="en-US" altLang="en-US" sz="1200" dirty="0">
                <a:latin typeface="Times New Roman" panose="02020603050405020304" pitchFamily="18" charset="0"/>
                <a:cs typeface="Times New Roman" panose="02020603050405020304" pitchFamily="18" charset="0"/>
                <a:sym typeface="+mn-ea"/>
              </a:rPr>
              <a:t>Fawaz, W., Abou-Rjeily, C., &amp; Assi, C. (2018). UAV-Aided cooperation for FSO communication systems. IEEE Communications Magazine, 56(1), 70–75. https://doi.org/10.1109/mcom.2017.1700320</a:t>
            </a:r>
          </a:p>
          <a:p>
            <a:pPr marL="0" lvl="0" indent="0" algn="just">
              <a:buClrTx/>
              <a:buSzTx/>
              <a:buNone/>
            </a:pPr>
            <a:endParaRPr lang="en-US" altLang="en-US" sz="1200" dirty="0">
              <a:latin typeface="Times New Roman" panose="02020603050405020304" pitchFamily="18" charset="0"/>
              <a:cs typeface="Times New Roman" panose="02020603050405020304" pitchFamily="18" charset="0"/>
              <a:sym typeface="+mn-ea"/>
            </a:endParaRPr>
          </a:p>
          <a:p>
            <a:pPr marL="0" lvl="0" indent="0" algn="just">
              <a:buClrTx/>
              <a:buSzTx/>
              <a:buNone/>
            </a:pPr>
            <a:r>
              <a:rPr lang="en-US" altLang="ja-JP" sz="1200" dirty="0">
                <a:latin typeface="Times New Roman" panose="02020603050405020304" pitchFamily="18" charset="0"/>
                <a:cs typeface="Times New Roman" panose="02020603050405020304" pitchFamily="18" charset="0"/>
                <a:sym typeface="+mn-ea"/>
              </a:rPr>
              <a:t>[3] Nzekwu, N. J., Fernandes, M. A., Fernandes, G. M., Monteiro, P. P., &amp; Guiomar, F. P. (2024). A comprehensive review of UAV-Assisted FSO relay systems. Photonics, 11(3), 274. https://doi.org/10.3390/photonics11030274</a:t>
            </a:r>
          </a:p>
          <a:p>
            <a:pPr marL="0" lvl="0" indent="0" algn="just">
              <a:buClrTx/>
              <a:buSzTx/>
              <a:buNone/>
            </a:pPr>
            <a:endParaRPr lang="en-US" altLang="en-US" sz="1200" dirty="0">
              <a:latin typeface="Times New Roman" panose="02020603050405020304" pitchFamily="18" charset="0"/>
              <a:cs typeface="Times New Roman" panose="02020603050405020304" pitchFamily="18" charset="0"/>
              <a:sym typeface="+mn-ea"/>
            </a:endParaRPr>
          </a:p>
          <a:p>
            <a:pPr marL="0" lvl="0" indent="0" algn="just">
              <a:buClrTx/>
              <a:buSzTx/>
              <a:buNone/>
            </a:pPr>
            <a:r>
              <a:rPr lang="en-US" altLang="ja-JP" sz="1200" dirty="0">
                <a:latin typeface="Times New Roman" panose="02020603050405020304" pitchFamily="18" charset="0"/>
                <a:cs typeface="Times New Roman" panose="02020603050405020304" pitchFamily="18" charset="0"/>
                <a:sym typeface="+mn-ea"/>
              </a:rPr>
              <a:t>[4] </a:t>
            </a:r>
            <a:r>
              <a:rPr lang="en-US" altLang="en-US" sz="1200" dirty="0">
                <a:latin typeface="Times New Roman" panose="02020603050405020304" pitchFamily="18" charset="0"/>
                <a:cs typeface="Times New Roman" panose="02020603050405020304" pitchFamily="18" charset="0"/>
                <a:sym typeface="+mn-ea"/>
              </a:rPr>
              <a:t>Wu, D., Sun, X., &amp; Ansari, N. (2019). An FSO-Based drone assisted mobile access network for emergency communications. IEEE Transactions on Network Science and Engineering, 7(3), 1597–1606. https://doi.org/10.1109/tnse.2019.2942266</a:t>
            </a:r>
          </a:p>
          <a:p>
            <a:pPr marL="0" lvl="0" indent="0" algn="just">
              <a:buClrTx/>
              <a:buSzTx/>
              <a:buNone/>
            </a:pPr>
            <a:endParaRPr lang="en-US" altLang="en-US" sz="1200" dirty="0">
              <a:latin typeface="Times New Roman" panose="02020603050405020304" pitchFamily="18" charset="0"/>
              <a:cs typeface="Times New Roman" panose="02020603050405020304" pitchFamily="18" charset="0"/>
              <a:sym typeface="+mn-ea"/>
            </a:endParaRPr>
          </a:p>
          <a:p>
            <a:pPr marL="0" lvl="0" indent="0" algn="just">
              <a:buClrTx/>
              <a:buSzTx/>
              <a:buNone/>
            </a:pPr>
            <a:r>
              <a:rPr lang="en-US" altLang="ja-JP" sz="1200" dirty="0">
                <a:latin typeface="Times New Roman" panose="02020603050405020304" pitchFamily="18" charset="0"/>
                <a:cs typeface="Times New Roman" panose="02020603050405020304" pitchFamily="18" charset="0"/>
                <a:sym typeface="+mn-ea"/>
              </a:rPr>
              <a:t>[5] Yu, L., Sun, X., Shao, S., Chen, Y., &amp; Albelaihi, R. (2023). Backhaul-Aware Drone Base Station Placement and Resource Management for FSO-Based Drone-Assisted Mobile Networks. IEEE Transactions on Network Science and Engineering, 10(3), 1659–1668. https://doi.org/10.1109/tnse.2022.3233004</a:t>
            </a:r>
          </a:p>
          <a:p>
            <a:pPr marL="0" lvl="0" indent="0" algn="just">
              <a:buClrTx/>
              <a:buSzTx/>
              <a:buNone/>
            </a:pPr>
            <a:endParaRPr lang="en-US" altLang="en-US" sz="1000" dirty="0">
              <a:latin typeface="Times New Roman" panose="02020603050405020304" pitchFamily="18" charset="0"/>
              <a:cs typeface="Times New Roman" panose="02020603050405020304" pitchFamily="18" charset="0"/>
              <a:sym typeface="+mn-ea"/>
            </a:endParaRPr>
          </a:p>
          <a:p>
            <a:pPr marL="0" lvl="0" indent="0" algn="just">
              <a:buClrTx/>
              <a:buSzTx/>
              <a:buNone/>
            </a:pPr>
            <a:endParaRPr lang="en-US" altLang="en-US" sz="1000" dirty="0">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3555" dirty="0">
                <a:solidFill>
                  <a:prstClr val="black"/>
                </a:solidFill>
                <a:latin typeface="Times New Roman" panose="02020603050405020304" pitchFamily="18" charset="0"/>
                <a:sym typeface="+mn-ea"/>
              </a:rPr>
              <a:t>Discussion on Free Space Optics for Drone Network</a:t>
            </a:r>
            <a:br>
              <a:rPr lang="en-US" altLang="ja-JP" b="1" dirty="0">
                <a:ea typeface="MS PGothic" panose="020B0600070205080204" charset="-128"/>
              </a:rPr>
            </a:br>
            <a:br>
              <a:rPr lang="en-US" altLang="ja-JP" dirty="0">
                <a:ea typeface="MS PGothic" panose="020B0600070205080204" charset="-128"/>
              </a:rPr>
            </a:br>
            <a:br>
              <a:rPr lang="en-US" altLang="ja-JP" dirty="0">
                <a:ea typeface="MS PGothic" panose="020B0600070205080204" charset="-128"/>
              </a:rPr>
            </a:br>
            <a:r>
              <a:rPr lang="en-US" altLang="ja-JP" dirty="0">
                <a:ea typeface="MS PGothic" panose="020B0600070205080204" charset="-128"/>
              </a:rPr>
              <a:t> </a:t>
            </a:r>
            <a:br>
              <a:rPr lang="en-US" altLang="ja-JP" dirty="0">
                <a:ea typeface="MS PGothic" panose="020B0600070205080204" charset="-128"/>
              </a:rPr>
            </a:br>
            <a:r>
              <a:rPr lang="en-US" altLang="ja-JP" sz="3200" dirty="0">
                <a:latin typeface="Times New Roman Regular" panose="02020603050405020304" charset="0"/>
                <a:ea typeface="MS PGothic" panose="020B0600070205080204" charset="-128"/>
                <a:cs typeface="Times New Roman Regular" panose="02020603050405020304" charset="0"/>
              </a:rPr>
              <a:t>March 11, 2025</a:t>
            </a:r>
            <a:endParaRPr lang="ja-JP" altLang="ja-JP" sz="3200" dirty="0">
              <a:latin typeface="Times New Roman Regular" panose="02020603050405020304" charset="0"/>
              <a:cs typeface="Times New Roman Regular"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p:spPr>
        <p:txBody>
          <a:bodyPr>
            <a:normAutofit/>
          </a:bodyPr>
          <a:lstStyle/>
          <a:p>
            <a:pPr algn="just">
              <a:lnSpc>
                <a:spcPct val="110000"/>
              </a:lnSpc>
            </a:pPr>
            <a:r>
              <a:rPr lang="en-US" altLang="en-US" sz="2800" dirty="0">
                <a:latin typeface="Times New Roman" panose="02020603050405020304" pitchFamily="18" charset="0"/>
                <a:cs typeface="Times New Roman" panose="02020603050405020304" pitchFamily="18" charset="0"/>
                <a:sym typeface="+mn-ea"/>
              </a:rPr>
              <a:t>Overview of FSO</a:t>
            </a:r>
          </a:p>
          <a:p>
            <a:pPr algn="just">
              <a:lnSpc>
                <a:spcPct val="110000"/>
              </a:lnSpc>
              <a:buFont typeface="Wingdings" panose="05000000000000000000" charset="0"/>
              <a:buChar char=""/>
            </a:pPr>
            <a:r>
              <a:rPr lang="en-US" altLang="en-US" sz="2000" dirty="0">
                <a:latin typeface="Times New Roman" panose="02020603050405020304" pitchFamily="18" charset="0"/>
                <a:cs typeface="Times New Roman" panose="02020603050405020304" pitchFamily="18" charset="0"/>
                <a:sym typeface="+mn-ea"/>
              </a:rPr>
              <a:t>Advantages of FSO</a:t>
            </a:r>
          </a:p>
          <a:p>
            <a:pPr algn="just">
              <a:lnSpc>
                <a:spcPct val="110000"/>
              </a:lnSpc>
              <a:buFont typeface="Wingdings" panose="05000000000000000000" charset="0"/>
              <a:buChar char=""/>
            </a:pPr>
            <a:r>
              <a:rPr lang="en-US" altLang="en-US" sz="2000" dirty="0">
                <a:latin typeface="Times New Roman" panose="02020603050405020304" pitchFamily="18" charset="0"/>
                <a:cs typeface="Times New Roman" panose="02020603050405020304" pitchFamily="18" charset="0"/>
                <a:sym typeface="+mn-ea"/>
              </a:rPr>
              <a:t>FSO limitations</a:t>
            </a:r>
          </a:p>
          <a:p>
            <a:pPr algn="just">
              <a:lnSpc>
                <a:spcPct val="110000"/>
              </a:lnSpc>
            </a:pPr>
            <a:r>
              <a:rPr lang="en-US" altLang="en-US" sz="2800" dirty="0">
                <a:latin typeface="Times New Roman" panose="02020603050405020304" pitchFamily="18" charset="0"/>
                <a:cs typeface="Times New Roman" panose="02020603050405020304" pitchFamily="18" charset="0"/>
                <a:sym typeface="+mn-ea"/>
              </a:rPr>
              <a:t>UAV-FSO communication deployment scenario</a:t>
            </a:r>
          </a:p>
          <a:p>
            <a:pPr algn="just">
              <a:lnSpc>
                <a:spcPct val="110000"/>
              </a:lnSpc>
            </a:pPr>
            <a:r>
              <a:rPr lang="en-US" altLang="en-US" sz="2800" dirty="0">
                <a:latin typeface="Times New Roman" panose="02020603050405020304" pitchFamily="18" charset="0"/>
                <a:cs typeface="Times New Roman" panose="02020603050405020304" pitchFamily="18" charset="0"/>
                <a:sym typeface="+mn-ea"/>
              </a:rPr>
              <a:t>FSO-based drone-assisted mobile network architecture</a:t>
            </a:r>
          </a:p>
          <a:p>
            <a:pPr algn="just">
              <a:lnSpc>
                <a:spcPct val="110000"/>
              </a:lnSpc>
            </a:pPr>
            <a:r>
              <a:rPr lang="en-US" altLang="ja-JP" sz="2800" dirty="0">
                <a:latin typeface="Times New Roman" panose="02020603050405020304" pitchFamily="18" charset="0"/>
                <a:cs typeface="Times New Roman" panose="02020603050405020304" pitchFamily="18" charset="0"/>
                <a:sym typeface="+mn-ea"/>
              </a:rPr>
              <a:t>Conclusion</a:t>
            </a:r>
          </a:p>
          <a:p>
            <a:pPr algn="just">
              <a:lnSpc>
                <a:spcPct val="110000"/>
              </a:lnSpc>
            </a:pPr>
            <a:r>
              <a:rPr lang="en-US" altLang="ja-JP" sz="2800" dirty="0">
                <a:latin typeface="Times New Roman" panose="02020603050405020304" pitchFamily="18" charset="0"/>
                <a:cs typeface="Times New Roman" panose="02020603050405020304" pitchFamily="18" charset="0"/>
                <a:sym typeface="+mn-ea"/>
              </a:rPr>
              <a:t>References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01675"/>
          </a:xfrm>
        </p:spPr>
        <p:txBody>
          <a:bodyPr>
            <a:normAutofit/>
          </a:bodyPr>
          <a:lstStyle/>
          <a:p>
            <a:r>
              <a:rPr lang="en-US" altLang="en-US" sz="3110" dirty="0">
                <a:latin typeface="Times New Roman" panose="02020603050405020304" pitchFamily="18" charset="0"/>
                <a:cs typeface="Times New Roman" panose="02020603050405020304" pitchFamily="18" charset="0"/>
                <a:sym typeface="+mn-ea"/>
              </a:rPr>
              <a:t>Overview of FSO</a:t>
            </a:r>
            <a:r>
              <a:rPr lang="en-US" altLang="ja-JP" sz="3110" dirty="0">
                <a:latin typeface="Times New Roman" panose="02020603050405020304" pitchFamily="18" charset="0"/>
                <a:ea typeface="MS PGothic" panose="020B0600070205080204" charset="-128"/>
                <a:cs typeface="Times New Roman" panose="02020603050405020304" pitchFamily="18" charset="0"/>
                <a:sym typeface="+mn-ea"/>
              </a:rPr>
              <a:t>  </a:t>
            </a:r>
            <a:endParaRPr lang="en-US" altLang="ja-JP" sz="3110" dirty="0">
              <a:latin typeface="Times New Roman" panose="02020603050405020304" pitchFamily="18" charset="0"/>
              <a:ea typeface="MS PGothic" panose="020B0600070205080204" charset="-128"/>
              <a:cs typeface="Times New Roman" panose="02020603050405020304" pitchFamily="18" charset="0"/>
            </a:endParaRPr>
          </a:p>
        </p:txBody>
      </p:sp>
      <p:sp>
        <p:nvSpPr>
          <p:cNvPr id="7" name="Rectangle 3"/>
          <p:cNvSpPr>
            <a:spLocks noGrp="1" noChangeArrowheads="1"/>
          </p:cNvSpPr>
          <p:nvPr>
            <p:ph idx="1"/>
          </p:nvPr>
        </p:nvSpPr>
        <p:spPr>
          <a:xfrm>
            <a:off x="381000" y="1061720"/>
            <a:ext cx="8343900" cy="5351145"/>
          </a:xfrm>
        </p:spPr>
        <p:txBody>
          <a:bodyPr>
            <a:normAutofit/>
          </a:bodyPr>
          <a:lstStyle/>
          <a:p>
            <a:pPr algn="just"/>
            <a:r>
              <a:rPr lang="en-US" altLang="ja-JP" sz="1800" dirty="0">
                <a:latin typeface="Times New Roman Regular" panose="02020603050405020304" charset="0"/>
                <a:cs typeface="Times New Roman Regular" panose="02020603050405020304" charset="0"/>
                <a:sym typeface="+mn-ea"/>
              </a:rPr>
              <a:t>Free Space Optics (FSO), a wireless optical communication technology, presents a promising solution for high-speed, secure, and flexible communication networks.</a:t>
            </a:r>
          </a:p>
          <a:p>
            <a:pPr algn="just"/>
            <a:endParaRPr lang="en-US" altLang="ja-JP" sz="1800" dirty="0">
              <a:latin typeface="Times New Roman Regular" panose="02020603050405020304" charset="0"/>
              <a:cs typeface="Times New Roman Regular" panose="02020603050405020304" charset="0"/>
              <a:sym typeface="+mn-ea"/>
            </a:endParaRPr>
          </a:p>
          <a:p>
            <a:pPr algn="just"/>
            <a:r>
              <a:rPr lang="en-US" altLang="en-US" sz="1800" dirty="0">
                <a:latin typeface="Times New Roman Regular" panose="02020603050405020304" charset="0"/>
                <a:cs typeface="Times New Roman Regular" panose="02020603050405020304" charset="0"/>
                <a:sym typeface="+mn-ea"/>
              </a:rPr>
              <a:t>Free Space Optics (FSO) presents a promising approach for enhancing drone network capabilities, particularly in scenarios demanding high bandwidth and secure communication.</a:t>
            </a:r>
            <a:endParaRPr lang="en-US" altLang="ja-JP" sz="1800" dirty="0">
              <a:latin typeface="Times New Roman Regular" panose="02020603050405020304" charset="0"/>
              <a:cs typeface="Times New Roman Regular" panose="02020603050405020304" charset="0"/>
              <a:sym typeface="+mn-ea"/>
            </a:endParaRPr>
          </a:p>
          <a:p>
            <a:pPr algn="just"/>
            <a:endParaRPr lang="en-US" altLang="en-US" sz="1800">
              <a:latin typeface="Times New Roman Regular" panose="02020603050405020304" charset="0"/>
              <a:cs typeface="Times New Roman Regular" panose="02020603050405020304" charset="0"/>
            </a:endParaRPr>
          </a:p>
          <a:p>
            <a:pPr algn="just"/>
            <a:r>
              <a:rPr lang="en-US" altLang="ja-JP" sz="1800" dirty="0">
                <a:latin typeface="Times New Roman Regular" panose="02020603050405020304" charset="0"/>
                <a:cs typeface="Times New Roman Regular" panose="02020603050405020304" charset="0"/>
                <a:sym typeface="+mn-ea"/>
              </a:rPr>
              <a:t>Integrated with Unmanned Aerial Vehicles (UAVs), or drones, FSO can revolutionize various applications, from emergency response and disaster relief to precision agriculture and remote sensing.</a:t>
            </a:r>
            <a:endParaRPr lang="vi-VN" altLang="ja-JP" sz="1800" dirty="0">
              <a:latin typeface="Times New Roman Regular" panose="02020603050405020304" charset="0"/>
              <a:cs typeface="Times New Roman Regular" panose="02020603050405020304" charset="0"/>
              <a:sym typeface="+mn-ea"/>
            </a:endParaRPr>
          </a:p>
          <a:p>
            <a:pPr algn="just"/>
            <a:endParaRPr lang="vi-VN" altLang="ja-JP" sz="1800" dirty="0">
              <a:latin typeface="Times New Roman Regular" panose="02020603050405020304" charset="0"/>
              <a:cs typeface="Times New Roman Regular" panose="02020603050405020304" charset="0"/>
              <a:sym typeface="+mn-ea"/>
            </a:endParaRPr>
          </a:p>
          <a:p>
            <a:pPr algn="just"/>
            <a:r>
              <a:rPr lang="en-US" altLang="en-US" sz="1800">
                <a:latin typeface="Times New Roman" panose="02020603050405020304" pitchFamily="18" charset="0"/>
                <a:cs typeface="Times New Roman" panose="02020603050405020304" pitchFamily="18" charset="0"/>
              </a:rPr>
              <a:t>FSO and UAVs provide transformative possibilities for secure, high-speed, and mobile communication networks, paving the way for next-gen aerospace and telecommunication systems</a:t>
            </a:r>
          </a:p>
          <a:p>
            <a:pPr marL="0" lvl="0" indent="0" algn="just">
              <a:buClrTx/>
              <a:buSzTx/>
              <a:buFont typeface="Arial" panose="020B0604020202090204" pitchFamily="34" charset="0"/>
              <a:buNone/>
            </a:pPr>
            <a:endParaRPr lang="en-US" altLang="ja-JP" sz="1800" dirty="0">
              <a:latin typeface="Times New Roman" panose="02020603050405020304" pitchFamily="18" charset="0"/>
              <a:cs typeface="Times New Roman" panose="02020603050405020304" pitchFamily="18" charset="0"/>
              <a:sym typeface="+mn-ea"/>
            </a:endParaRPr>
          </a:p>
        </p:txBody>
      </p:sp>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lnSpcReduction="20000"/>
          </a:bodyPr>
          <a:lst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dirty="0">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11210" cy="701675"/>
          </a:xfrm>
        </p:spPr>
        <p:txBody>
          <a:bodyPr>
            <a:normAutofit/>
          </a:bodyPr>
          <a:lstStyle/>
          <a:p>
            <a:r>
              <a:rPr lang="en-US" altLang="en-US" sz="2800" dirty="0">
                <a:latin typeface="Times New Roman" panose="02020603050405020304" pitchFamily="18" charset="0"/>
                <a:cs typeface="Times New Roman" panose="02020603050405020304" pitchFamily="18" charset="0"/>
                <a:sym typeface="+mn-ea"/>
              </a:rPr>
              <a:t>Overview of FSO</a:t>
            </a:r>
            <a:r>
              <a:rPr lang="en-US" altLang="ja-JP" sz="2800" dirty="0">
                <a:latin typeface="Times New Roman" panose="02020603050405020304" pitchFamily="18" charset="0"/>
                <a:ea typeface="MS PGothic" panose="020B0600070205080204" charset="-128"/>
                <a:cs typeface="Times New Roman" panose="02020603050405020304" pitchFamily="18" charset="0"/>
                <a:sym typeface="+mn-ea"/>
              </a:rPr>
              <a:t> </a:t>
            </a:r>
            <a:endParaRPr lang="en-US" altLang="ja-JP" sz="2800" dirty="0">
              <a:latin typeface="Times New Roman" panose="02020603050405020304" pitchFamily="18" charset="0"/>
              <a:ea typeface="MS PGothic" panose="020B0600070205080204" charset="-128"/>
              <a:cs typeface="Times New Roman" panose="02020603050405020304" pitchFamily="18" charset="0"/>
            </a:endParaRPr>
          </a:p>
        </p:txBody>
      </p:sp>
      <p:sp>
        <p:nvSpPr>
          <p:cNvPr id="7" name="Rectangle 3"/>
          <p:cNvSpPr>
            <a:spLocks noGrp="1" noChangeArrowheads="1"/>
          </p:cNvSpPr>
          <p:nvPr>
            <p:ph idx="1"/>
          </p:nvPr>
        </p:nvSpPr>
        <p:spPr>
          <a:xfrm>
            <a:off x="381000" y="1061720"/>
            <a:ext cx="8487410" cy="5351145"/>
          </a:xfrm>
        </p:spPr>
        <p:txBody>
          <a:bodyPr>
            <a:normAutofit/>
          </a:bodyPr>
          <a:lstStyle/>
          <a:p>
            <a:pPr algn="just">
              <a:buFont typeface="Wingdings" panose="05000000000000000000" charset="0"/>
              <a:buChar char=""/>
            </a:pPr>
            <a:r>
              <a:rPr lang="en-US" altLang="en-US" sz="2400" b="1" dirty="0">
                <a:latin typeface="Times New Roman Regular" panose="02020603050405020304" charset="0"/>
                <a:cs typeface="Times New Roman Regular" panose="02020603050405020304" charset="0"/>
                <a:sym typeface="+mn-ea"/>
              </a:rPr>
              <a:t>Advantages of FSO</a:t>
            </a:r>
          </a:p>
          <a:p>
            <a:pPr algn="just">
              <a:buFont typeface="Arial" panose="020B0604020202090204" pitchFamily="34" charset="0"/>
              <a:buChar char="•"/>
            </a:pPr>
            <a:r>
              <a:rPr lang="en-US" altLang="en-US" sz="2000" dirty="0">
                <a:latin typeface="Times New Roman Regular" panose="02020603050405020304" charset="0"/>
                <a:cs typeface="Times New Roman Regular" panose="02020603050405020304" charset="0"/>
                <a:sym typeface="+mn-ea"/>
              </a:rPr>
              <a:t>High rates</a:t>
            </a:r>
          </a:p>
          <a:p>
            <a:pPr algn="just">
              <a:buFont typeface="Arial" panose="020B0604020202090204" pitchFamily="34" charset="0"/>
              <a:buChar char="•"/>
            </a:pPr>
            <a:r>
              <a:rPr lang="en-US" altLang="en-US" sz="2000" dirty="0">
                <a:latin typeface="Times New Roman Regular" panose="02020603050405020304" charset="0"/>
                <a:cs typeface="Times New Roman Regular" panose="02020603050405020304" charset="0"/>
                <a:sym typeface="+mn-ea"/>
              </a:rPr>
              <a:t>No frequency license required</a:t>
            </a:r>
          </a:p>
          <a:p>
            <a:pPr algn="just">
              <a:buFont typeface="Arial" panose="020B0604020202090204" pitchFamily="34" charset="0"/>
              <a:buChar char="•"/>
            </a:pPr>
            <a:r>
              <a:rPr lang="en-US" altLang="en-US" sz="2000" dirty="0">
                <a:latin typeface="Times New Roman Regular" panose="02020603050405020304" charset="0"/>
                <a:cs typeface="Times New Roman Regular" panose="02020603050405020304" charset="0"/>
                <a:sym typeface="+mn-ea"/>
              </a:rPr>
              <a:t>Fast and easy installation</a:t>
            </a:r>
          </a:p>
          <a:p>
            <a:pPr algn="just">
              <a:buFont typeface="Arial" panose="020B0604020202090204" pitchFamily="34" charset="0"/>
              <a:buChar char="•"/>
            </a:pPr>
            <a:r>
              <a:rPr lang="en-US" altLang="en-US" sz="2000" dirty="0">
                <a:latin typeface="Times New Roman Regular" panose="02020603050405020304" charset="0"/>
                <a:cs typeface="Times New Roman Regular" panose="02020603050405020304" charset="0"/>
                <a:sym typeface="+mn-ea"/>
              </a:rPr>
              <a:t>Distance up to kms</a:t>
            </a:r>
          </a:p>
          <a:p>
            <a:pPr algn="just">
              <a:buFont typeface="Arial" panose="020B0604020202090204" pitchFamily="34" charset="0"/>
              <a:buChar char="•"/>
            </a:pPr>
            <a:r>
              <a:rPr lang="en-US" altLang="en-US" sz="2000" dirty="0">
                <a:latin typeface="Times New Roman Regular" panose="02020603050405020304" charset="0"/>
                <a:cs typeface="Times New Roman Regular" panose="02020603050405020304" charset="0"/>
                <a:sym typeface="+mn-ea"/>
              </a:rPr>
              <a:t>Compatible with other access technologies</a:t>
            </a:r>
          </a:p>
          <a:p>
            <a:pPr algn="just">
              <a:buFont typeface="Arial" panose="020B0604020202090204" pitchFamily="34" charset="0"/>
              <a:buChar char="•"/>
            </a:pPr>
            <a:r>
              <a:rPr lang="en-US" altLang="en-US" sz="2000" dirty="0">
                <a:latin typeface="Times New Roman Regular" panose="02020603050405020304" charset="0"/>
                <a:cs typeface="Times New Roman Regular" panose="02020603050405020304" charset="0"/>
                <a:sym typeface="+mn-ea"/>
              </a:rPr>
              <a:t>Cost effective, movable asset</a:t>
            </a:r>
          </a:p>
          <a:p>
            <a:pPr algn="just">
              <a:buFont typeface="Arial" panose="020B0604020202090204" pitchFamily="34" charset="0"/>
              <a:buChar char="•"/>
            </a:pPr>
            <a:r>
              <a:rPr lang="en-US" altLang="en-US" sz="2000" dirty="0">
                <a:latin typeface="Times New Roman Regular" panose="02020603050405020304" charset="0"/>
                <a:cs typeface="Times New Roman Regular" panose="02020603050405020304" charset="0"/>
                <a:sym typeface="+mn-ea"/>
              </a:rPr>
              <a:t>Near-zero latency over all distances </a:t>
            </a:r>
          </a:p>
          <a:p>
            <a:pPr algn="just">
              <a:buFont typeface="Arial" panose="020B0604020202090204" pitchFamily="34" charset="0"/>
              <a:buChar char="•"/>
            </a:pPr>
            <a:r>
              <a:rPr lang="en-US" altLang="en-US" sz="2000" dirty="0">
                <a:latin typeface="Times New Roman Regular" panose="02020603050405020304" charset="0"/>
                <a:cs typeface="Times New Roman Regular" panose="02020603050405020304" charset="0"/>
                <a:sym typeface="+mn-ea"/>
              </a:rPr>
              <a:t>Transparent to networks or protocols. </a:t>
            </a:r>
          </a:p>
          <a:p>
            <a:pPr algn="just">
              <a:buFont typeface="Arial" panose="020B0604020202090204" pitchFamily="34" charset="0"/>
              <a:buChar char="•"/>
            </a:pPr>
            <a:r>
              <a:rPr lang="en-US" altLang="en-US" sz="2000" dirty="0">
                <a:latin typeface="Times New Roman Regular" panose="02020603050405020304" charset="0"/>
                <a:cs typeface="Times New Roman Regular" panose="02020603050405020304" charset="0"/>
                <a:sym typeface="+mn-ea"/>
              </a:rPr>
              <a:t>Internal and external mounting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01675"/>
          </a:xfrm>
        </p:spPr>
        <p:txBody>
          <a:bodyPr>
            <a:normAutofit/>
          </a:bodyPr>
          <a:lstStyle/>
          <a:p>
            <a:r>
              <a:rPr lang="en-US" altLang="en-US" sz="2800" dirty="0">
                <a:latin typeface="Times New Roman" panose="02020603050405020304" pitchFamily="18" charset="0"/>
                <a:cs typeface="Times New Roman" panose="02020603050405020304" pitchFamily="18" charset="0"/>
                <a:sym typeface="+mn-ea"/>
              </a:rPr>
              <a:t>Overview of FSO</a:t>
            </a:r>
            <a:endParaRPr lang="en-US" altLang="ja-JP" sz="2800" dirty="0">
              <a:latin typeface="Times New Roman" panose="02020603050405020304" pitchFamily="18" charset="0"/>
              <a:ea typeface="MS PGothic" panose="020B0600070205080204" charset="-128"/>
              <a:cs typeface="Times New Roman" panose="02020603050405020304" pitchFamily="18" charset="0"/>
            </a:endParaRPr>
          </a:p>
        </p:txBody>
      </p:sp>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lnSpcReduction="20000"/>
          </a:bodyPr>
          <a:lst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dirty="0">
              <a:latin typeface="Times New Roman" panose="02020603050405020304" pitchFamily="18" charset="0"/>
              <a:cs typeface="Times New Roman" panose="02020603050405020304" pitchFamily="18" charset="0"/>
              <a:sym typeface="+mn-ea"/>
            </a:endParaRPr>
          </a:p>
        </p:txBody>
      </p:sp>
      <p:sp>
        <p:nvSpPr>
          <p:cNvPr id="8" name="Text Box 7"/>
          <p:cNvSpPr txBox="1"/>
          <p:nvPr/>
        </p:nvSpPr>
        <p:spPr>
          <a:xfrm>
            <a:off x="385445" y="1220470"/>
            <a:ext cx="8386445" cy="4908550"/>
          </a:xfrm>
          <a:prstGeom prst="rect">
            <a:avLst/>
          </a:prstGeom>
          <a:noFill/>
        </p:spPr>
        <p:txBody>
          <a:bodyPr wrap="square" rtlCol="0">
            <a:noAutofit/>
          </a:bodyPr>
          <a:lstStyle/>
          <a:p>
            <a:pPr marL="285750" indent="-285750">
              <a:buFont typeface="Wingdings" panose="05000000000000000000" charset="0"/>
              <a:buChar char=""/>
            </a:pPr>
            <a:r>
              <a:rPr lang="en-US" altLang="en-US" sz="2400" b="1" dirty="0">
                <a:latin typeface="Times New Roman Bold" panose="02020603050405020304" charset="0"/>
                <a:cs typeface="Times New Roman Bold" panose="02020603050405020304" charset="0"/>
                <a:sym typeface="+mn-ea"/>
              </a:rPr>
              <a:t>FSO limitations</a:t>
            </a:r>
          </a:p>
          <a:p>
            <a:pPr marL="285750" indent="-285750">
              <a:buFont typeface="Arial" panose="020B0604020202090204" pitchFamily="34" charset="0"/>
              <a:buChar char="•"/>
            </a:pPr>
            <a:r>
              <a:rPr lang="en-US" sz="2000" dirty="0">
                <a:effectLst/>
                <a:latin typeface="Times New Roman" panose="02020603050405020304" pitchFamily="18" charset="0"/>
                <a:cs typeface="Times New Roman" panose="02020603050405020304" pitchFamily="18" charset="0"/>
                <a:sym typeface="+mn-ea"/>
              </a:rPr>
              <a:t>Spreading loss is higher and there is atmospheric loss due to water and carbon dioxide molecules.</a:t>
            </a:r>
            <a:endParaRPr lang="en-US" sz="2000" b="0" i="0" dirty="0">
              <a:effectLst/>
              <a:latin typeface="Times New Roman" panose="02020603050405020304" pitchFamily="18" charset="0"/>
              <a:cs typeface="Times New Roman" panose="02020603050405020304" pitchFamily="18" charset="0"/>
            </a:endParaRPr>
          </a:p>
          <a:p>
            <a:pPr marL="285750" indent="-285750">
              <a:buFont typeface="Arial" panose="020B0604020202090204" pitchFamily="34" charset="0"/>
              <a:buChar char="•"/>
            </a:pPr>
            <a:r>
              <a:rPr lang="en-US" sz="2000" dirty="0">
                <a:effectLst/>
                <a:latin typeface="Times New Roman" panose="02020603050405020304" pitchFamily="18" charset="0"/>
                <a:cs typeface="Times New Roman" panose="02020603050405020304" pitchFamily="18" charset="0"/>
                <a:sym typeface="+mn-ea"/>
              </a:rPr>
              <a:t>Power consumption is higher.</a:t>
            </a:r>
          </a:p>
          <a:p>
            <a:pPr marL="285750" indent="-285750">
              <a:buFont typeface="Arial" panose="020B0604020202090204" pitchFamily="34" charset="0"/>
              <a:buChar char="•"/>
            </a:pPr>
            <a:r>
              <a:rPr lang="en-US" sz="2000" dirty="0">
                <a:effectLst/>
                <a:latin typeface="Times New Roman" panose="02020603050405020304" pitchFamily="18" charset="0"/>
                <a:cs typeface="Times New Roman" panose="02020603050405020304" pitchFamily="18" charset="0"/>
                <a:sym typeface="+mn-ea"/>
              </a:rPr>
              <a:t>It is easy to intercept due to its propagation medium and hence it is less secure than OFC.</a:t>
            </a:r>
            <a:endParaRPr lang="en-US" sz="2000" b="0" i="0" dirty="0">
              <a:effectLst/>
              <a:latin typeface="Times New Roman" panose="02020603050405020304" pitchFamily="18" charset="0"/>
              <a:cs typeface="Times New Roman" panose="02020603050405020304" pitchFamily="18" charset="0"/>
            </a:endParaRPr>
          </a:p>
          <a:p>
            <a:pPr marL="285750" indent="-285750">
              <a:buFont typeface="Arial" panose="020B0604020202090204" pitchFamily="34" charset="0"/>
              <a:buChar char="•"/>
            </a:pPr>
            <a:r>
              <a:rPr lang="en-US" sz="2000" dirty="0">
                <a:effectLst/>
                <a:latin typeface="Times New Roman" panose="02020603050405020304" pitchFamily="18" charset="0"/>
                <a:cs typeface="Times New Roman" panose="02020603050405020304" pitchFamily="18" charset="0"/>
                <a:sym typeface="+mn-ea"/>
              </a:rPr>
              <a:t>Transmitter and receiver should be in LOS (Line of Sight) to each other for its operation.</a:t>
            </a:r>
            <a:endParaRPr lang="en-US" sz="2000" b="0" i="0" dirty="0">
              <a:effectLst/>
              <a:latin typeface="Times New Roman" panose="02020603050405020304" pitchFamily="18" charset="0"/>
              <a:cs typeface="Times New Roman" panose="02020603050405020304" pitchFamily="18" charset="0"/>
            </a:endParaRPr>
          </a:p>
          <a:p>
            <a:pPr marL="285750" indent="-285750">
              <a:buFont typeface="Arial" panose="020B0604020202090204" pitchFamily="34" charset="0"/>
              <a:buChar char="•"/>
            </a:pPr>
            <a:r>
              <a:rPr lang="en-US" sz="2000" dirty="0">
                <a:effectLst/>
                <a:latin typeface="Times New Roman" panose="02020603050405020304" pitchFamily="18" charset="0"/>
                <a:cs typeface="Times New Roman" panose="02020603050405020304" pitchFamily="18" charset="0"/>
                <a:sym typeface="+mn-ea"/>
              </a:rPr>
              <a:t>The FSO transmitted signal gets blocked due to trees, animals, buildings and other atmospheric conditions. Birds and scintillation cause beam interruptions. Hence availability of FSO link depends on weather.</a:t>
            </a:r>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90204" pitchFamily="34" charset="0"/>
              <a:buChar char="•"/>
            </a:pPr>
            <a:endParaRPr lang="en-US" altLang="en-US" b="1" dirty="0">
              <a:latin typeface="Times New Roman" panose="02020603050405020304" pitchFamily="18" charset="0"/>
              <a:cs typeface="Times New Roman" panose="02020603050405020304" pitchFamily="18" charset="0"/>
              <a:sym typeface="+mn-ea"/>
            </a:endParaRPr>
          </a:p>
          <a:p>
            <a:endParaRPr lang="en-US" altLang="ja-JP" dirty="0">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01675"/>
          </a:xfrm>
        </p:spPr>
        <p:txBody>
          <a:bodyPr>
            <a:normAutofit/>
          </a:bodyPr>
          <a:lstStyle/>
          <a:p>
            <a:r>
              <a:rPr lang="en-US" altLang="ja-JP" sz="3110" dirty="0">
                <a:latin typeface="Times New Roman" panose="02020603050405020304" pitchFamily="18" charset="0"/>
                <a:ea typeface="MS PGothic" panose="020B0600070205080204" charset="-128"/>
                <a:cs typeface="Times New Roman" panose="02020603050405020304" pitchFamily="18" charset="0"/>
                <a:sym typeface="+mn-ea"/>
              </a:rPr>
              <a:t>UAV-FSO communication deployment scenario. </a:t>
            </a:r>
            <a:endParaRPr lang="en-US" altLang="ja-JP" sz="3110" dirty="0">
              <a:latin typeface="Times New Roman" panose="02020603050405020304" pitchFamily="18" charset="0"/>
              <a:ea typeface="MS PGothic" panose="020B0600070205080204" charset="-128"/>
              <a:cs typeface="Times New Roman" panose="02020603050405020304" pitchFamily="18" charset="0"/>
            </a:endParaRPr>
          </a:p>
        </p:txBody>
      </p:sp>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lnSpcReduction="20000"/>
          </a:bodyPr>
          <a:lst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dirty="0">
              <a:latin typeface="Times New Roman" panose="02020603050405020304" pitchFamily="18" charset="0"/>
              <a:cs typeface="Times New Roman" panose="02020603050405020304" pitchFamily="18" charset="0"/>
              <a:sym typeface="+mn-ea"/>
            </a:endParaRPr>
          </a:p>
        </p:txBody>
      </p:sp>
      <p:sp>
        <p:nvSpPr>
          <p:cNvPr id="8" name="Text Box 7"/>
          <p:cNvSpPr txBox="1"/>
          <p:nvPr/>
        </p:nvSpPr>
        <p:spPr>
          <a:xfrm>
            <a:off x="385445" y="1220470"/>
            <a:ext cx="8386445" cy="4908550"/>
          </a:xfrm>
          <a:prstGeom prst="rect">
            <a:avLst/>
          </a:prstGeom>
          <a:noFill/>
        </p:spPr>
        <p:txBody>
          <a:bodyPr wrap="square" rtlCol="0">
            <a:noAutofit/>
          </a:bodyPr>
          <a:lstStyle/>
          <a:p>
            <a:pPr marL="285750" lvl="0" indent="-285750" algn="just">
              <a:lnSpc>
                <a:spcPct val="100000"/>
              </a:lnSpc>
              <a:buClrTx/>
              <a:buSzTx/>
              <a:buFont typeface="Arial" panose="020B0604020202090204" pitchFamily="34" charset="0"/>
              <a:buChar char="•"/>
            </a:pPr>
            <a:r>
              <a:rPr lang="en-US" altLang="en-US" b="1" dirty="0">
                <a:latin typeface="Times New Roman Bold" panose="02020603050405020304" charset="0"/>
                <a:cs typeface="Times New Roman Bold" panose="02020603050405020304" charset="0"/>
                <a:sym typeface="+mn-ea"/>
              </a:rPr>
              <a:t>Disaster Response and Emergency Communications</a:t>
            </a:r>
          </a:p>
          <a:p>
            <a:pPr marL="285750" lvl="0" indent="-285750" algn="just">
              <a:lnSpc>
                <a:spcPct val="100000"/>
              </a:lnSpc>
              <a:buClrTx/>
              <a:buSzTx/>
              <a:buFont typeface="Wingdings" panose="05000000000000000000" charset="0"/>
              <a:buChar char=""/>
            </a:pPr>
            <a:r>
              <a:rPr lang="en-US" altLang="en-US" dirty="0">
                <a:latin typeface="Times New Roman Regular" panose="02020603050405020304" charset="0"/>
                <a:cs typeface="Times New Roman Regular" panose="02020603050405020304" charset="0"/>
                <a:sym typeface="+mn-ea"/>
              </a:rPr>
              <a:t>UAV-FSO networks are deployed rapidly in disaster zones (e.g., earthquakes, floods) where terrestrial infrastructure is damaged.</a:t>
            </a:r>
          </a:p>
          <a:p>
            <a:pPr marL="285750" lvl="0" indent="-285750" algn="just">
              <a:lnSpc>
                <a:spcPct val="100000"/>
              </a:lnSpc>
              <a:buClrTx/>
              <a:buSzTx/>
              <a:buFont typeface="Wingdings" panose="05000000000000000000" charset="0"/>
              <a:buChar char=""/>
            </a:pPr>
            <a:r>
              <a:rPr lang="en-US" altLang="en-US" dirty="0">
                <a:latin typeface="Times New Roman Regular" panose="02020603050405020304" charset="0"/>
                <a:cs typeface="Times New Roman Regular" panose="02020603050405020304" charset="0"/>
                <a:sym typeface="+mn-ea"/>
              </a:rPr>
              <a:t>Drones establish temporary FSO links to relay critical data (e.g., HD video, sensor data) between rescue teams and command centers.</a:t>
            </a:r>
          </a:p>
          <a:p>
            <a:pPr lvl="0" algn="just">
              <a:lnSpc>
                <a:spcPct val="100000"/>
              </a:lnSpc>
              <a:buClrTx/>
              <a:buSzTx/>
              <a:buFont typeface="Wingdings" panose="05000000000000000000" charset="0"/>
              <a:buChar char=""/>
            </a:pPr>
            <a:endParaRPr lang="en-US" altLang="en-US" dirty="0">
              <a:latin typeface="Times New Roman Regular" panose="02020603050405020304" charset="0"/>
              <a:cs typeface="Times New Roman Regular" panose="02020603050405020304" charset="0"/>
              <a:sym typeface="+mn-ea"/>
            </a:endParaRPr>
          </a:p>
          <a:p>
            <a:pPr marL="285750" lvl="0" indent="-285750" algn="just">
              <a:lnSpc>
                <a:spcPct val="100000"/>
              </a:lnSpc>
              <a:buClrTx/>
              <a:buSzTx/>
              <a:buFont typeface="Arial" panose="020B0604020202090204" pitchFamily="34" charset="0"/>
              <a:buChar char="•"/>
            </a:pPr>
            <a:r>
              <a:rPr lang="en-US" altLang="en-US" b="1" dirty="0">
                <a:latin typeface="Times New Roman Bold" panose="02020603050405020304" charset="0"/>
                <a:cs typeface="Times New Roman Bold" panose="02020603050405020304" charset="0"/>
                <a:sym typeface="+mn-ea"/>
              </a:rPr>
              <a:t>Military and Surveillance Applications</a:t>
            </a:r>
          </a:p>
          <a:p>
            <a:pPr marL="285750" lvl="0" indent="-285750" algn="just">
              <a:lnSpc>
                <a:spcPct val="100000"/>
              </a:lnSpc>
              <a:buClrTx/>
              <a:buSzTx/>
              <a:buFont typeface="Wingdings" panose="05000000000000000000" charset="0"/>
              <a:buChar char=""/>
            </a:pPr>
            <a:r>
              <a:rPr lang="en-US" altLang="en-US">
                <a:latin typeface="Times New Roman Regular" panose="02020603050405020304" charset="0"/>
                <a:cs typeface="Times New Roman Regular" panose="02020603050405020304" charset="0"/>
                <a:sym typeface="+mn-ea"/>
              </a:rPr>
              <a:t>UAV-FSO systems provide secure, high-bandwidth links for military surveillance, </a:t>
            </a:r>
          </a:p>
          <a:p>
            <a:pPr lvl="0" algn="just">
              <a:lnSpc>
                <a:spcPct val="100000"/>
              </a:lnSpc>
              <a:buClrTx/>
              <a:buSzTx/>
              <a:buFont typeface="Wingdings" panose="05000000000000000000" charset="0"/>
              <a:buChar char=""/>
            </a:pPr>
            <a:endParaRPr lang="en-US" altLang="en-US">
              <a:latin typeface="Times New Roman Regular" panose="02020603050405020304" charset="0"/>
              <a:cs typeface="Times New Roman Regular" panose="02020603050405020304" charset="0"/>
            </a:endParaRPr>
          </a:p>
          <a:p>
            <a:pPr marL="285750" lvl="0" indent="-285750" algn="just">
              <a:lnSpc>
                <a:spcPct val="100000"/>
              </a:lnSpc>
              <a:buClrTx/>
              <a:buSzTx/>
              <a:buFont typeface="Arial" panose="020B0604020202090204" pitchFamily="34" charset="0"/>
              <a:buChar char="•"/>
            </a:pPr>
            <a:r>
              <a:rPr lang="en-US" altLang="en-US" b="1">
                <a:latin typeface="Times New Roman Bold" panose="02020603050405020304" charset="0"/>
                <a:cs typeface="Times New Roman Bold" panose="02020603050405020304" charset="0"/>
                <a:sym typeface="+mn-ea"/>
              </a:rPr>
              <a:t>Inter-Satellite and Airborne Networks</a:t>
            </a:r>
            <a:endParaRPr lang="en-US" altLang="en-US" b="1">
              <a:latin typeface="Times New Roman Bold" panose="02020603050405020304" charset="0"/>
              <a:cs typeface="Times New Roman Bold" panose="02020603050405020304" charset="0"/>
            </a:endParaRPr>
          </a:p>
          <a:p>
            <a:pPr marL="285750" lvl="0" indent="-285750" algn="just">
              <a:lnSpc>
                <a:spcPct val="100000"/>
              </a:lnSpc>
              <a:buClrTx/>
              <a:buSzTx/>
              <a:buFont typeface="Wingdings" panose="05000000000000000000" charset="0"/>
              <a:buChar char=""/>
            </a:pPr>
            <a:r>
              <a:rPr lang="en-US" altLang="en-US">
                <a:latin typeface="Times New Roman Regular" panose="02020603050405020304" charset="0"/>
                <a:cs typeface="Times New Roman Regular" panose="02020603050405020304" charset="0"/>
                <a:sym typeface="+mn-ea"/>
              </a:rPr>
              <a:t>UAV swarms or high-altitude platforms (HAPs) use FSO to establish links with satellites or other airborne nodes, enabling space-air-ground integrated networks (SAGIN).</a:t>
            </a:r>
          </a:p>
          <a:p>
            <a:pPr lvl="0" algn="just">
              <a:lnSpc>
                <a:spcPct val="100000"/>
              </a:lnSpc>
              <a:buClrTx/>
              <a:buSzTx/>
              <a:buFont typeface="Wingdings" panose="05000000000000000000" charset="0"/>
              <a:buChar char=""/>
            </a:pPr>
            <a:endParaRPr lang="en-US" altLang="en-US">
              <a:latin typeface="Times New Roman Regular" panose="02020603050405020304" charset="0"/>
              <a:cs typeface="Times New Roman Regular" panose="02020603050405020304" charset="0"/>
            </a:endParaRPr>
          </a:p>
          <a:p>
            <a:pPr marL="285750" lvl="0" indent="-285750" algn="just">
              <a:lnSpc>
                <a:spcPct val="100000"/>
              </a:lnSpc>
              <a:buClrTx/>
              <a:buSzTx/>
              <a:buFont typeface="Arial" panose="020B0604020202090204" pitchFamily="34" charset="0"/>
              <a:buChar char="•"/>
            </a:pPr>
            <a:r>
              <a:rPr lang="en-US" altLang="en-US" b="1">
                <a:latin typeface="Times New Roman Bold" panose="02020603050405020304" charset="0"/>
                <a:cs typeface="Times New Roman Bold" panose="02020603050405020304" charset="0"/>
                <a:sym typeface="+mn-ea"/>
              </a:rPr>
              <a:t>Environmental Monitoring and Precision Agriculture</a:t>
            </a:r>
            <a:endParaRPr lang="en-US" altLang="en-US" b="1">
              <a:latin typeface="Times New Roman Bold" panose="02020603050405020304" charset="0"/>
              <a:cs typeface="Times New Roman Bold" panose="02020603050405020304" charset="0"/>
            </a:endParaRPr>
          </a:p>
          <a:p>
            <a:pPr marL="285750" lvl="0" indent="-285750" algn="just">
              <a:lnSpc>
                <a:spcPct val="100000"/>
              </a:lnSpc>
              <a:buClrTx/>
              <a:buSzTx/>
              <a:buFont typeface="Wingdings" panose="05000000000000000000" charset="0"/>
              <a:buChar char=""/>
            </a:pPr>
            <a:r>
              <a:rPr lang="en-US" altLang="en-US">
                <a:latin typeface="Times New Roman" panose="02020603050405020304" pitchFamily="18" charset="0"/>
                <a:cs typeface="Times New Roman" panose="02020603050405020304" pitchFamily="18" charset="0"/>
                <a:sym typeface="+mn-ea"/>
              </a:rPr>
              <a:t>UAV-FSO networks collect and transmit environmental data (e.g., air quality, crop health) from remote areas.</a:t>
            </a:r>
            <a:endParaRPr lang="en-US" altLang="en-US" dirty="0">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01675"/>
          </a:xfrm>
        </p:spPr>
        <p:txBody>
          <a:bodyPr>
            <a:normAutofit/>
          </a:bodyPr>
          <a:lstStyle/>
          <a:p>
            <a:r>
              <a:rPr lang="en-US" altLang="ja-JP" sz="3110" dirty="0">
                <a:latin typeface="Times New Roman" panose="02020603050405020304" pitchFamily="18" charset="0"/>
                <a:ea typeface="MS PGothic" panose="020B0600070205080204" charset="-128"/>
                <a:cs typeface="Times New Roman" panose="02020603050405020304" pitchFamily="18" charset="0"/>
                <a:sym typeface="+mn-ea"/>
              </a:rPr>
              <a:t>UAV-FSO communication deployment scenario.</a:t>
            </a:r>
            <a:endParaRPr lang="en-US" altLang="ja-JP" sz="3110" dirty="0">
              <a:latin typeface="Times New Roman" panose="02020603050405020304" pitchFamily="18" charset="0"/>
              <a:ea typeface="MS PGothic" panose="020B0600070205080204" charset="-128"/>
              <a:cs typeface="Times New Roman" panose="02020603050405020304" pitchFamily="18" charset="0"/>
            </a:endParaRPr>
          </a:p>
        </p:txBody>
      </p:sp>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lnSpcReduction="20000"/>
          </a:bodyPr>
          <a:lst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dirty="0">
              <a:latin typeface="Times New Roman" panose="02020603050405020304" pitchFamily="18" charset="0"/>
              <a:cs typeface="Times New Roman" panose="02020603050405020304" pitchFamily="18" charset="0"/>
              <a:sym typeface="+mn-ea"/>
            </a:endParaRPr>
          </a:p>
        </p:txBody>
      </p:sp>
      <p:sp>
        <p:nvSpPr>
          <p:cNvPr id="8" name="Text Box 7"/>
          <p:cNvSpPr txBox="1"/>
          <p:nvPr/>
        </p:nvSpPr>
        <p:spPr>
          <a:xfrm>
            <a:off x="385445" y="1220470"/>
            <a:ext cx="8386445" cy="4908550"/>
          </a:xfrm>
          <a:prstGeom prst="rect">
            <a:avLst/>
          </a:prstGeom>
          <a:noFill/>
        </p:spPr>
        <p:txBody>
          <a:bodyPr wrap="square" rtlCol="0">
            <a:noAutofit/>
          </a:bodyPr>
          <a:lstStyle/>
          <a:p>
            <a:endParaRPr lang="en-US" altLang="en-US" dirty="0">
              <a:latin typeface="Times New Roman" panose="02020603050405020304" pitchFamily="18" charset="0"/>
              <a:cs typeface="Times New Roman" panose="02020603050405020304" pitchFamily="18" charset="0"/>
              <a:sym typeface="+mn-ea"/>
            </a:endParaRPr>
          </a:p>
        </p:txBody>
      </p:sp>
      <p:pic>
        <p:nvPicPr>
          <p:cNvPr id="3" name="Picture 2" descr="Screen Shot 2025-03-10 at 4.45.06 AM"/>
          <p:cNvPicPr>
            <a:picLocks noChangeAspect="1"/>
          </p:cNvPicPr>
          <p:nvPr/>
        </p:nvPicPr>
        <p:blipFill>
          <a:blip r:embed="rId2"/>
          <a:stretch>
            <a:fillRect/>
          </a:stretch>
        </p:blipFill>
        <p:spPr>
          <a:xfrm>
            <a:off x="1371600" y="1295400"/>
            <a:ext cx="6751320" cy="3919220"/>
          </a:xfrm>
          <a:prstGeom prst="rect">
            <a:avLst/>
          </a:prstGeom>
        </p:spPr>
      </p:pic>
      <p:sp>
        <p:nvSpPr>
          <p:cNvPr id="5" name="Text Box 4"/>
          <p:cNvSpPr txBox="1"/>
          <p:nvPr/>
        </p:nvSpPr>
        <p:spPr>
          <a:xfrm>
            <a:off x="2971800" y="5334000"/>
            <a:ext cx="3596640" cy="337185"/>
          </a:xfrm>
          <a:prstGeom prst="rect">
            <a:avLst/>
          </a:prstGeom>
          <a:noFill/>
        </p:spPr>
        <p:txBody>
          <a:bodyPr wrap="square" rtlCol="0">
            <a:spAutoFit/>
          </a:bodyPr>
          <a:lstStyle/>
          <a:p>
            <a:pPr algn="ctr"/>
            <a:r>
              <a:rPr lang="en-US" sz="1600">
                <a:latin typeface="Times New Roman Regular" panose="02020603050405020304" charset="0"/>
                <a:cs typeface="Times New Roman Regular" panose="02020603050405020304" charset="0"/>
              </a:rPr>
              <a:t>Figure.1.</a:t>
            </a:r>
            <a:r>
              <a:rPr lang="en-US" altLang="en-US" sz="1600">
                <a:latin typeface="Times New Roman Regular" panose="02020603050405020304" charset="0"/>
                <a:cs typeface="Times New Roman Regular" panose="02020603050405020304" charset="0"/>
              </a:rPr>
              <a:t>Relay-Assisted FSO Systems [2]</a:t>
            </a:r>
            <a:r>
              <a:rPr lang="en-US" sz="1600">
                <a:latin typeface="Times New Roman Regular" panose="02020603050405020304" charset="0"/>
                <a:cs typeface="Times New Roman Regular" panose="02020603050405020304"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01675"/>
          </a:xfrm>
        </p:spPr>
        <p:txBody>
          <a:bodyPr>
            <a:normAutofit fontScale="90000"/>
          </a:bodyPr>
          <a:lstStyle/>
          <a:p>
            <a:r>
              <a:rPr lang="en-US" altLang="ja-JP" sz="3110" dirty="0">
                <a:latin typeface="Times New Roman" panose="02020603050405020304" pitchFamily="18" charset="0"/>
                <a:ea typeface="MS PGothic" panose="020B0600070205080204" charset="-128"/>
                <a:cs typeface="Times New Roman" panose="02020603050405020304" pitchFamily="18" charset="0"/>
                <a:sym typeface="+mn-ea"/>
              </a:rPr>
              <a:t>FSO-based drone-assisted mobile network architecture.</a:t>
            </a:r>
            <a:endParaRPr lang="en-US" altLang="ja-JP" sz="3110" dirty="0">
              <a:latin typeface="Times New Roman" panose="02020603050405020304" pitchFamily="18" charset="0"/>
              <a:ea typeface="MS PGothic" panose="020B0600070205080204" charset="-128"/>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3851275" y="990600"/>
            <a:ext cx="4606925" cy="4016375"/>
          </a:xfrm>
          <a:prstGeom prst="rect">
            <a:avLst/>
          </a:prstGeom>
        </p:spPr>
      </p:pic>
      <p:sp>
        <p:nvSpPr>
          <p:cNvPr id="5" name="Text Box 4"/>
          <p:cNvSpPr txBox="1"/>
          <p:nvPr/>
        </p:nvSpPr>
        <p:spPr>
          <a:xfrm>
            <a:off x="3401695" y="5105400"/>
            <a:ext cx="5056505" cy="521970"/>
          </a:xfrm>
          <a:prstGeom prst="rect">
            <a:avLst/>
          </a:prstGeom>
          <a:noFill/>
        </p:spPr>
        <p:txBody>
          <a:bodyPr wrap="square" rtlCol="0">
            <a:spAutoFit/>
          </a:bodyPr>
          <a:lstStyle/>
          <a:p>
            <a:r>
              <a:rPr lang="en-US" sz="1400">
                <a:latin typeface="Times New Roman Regular" panose="02020603050405020304" charset="0"/>
                <a:cs typeface="Times New Roman Regular" panose="02020603050405020304" charset="0"/>
              </a:rPr>
              <a:t>Figure.2. </a:t>
            </a:r>
            <a:r>
              <a:rPr lang="en-US" altLang="ja-JP" sz="1400" dirty="0">
                <a:latin typeface="Times New Roman Regular" panose="02020603050405020304" charset="0"/>
                <a:cs typeface="Times New Roman Regular" panose="02020603050405020304" charset="0"/>
                <a:sym typeface="+mn-ea"/>
              </a:rPr>
              <a:t>FSO-based drone-assisted mobile network architecture [4]</a:t>
            </a:r>
          </a:p>
          <a:p>
            <a:endParaRPr lang="en-US" sz="1400">
              <a:latin typeface="Times New Roman Regular" panose="02020603050405020304" charset="0"/>
              <a:cs typeface="Times New Roman Regular" panose="02020603050405020304" charset="0"/>
            </a:endParaRPr>
          </a:p>
        </p:txBody>
      </p:sp>
      <p:sp>
        <p:nvSpPr>
          <p:cNvPr id="6" name="Text Box 5"/>
          <p:cNvSpPr txBox="1"/>
          <p:nvPr/>
        </p:nvSpPr>
        <p:spPr>
          <a:xfrm>
            <a:off x="304800" y="1524000"/>
            <a:ext cx="3599180" cy="3828415"/>
          </a:xfrm>
          <a:prstGeom prst="rect">
            <a:avLst/>
          </a:prstGeom>
        </p:spPr>
        <p:txBody>
          <a:bodyPr wrap="square">
            <a:noAutofit/>
          </a:bodyPr>
          <a:lstStyle/>
          <a:p>
            <a:pPr marL="285750" indent="-285750" algn="l">
              <a:buFont typeface="Arial" panose="020B0604020202090204" pitchFamily="34" charset="0"/>
              <a:buChar char="•"/>
            </a:pPr>
            <a:r>
              <a:rPr sz="1600"/>
              <a:t>In order to quickly recover communications in disaster struck areas and achieve low communications delay between MUs and working MBSs</a:t>
            </a:r>
          </a:p>
          <a:p>
            <a:pPr marL="285750" indent="-285750" algn="l">
              <a:buFont typeface="Arial" panose="020B0604020202090204" pitchFamily="34" charset="0"/>
              <a:buChar char="•"/>
            </a:pPr>
            <a:endParaRPr sz="1600"/>
          </a:p>
          <a:p>
            <a:pPr marL="285750" indent="-285750" algn="l">
              <a:buFont typeface="Arial" panose="020B0604020202090204" pitchFamily="34" charset="0"/>
              <a:buChar char="•"/>
            </a:pPr>
            <a:r>
              <a:rPr lang="en-US" altLang="en-US" sz="1600"/>
              <a:t>Free space optics (FSO) based drone assisted mobile access network architecture</a:t>
            </a:r>
          </a:p>
          <a:p>
            <a:pPr marL="285750" indent="-285750" algn="l">
              <a:buFont typeface="Arial" panose="020B0604020202090204" pitchFamily="34" charset="0"/>
              <a:buChar char="•"/>
            </a:pPr>
            <a:endParaRPr lang="en-US" altLang="en-US" sz="1600"/>
          </a:p>
          <a:p>
            <a:pPr marL="285750" indent="-285750" algn="l">
              <a:buFont typeface="Arial" panose="020B0604020202090204" pitchFamily="34" charset="0"/>
              <a:buChar char="•"/>
            </a:pPr>
            <a:endParaRPr lang="en-US" altLang="en-US" sz="1600"/>
          </a:p>
          <a:p>
            <a:pPr indent="0" algn="l">
              <a:buFont typeface="Arial" panose="020B0604020202090204" pitchFamily="34" charset="0"/>
              <a:buNone/>
            </a:pPr>
            <a:endParaRPr lang="en-US" altLang="en-US" sz="160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1066</Words>
  <Application>Microsoft Office PowerPoint</Application>
  <PresentationFormat>화면 슬라이드 쇼(4:3)</PresentationFormat>
  <Paragraphs>90</Paragraphs>
  <Slides>11</Slides>
  <Notes>0</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11</vt:i4>
      </vt:variant>
    </vt:vector>
  </HeadingPairs>
  <TitlesOfParts>
    <vt:vector size="20" baseType="lpstr">
      <vt:lpstr>MS PGothic</vt:lpstr>
      <vt:lpstr>Times New Roman Regular</vt:lpstr>
      <vt:lpstr>Arial</vt:lpstr>
      <vt:lpstr>Calibri</vt:lpstr>
      <vt:lpstr>Times New Roman</vt:lpstr>
      <vt:lpstr>Times New Roman Bold</vt:lpstr>
      <vt:lpstr>Verdana</vt:lpstr>
      <vt:lpstr>Wingdings</vt:lpstr>
      <vt:lpstr>Office Theme</vt:lpstr>
      <vt:lpstr>PowerPoint 프레젠테이션</vt:lpstr>
      <vt:lpstr>PowerPoint 프레젠테이션</vt:lpstr>
      <vt:lpstr>Contents</vt:lpstr>
      <vt:lpstr>Overview of FSO  </vt:lpstr>
      <vt:lpstr>Overview of FSO </vt:lpstr>
      <vt:lpstr>Overview of FSO</vt:lpstr>
      <vt:lpstr>UAV-FSO communication deployment scenario. </vt:lpstr>
      <vt:lpstr>UAV-FSO communication deployment scenario.</vt:lpstr>
      <vt:lpstr>FSO-based drone-assisted mobile network architecture.</vt:lpstr>
      <vt:lpstr>Conclusion</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1028</cp:revision>
  <cp:lastPrinted>2025-03-09T21:10:49Z</cp:lastPrinted>
  <dcterms:created xsi:type="dcterms:W3CDTF">2025-03-09T21:10:49Z</dcterms:created>
  <dcterms:modified xsi:type="dcterms:W3CDTF">2025-03-10T13:37:22Z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60B67A6E0A7DF91CD903CE67824FC550_43</vt:lpwstr>
  </property>
  <property fmtid="{D5CDD505-2E9C-101B-9397-08002B2CF9AE}" pid="3" name="KSOProductBuildVer">
    <vt:lpwstr>1033-6.12.1.8654</vt:lpwstr>
  </property>
</Properties>
</file>