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46" r:id="rId2"/>
    <p:sldId id="311" r:id="rId3"/>
    <p:sldId id="371" r:id="rId4"/>
    <p:sldId id="405" r:id="rId5"/>
    <p:sldId id="392" r:id="rId6"/>
    <p:sldId id="396" r:id="rId7"/>
    <p:sldId id="408" r:id="rId8"/>
    <p:sldId id="409" r:id="rId9"/>
    <p:sldId id="410" r:id="rId10"/>
    <p:sldId id="411" r:id="rId11"/>
    <p:sldId id="400" r:id="rId12"/>
    <p:sldId id="36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8"/>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93488" autoAdjust="0"/>
  </p:normalViewPr>
  <p:slideViewPr>
    <p:cSldViewPr>
      <p:cViewPr varScale="1">
        <p:scale>
          <a:sx n="82" d="100"/>
          <a:sy n="82" d="100"/>
        </p:scale>
        <p:origin x="127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3/10/2025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3/10/2025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a:t>
            </a:fld>
            <a:endParaRPr lang="en-US"/>
          </a:p>
        </p:txBody>
      </p:sp>
    </p:spTree>
    <p:extLst>
      <p:ext uri="{BB962C8B-B14F-4D97-AF65-F5344CB8AC3E}">
        <p14:creationId xmlns:p14="http://schemas.microsoft.com/office/powerpoint/2010/main" val="79607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March 2025</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it-IT" altLang="ko-KR" sz="1400" b="0" i="0" dirty="0">
                <a:solidFill>
                  <a:srgbClr val="000000"/>
                </a:solidFill>
                <a:effectLst/>
                <a:latin typeface="Verdana" panose="020B0604030504040204" pitchFamily="34" charset="0"/>
              </a:rPr>
              <a:t>DCN </a:t>
            </a:r>
            <a:r>
              <a:rPr lang="it-IT" altLang="ko-KR" sz="1400" b="1" i="0" dirty="0">
                <a:solidFill>
                  <a:srgbClr val="000000"/>
                </a:solidFill>
                <a:effectLst/>
                <a:latin typeface="Verdana" panose="020B0604030504040204" pitchFamily="34" charset="0"/>
              </a:rPr>
              <a:t>15-25-0126-00-07ma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freepngimg.com/png/21908-drone-file"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4300" y="609600"/>
            <a:ext cx="8991600" cy="5293757"/>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Working Group for Wireless Specialty Networks (WSNs)</a:t>
            </a:r>
            <a:endParaRPr lang="en-US" altLang="en-US" sz="1600" b="1" dirty="0">
              <a:solidFill>
                <a:prstClr val="black"/>
              </a:solidFill>
              <a:latin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Future Directions of NG FSO Technologies for Drone Application.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March 11, 2025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Rafat Bin Mofidul</a:t>
            </a:r>
            <a:r>
              <a:rPr lang="en-US" altLang="zh-CN" sz="1600" dirty="0">
                <a:latin typeface="Times New Roman" panose="02020603050405020304" pitchFamily="18" charset="0"/>
                <a:cs typeface="Times New Roman" panose="02020603050405020304" pitchFamily="18" charset="0"/>
              </a:rPr>
              <a:t>, Yeong Min Jang</a:t>
            </a:r>
            <a:r>
              <a:rPr lang="en-US" altLang="zh-CN"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굴림" charset="-127"/>
                <a:cs typeface="Times New Roman" panose="02020603050405020304" pitchFamily="18" charset="0"/>
              </a:rPr>
              <a:t>Kookmin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Room #603 </a:t>
            </a:r>
            <a:r>
              <a:rPr lang="en-US" altLang="ja-JP" sz="1600" dirty="0" err="1">
                <a:latin typeface="Times New Roman" panose="02020603050405020304" pitchFamily="18" charset="0"/>
                <a:ea typeface="ＭＳ Ｐゴシック" charset="-128"/>
                <a:cs typeface="Times New Roman" panose="02020603050405020304" pitchFamily="18" charset="0"/>
              </a:rPr>
              <a:t>Mirae</a:t>
            </a:r>
            <a:r>
              <a:rPr lang="en-US" altLang="ja-JP" sz="1600" dirty="0">
                <a:latin typeface="Times New Roman" panose="02020603050405020304" pitchFamily="18" charset="0"/>
                <a:ea typeface="ＭＳ Ｐゴシック" charset="-128"/>
                <a:cs typeface="Times New Roman" panose="02020603050405020304" pitchFamily="18" charset="0"/>
              </a:rPr>
              <a:t> Building,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136702,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future directions for advancing FSO technologies for drone application.</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NG-OWC.	</a:t>
            </a:r>
          </a:p>
        </p:txBody>
      </p:sp>
      <p:sp>
        <p:nvSpPr>
          <p:cNvPr id="5" name="TextBox 4">
            <a:extLst>
              <a:ext uri="{FF2B5EF4-FFF2-40B4-BE49-F238E27FC236}">
                <a16:creationId xmlns:a16="http://schemas.microsoft.com/office/drawing/2014/main" id="{6771BA87-AADD-C732-DD80-45056D1DCB32}"/>
              </a:ext>
            </a:extLst>
          </p:cNvPr>
          <p:cNvSpPr txBox="1"/>
          <p:nvPr/>
        </p:nvSpPr>
        <p:spPr>
          <a:xfrm>
            <a:off x="381000" y="152400"/>
            <a:ext cx="1371600" cy="276999"/>
          </a:xfrm>
          <a:prstGeom prst="rect">
            <a:avLst/>
          </a:prstGeom>
          <a:solidFill>
            <a:schemeClr val="bg1"/>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March 11,2025</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0050-D6DC-B4D9-491A-20E604DA942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DCADAEB-B7B2-6C48-8D67-D074F16B7B1E}"/>
              </a:ext>
            </a:extLst>
          </p:cNvPr>
          <p:cNvSpPr txBox="1">
            <a:spLocks/>
          </p:cNvSpPr>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sz="2400" kern="0" dirty="0">
                <a:solidFill>
                  <a:schemeClr val="tx1"/>
                </a:solidFill>
                <a:latin typeface="Times New Roman" panose="02020603050405020304" pitchFamily="18" charset="0"/>
                <a:cs typeface="Times New Roman" panose="02020603050405020304" pitchFamily="18" charset="0"/>
              </a:rPr>
              <a:t>Future Direction 4 – Hardware Innovations</a:t>
            </a:r>
          </a:p>
        </p:txBody>
      </p:sp>
      <p:sp>
        <p:nvSpPr>
          <p:cNvPr id="2" name="TextBox 1">
            <a:extLst>
              <a:ext uri="{FF2B5EF4-FFF2-40B4-BE49-F238E27FC236}">
                <a16:creationId xmlns:a16="http://schemas.microsoft.com/office/drawing/2014/main" id="{D1BE10D1-F1FE-A123-BE82-70BDDE9C4169}"/>
              </a:ext>
            </a:extLst>
          </p:cNvPr>
          <p:cNvSpPr txBox="1"/>
          <p:nvPr/>
        </p:nvSpPr>
        <p:spPr>
          <a:xfrm>
            <a:off x="682482" y="1429175"/>
            <a:ext cx="4829269" cy="922304"/>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Mid-Infrared (MIR) FSO :</a:t>
            </a:r>
          </a:p>
          <a:p>
            <a:pPr marL="285750" indent="-285750" algn="just">
              <a:lnSpc>
                <a:spcPct val="107000"/>
              </a:lnSpc>
              <a:spcAft>
                <a:spcPts val="6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Potentially lower scattering loss and improved eye-safety</a:t>
            </a:r>
          </a:p>
          <a:p>
            <a:pPr marL="285750" indent="-285750" algn="just">
              <a:lnSpc>
                <a:spcPct val="107000"/>
              </a:lnSpc>
              <a:spcAft>
                <a:spcPts val="6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Suitable for new atmospheric windows</a:t>
            </a:r>
            <a:endParaRPr lang="en-US" sz="1400" kern="1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309E0E8E-5C66-58FE-314E-8BD9C5B5A086}"/>
              </a:ext>
            </a:extLst>
          </p:cNvPr>
          <p:cNvSpPr txBox="1"/>
          <p:nvPr/>
        </p:nvSpPr>
        <p:spPr>
          <a:xfrm>
            <a:off x="663865" y="2336904"/>
            <a:ext cx="4842209" cy="1725024"/>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Nano-Antennas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sz="1400" dirty="0">
                <a:latin typeface="Times New Roman" panose="02020603050405020304" pitchFamily="18" charset="0"/>
                <a:cs typeface="Times New Roman" panose="02020603050405020304" pitchFamily="18" charset="0"/>
              </a:rPr>
              <a:t>Compact, low-power optical transmitters/receivers .</a:t>
            </a:r>
            <a:br>
              <a:rPr lang="en-US" sz="1400" dirty="0">
                <a:latin typeface="Times New Roman" panose="02020603050405020304" pitchFamily="18" charset="0"/>
                <a:cs typeface="Times New Roman" panose="02020603050405020304" pitchFamily="18" charset="0"/>
              </a:rPr>
            </a:br>
            <a:r>
              <a:rPr kumimoji="0" lang="en-US" altLang="en-US" sz="1400" b="1" i="0" u="none" strike="noStrike" cap="none" normalizeH="0" baseline="0" dirty="0">
                <a:ln>
                  <a:noFill/>
                </a:ln>
                <a:effectLst/>
                <a:latin typeface="Times New Roman" panose="02020603050405020304" pitchFamily="18" charset="0"/>
                <a:ea typeface="ui-sans-serif"/>
                <a:cs typeface="Times New Roman" panose="02020603050405020304" pitchFamily="18" charset="0"/>
              </a:rPr>
              <a:t>Graphene-based photodetectors </a:t>
            </a:r>
            <a:r>
              <a:rPr kumimoji="0" lang="en-US" altLang="en-US" sz="1400" b="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enable </a:t>
            </a:r>
            <a:r>
              <a:rPr kumimoji="0" lang="en-US" altLang="en-US" sz="1400" b="1" i="0" u="none" strike="noStrike" cap="none" normalizeH="0" baseline="0" dirty="0">
                <a:ln>
                  <a:noFill/>
                </a:ln>
                <a:effectLst/>
                <a:latin typeface="Times New Roman" panose="02020603050405020304" pitchFamily="18" charset="0"/>
                <a:ea typeface="ui-sans-serif"/>
                <a:cs typeface="Times New Roman" panose="02020603050405020304" pitchFamily="18" charset="0"/>
              </a:rPr>
              <a:t>THz-band FSO </a:t>
            </a:r>
            <a:r>
              <a:rPr kumimoji="0" lang="en-US" altLang="en-US" sz="1400" b="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at </a:t>
            </a:r>
            <a:r>
              <a:rPr kumimoji="0" lang="en-US" altLang="en-US" sz="1400" b="1" i="0" u="none" strike="noStrike" cap="none" normalizeH="0" baseline="0" dirty="0">
                <a:ln>
                  <a:noFill/>
                </a:ln>
                <a:effectLst/>
                <a:latin typeface="Times New Roman" panose="02020603050405020304" pitchFamily="18" charset="0"/>
                <a:ea typeface="ui-sans-serif"/>
                <a:cs typeface="Times New Roman" panose="02020603050405020304" pitchFamily="18" charset="0"/>
              </a:rPr>
              <a:t>1 </a:t>
            </a:r>
            <a:r>
              <a:rPr kumimoji="0" lang="en-US" altLang="en-US" sz="1400" b="1" i="0" u="none" strike="noStrike" cap="none" normalizeH="0" baseline="0" dirty="0" err="1">
                <a:ln>
                  <a:noFill/>
                </a:ln>
                <a:effectLst/>
                <a:latin typeface="Times New Roman" panose="02020603050405020304" pitchFamily="18" charset="0"/>
                <a:ea typeface="ui-sans-serif"/>
                <a:cs typeface="Times New Roman" panose="02020603050405020304" pitchFamily="18" charset="0"/>
              </a:rPr>
              <a:t>pJ</a:t>
            </a:r>
            <a:r>
              <a:rPr kumimoji="0" lang="en-US" altLang="en-US" sz="1400" b="1" i="0" u="none" strike="noStrike" cap="none" normalizeH="0" baseline="0" dirty="0">
                <a:ln>
                  <a:noFill/>
                </a:ln>
                <a:effectLst/>
                <a:latin typeface="Times New Roman" panose="02020603050405020304" pitchFamily="18" charset="0"/>
                <a:ea typeface="ui-sans-serif"/>
                <a:cs typeface="Times New Roman" panose="02020603050405020304" pitchFamily="18" charset="0"/>
              </a:rPr>
              <a:t>/bit </a:t>
            </a:r>
            <a:r>
              <a:rPr kumimoji="0" lang="en-US" altLang="en-US" sz="1400" b="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[7]</a:t>
            </a:r>
          </a:p>
          <a:p>
            <a:endParaRPr lang="en-US" sz="1400" dirty="0">
              <a:solidFill>
                <a:srgbClr val="00B0F0"/>
              </a:solidFill>
              <a:latin typeface="Times New Roman" panose="02020603050405020304" pitchFamily="18" charset="0"/>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TextBox 3">
            <a:extLst>
              <a:ext uri="{FF2B5EF4-FFF2-40B4-BE49-F238E27FC236}">
                <a16:creationId xmlns:a16="http://schemas.microsoft.com/office/drawing/2014/main" id="{6600279E-2E94-06FA-77B7-A5D712EF0463}"/>
              </a:ext>
            </a:extLst>
          </p:cNvPr>
          <p:cNvSpPr txBox="1"/>
          <p:nvPr/>
        </p:nvSpPr>
        <p:spPr>
          <a:xfrm>
            <a:off x="679416" y="3376941"/>
            <a:ext cx="4619360" cy="1450462"/>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Compact Transceivers :</a:t>
            </a:r>
          </a:p>
          <a:p>
            <a:pPr marL="285750" lvl="0" indent="-285750" eaLnBrk="0" fontAlgn="base" hangingPunct="0">
              <a:spcBef>
                <a:spcPct val="0"/>
              </a:spcBef>
              <a:spcAft>
                <a:spcPct val="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On-chip photonic integration for size/weight/power (</a:t>
            </a:r>
            <a:r>
              <a:rPr lang="en-US" sz="1400" dirty="0" err="1">
                <a:latin typeface="Times New Roman" panose="02020603050405020304" pitchFamily="18" charset="0"/>
                <a:cs typeface="Times New Roman" panose="02020603050405020304" pitchFamily="18" charset="0"/>
              </a:rPr>
              <a:t>SWaP</a:t>
            </a:r>
            <a:r>
              <a:rPr lang="en-US" sz="1400" dirty="0">
                <a:latin typeface="Times New Roman" panose="02020603050405020304" pitchFamily="18" charset="0"/>
                <a:cs typeface="Times New Roman" panose="02020603050405020304" pitchFamily="18" charset="0"/>
              </a:rPr>
              <a:t>) constraints</a:t>
            </a:r>
          </a:p>
          <a:p>
            <a:pPr marL="285750" lvl="0" indent="-285750" eaLnBrk="0" fontAlgn="base" hangingPunct="0">
              <a:spcBef>
                <a:spcPct val="0"/>
              </a:spcBef>
              <a:spcAft>
                <a:spcPct val="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Mass-produced, low-cost solutions for wide-scale UAV deployment</a:t>
            </a:r>
            <a:endParaRPr lang="en-US" sz="1400" kern="100" dirty="0">
              <a:latin typeface="Times New Roman" panose="02020603050405020304" pitchFamily="18"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8" name="TextBox 7">
            <a:extLst>
              <a:ext uri="{FF2B5EF4-FFF2-40B4-BE49-F238E27FC236}">
                <a16:creationId xmlns:a16="http://schemas.microsoft.com/office/drawing/2014/main" id="{27B75723-BE83-5ACA-0CB4-0CEF7F908449}"/>
              </a:ext>
            </a:extLst>
          </p:cNvPr>
          <p:cNvSpPr txBox="1"/>
          <p:nvPr/>
        </p:nvSpPr>
        <p:spPr>
          <a:xfrm>
            <a:off x="3056266" y="4934455"/>
            <a:ext cx="5884164" cy="1169551"/>
          </a:xfrm>
          <a:prstGeom prst="rect">
            <a:avLst/>
          </a:prstGeom>
          <a:noFill/>
        </p:spPr>
        <p:txBody>
          <a:bodyPr wrap="square">
            <a:spAutoFit/>
          </a:bodyPr>
          <a:lstStyle/>
          <a:p>
            <a:pPr algn="l">
              <a:spcAft>
                <a:spcPts val="750"/>
              </a:spcAft>
            </a:pPr>
            <a:r>
              <a:rPr lang="en-US" sz="1000" b="0" i="0" dirty="0">
                <a:effectLst/>
                <a:latin typeface="Times New Roman" panose="02020603050405020304" pitchFamily="18" charset="0"/>
                <a:cs typeface="Times New Roman" panose="02020603050405020304" pitchFamily="18" charset="0"/>
              </a:rPr>
              <a:t>Figure: Evaluation kit and digital data-stream detection as a function of the sub-THz wireless link distance. a) Schematic of the configuration containing lenses with a variable distance between the transmitter and the graphene receiver. On the bottom part, the optical image of the side view of the fabricated PCB-integrated receiver on a metal support. The inset shows the optical image of the graphene receiver. b) Collected eye diagrams at data rates of 0.4 and c) 3 Gbits-1 with a distance of 0.5 m between the lenses and 0.64 m between the transmitter and receiver. The carrier frequency is 0.209 THz. d) BER in log scale as a function of data rate detection for different distances of the sub-THz wireless link. [7]</a:t>
            </a:r>
          </a:p>
        </p:txBody>
      </p:sp>
      <p:pic>
        <p:nvPicPr>
          <p:cNvPr id="5" name="Picture 4">
            <a:extLst>
              <a:ext uri="{FF2B5EF4-FFF2-40B4-BE49-F238E27FC236}">
                <a16:creationId xmlns:a16="http://schemas.microsoft.com/office/drawing/2014/main" id="{9227559C-3CD2-A450-D823-B35B60D87436}"/>
              </a:ext>
            </a:extLst>
          </p:cNvPr>
          <p:cNvPicPr>
            <a:picLocks noChangeAspect="1"/>
          </p:cNvPicPr>
          <p:nvPr/>
        </p:nvPicPr>
        <p:blipFill>
          <a:blip r:embed="rId2"/>
          <a:stretch>
            <a:fillRect/>
          </a:stretch>
        </p:blipFill>
        <p:spPr>
          <a:xfrm>
            <a:off x="5334000" y="1443750"/>
            <a:ext cx="3606430" cy="3276600"/>
          </a:xfrm>
          <a:prstGeom prst="rect">
            <a:avLst/>
          </a:prstGeom>
        </p:spPr>
      </p:pic>
    </p:spTree>
    <p:extLst>
      <p:ext uri="{BB962C8B-B14F-4D97-AF65-F5344CB8AC3E}">
        <p14:creationId xmlns:p14="http://schemas.microsoft.com/office/powerpoint/2010/main" val="59010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E7F6-D074-258E-0C1B-33A8B5F5BC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503097-9748-2436-AC6C-0E031DEA8CAD}"/>
              </a:ext>
            </a:extLst>
          </p:cNvPr>
          <p:cNvSpPr txBox="1"/>
          <p:nvPr/>
        </p:nvSpPr>
        <p:spPr>
          <a:xfrm>
            <a:off x="914400" y="1148060"/>
            <a:ext cx="7239000" cy="4278094"/>
          </a:xfrm>
          <a:prstGeom prst="rect">
            <a:avLst/>
          </a:prstGeom>
          <a:noFill/>
        </p:spPr>
        <p:txBody>
          <a:bodyPr wrap="square">
            <a:spAutoFit/>
          </a:bodyPr>
          <a:lstStyle/>
          <a:p>
            <a:pPr marL="285750" indent="-285750" algn="just">
              <a:buFontTx/>
              <a:buChar char="-"/>
            </a:pPr>
            <a:r>
              <a:rPr lang="en-US" sz="1800" b="0" i="0" dirty="0">
                <a:solidFill>
                  <a:srgbClr val="000000"/>
                </a:solidFill>
                <a:effectLst/>
                <a:latin typeface="TimesLTStd-Roman-Identity-H"/>
              </a:rPr>
              <a:t>Next-generation FSO (NG-FSO) technologies for drone applications promise major advancements in speed, security, and reliability. </a:t>
            </a:r>
          </a:p>
          <a:p>
            <a:pPr marL="285750" indent="-285750" algn="just">
              <a:buFontTx/>
              <a:buChar char="-"/>
            </a:pPr>
            <a:r>
              <a:rPr lang="en-US" sz="1800" b="0" i="0" dirty="0">
                <a:solidFill>
                  <a:srgbClr val="000000"/>
                </a:solidFill>
                <a:effectLst/>
                <a:latin typeface="TimesLTStd-Roman-Identity-H"/>
              </a:rPr>
              <a:t>AI/ML algorithms will enable predictive beam alignment and turbulence modeling, improving link availability under varying conditions. </a:t>
            </a:r>
          </a:p>
          <a:p>
            <a:pPr marL="285750" indent="-285750" algn="just">
              <a:buFontTx/>
              <a:buChar char="-"/>
            </a:pPr>
            <a:r>
              <a:rPr lang="en-US" sz="1800" b="0" i="0" dirty="0">
                <a:solidFill>
                  <a:srgbClr val="000000"/>
                </a:solidFill>
                <a:effectLst/>
                <a:latin typeface="TimesLTStd-Roman-Identity-H"/>
              </a:rPr>
              <a:t>Novel hardware, such as mid-infrared (MIR) FSO devices and nano-antennas, will optimize energy efficiency and reduce UAV payload.</a:t>
            </a:r>
          </a:p>
          <a:p>
            <a:pPr marL="285750" indent="-285750" algn="just">
              <a:buFontTx/>
              <a:buChar char="-"/>
            </a:pPr>
            <a:r>
              <a:rPr lang="en-US" sz="1800" b="0" i="0" dirty="0">
                <a:solidFill>
                  <a:srgbClr val="000000"/>
                </a:solidFill>
                <a:effectLst/>
                <a:latin typeface="TimesLTStd-Roman-Identity-H"/>
              </a:rPr>
              <a:t>Hybrid architectures that combine RF and satellite connectivity alongside FSO will ensure robust communication in adverse weather. </a:t>
            </a:r>
          </a:p>
          <a:p>
            <a:pPr marL="285750" indent="-285750" algn="just">
              <a:buFontTx/>
              <a:buChar char="-"/>
            </a:pPr>
            <a:r>
              <a:rPr lang="en-US" sz="1800" b="0" i="0" dirty="0">
                <a:solidFill>
                  <a:srgbClr val="000000"/>
                </a:solidFill>
                <a:effectLst/>
                <a:latin typeface="TimesLTStd-Roman-Identity-H"/>
              </a:rPr>
              <a:t>Advanced modulation and coding schemes can further mitigate scintillation and pointing errors, allowing for higher throughput and lower latency. </a:t>
            </a:r>
          </a:p>
          <a:p>
            <a:pPr marL="285750" indent="-285750" algn="just">
              <a:buFontTx/>
              <a:buChar char="-"/>
            </a:pPr>
            <a:r>
              <a:rPr lang="en-US" sz="1800" b="0" i="0" dirty="0">
                <a:solidFill>
                  <a:srgbClr val="000000"/>
                </a:solidFill>
                <a:effectLst/>
                <a:latin typeface="TimesLTStd-Roman-Identity-H"/>
              </a:rPr>
              <a:t>Collectively, these developments will empower autonomous, high-bandwidth UAV networks for secure remote operations and beyond.</a:t>
            </a:r>
            <a:br>
              <a:rPr lang="en-US" dirty="0"/>
            </a:br>
            <a:r>
              <a:rPr lang="en-US" sz="1800" b="0" i="0" dirty="0">
                <a:solidFill>
                  <a:srgbClr val="000000"/>
                </a:solidFill>
                <a:effectLst/>
                <a:latin typeface="TimesLTStd-Roman-Identity-H"/>
              </a:rPr>
              <a:t> </a:t>
            </a:r>
            <a:br>
              <a:rPr lang="en-US" sz="2000" dirty="0"/>
            </a:b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A0173A2-54C9-4D46-DE01-600090705AB3}"/>
              </a:ext>
            </a:extLst>
          </p:cNvPr>
          <p:cNvSpPr txBox="1"/>
          <p:nvPr/>
        </p:nvSpPr>
        <p:spPr>
          <a:xfrm>
            <a:off x="3048000" y="609600"/>
            <a:ext cx="27432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84340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2" name="TextBox 1">
            <a:extLst>
              <a:ext uri="{FF2B5EF4-FFF2-40B4-BE49-F238E27FC236}">
                <a16:creationId xmlns:a16="http://schemas.microsoft.com/office/drawing/2014/main" id="{6D280E98-31BA-D310-9D27-A445FF2B584E}"/>
              </a:ext>
            </a:extLst>
          </p:cNvPr>
          <p:cNvSpPr txBox="1"/>
          <p:nvPr/>
        </p:nvSpPr>
        <p:spPr>
          <a:xfrm>
            <a:off x="190498" y="1447800"/>
            <a:ext cx="8763000" cy="4185761"/>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 Kumar, S., &amp; Sharma, N. (2022). “Emerging Military Applications of Free Space Optical Communication Technology: A Detailed Review.” J. Phys.: Conf. Ser. 2161, 012011.</a:t>
            </a:r>
          </a:p>
          <a:p>
            <a:pPr marR="457200" algn="l">
              <a:buNone/>
            </a:pPr>
            <a:r>
              <a:rPr lang="en-US" sz="1400" b="0" i="0" dirty="0">
                <a:effectLst/>
                <a:latin typeface="Times New Roman" panose="02020603050405020304" pitchFamily="18" charset="0"/>
                <a:cs typeface="Times New Roman" panose="02020603050405020304" pitchFamily="18" charset="0"/>
              </a:rPr>
              <a:t>[2]J. Shao, Y. Liu, X. Du, and T. Xie, “Adaptive Modulation Scheme for Soft-Switching Hybrid FSO/RF Links Based on Machine Learning,” </a:t>
            </a:r>
            <a:r>
              <a:rPr lang="en-US" sz="1400" b="0" i="1" dirty="0">
                <a:effectLst/>
                <a:latin typeface="Times New Roman" panose="02020603050405020304" pitchFamily="18" charset="0"/>
                <a:cs typeface="Times New Roman" panose="02020603050405020304" pitchFamily="18" charset="0"/>
              </a:rPr>
              <a:t>Photonics</a:t>
            </a:r>
            <a:r>
              <a:rPr lang="en-US" sz="1400" b="0" i="0" dirty="0">
                <a:effectLst/>
                <a:latin typeface="Times New Roman" panose="02020603050405020304" pitchFamily="18" charset="0"/>
                <a:cs typeface="Times New Roman" panose="02020603050405020304" pitchFamily="18" charset="0"/>
              </a:rPr>
              <a:t>, vol. 11, no. 5, p. 404, Apr. 2024, </a:t>
            </a:r>
            <a:r>
              <a:rPr lang="en-US" sz="1400" b="0" i="0" dirty="0" err="1">
                <a:effectLst/>
                <a:latin typeface="Times New Roman" panose="02020603050405020304" pitchFamily="18" charset="0"/>
                <a:cs typeface="Times New Roman" panose="02020603050405020304" pitchFamily="18" charset="0"/>
              </a:rPr>
              <a:t>doi</a:t>
            </a:r>
            <a:r>
              <a:rPr lang="en-US" sz="1400" b="0" i="0" dirty="0">
                <a:effectLst/>
                <a:latin typeface="Times New Roman" panose="02020603050405020304" pitchFamily="18" charset="0"/>
                <a:cs typeface="Times New Roman" panose="02020603050405020304" pitchFamily="18" charset="0"/>
              </a:rPr>
              <a:t>: https://doi.org/10.3390/photonics11050404.</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[3] </a:t>
            </a:r>
            <a:r>
              <a:rPr lang="en-US" sz="1400" dirty="0" err="1">
                <a:latin typeface="Times New Roman" panose="02020603050405020304" pitchFamily="18" charset="0"/>
                <a:cs typeface="Times New Roman" panose="02020603050405020304" pitchFamily="18" charset="0"/>
              </a:rPr>
              <a:t>Tumma</a:t>
            </a:r>
            <a:r>
              <a:rPr lang="en-US" sz="1400" dirty="0">
                <a:latin typeface="Times New Roman" panose="02020603050405020304" pitchFamily="18" charset="0"/>
                <a:cs typeface="Times New Roman" panose="02020603050405020304" pitchFamily="18" charset="0"/>
              </a:rPr>
              <a:t>, Y., &amp; </a:t>
            </a:r>
            <a:r>
              <a:rPr lang="en-US" sz="1400" dirty="0" err="1">
                <a:latin typeface="Times New Roman" panose="02020603050405020304" pitchFamily="18" charset="0"/>
                <a:cs typeface="Times New Roman" panose="02020603050405020304" pitchFamily="18" charset="0"/>
              </a:rPr>
              <a:t>Kappala</a:t>
            </a:r>
            <a:r>
              <a:rPr lang="en-US" sz="1400" dirty="0">
                <a:latin typeface="Times New Roman" panose="02020603050405020304" pitchFamily="18" charset="0"/>
                <a:cs typeface="Times New Roman" panose="02020603050405020304" pitchFamily="18" charset="0"/>
              </a:rPr>
              <a:t>, V.K. (2024). “A Review on Deployment of UAV-FSO System for High-Speed Communication.” IEEE Access.</a:t>
            </a:r>
          </a:p>
          <a:p>
            <a:r>
              <a:rPr lang="en-US" sz="1400" dirty="0">
                <a:latin typeface="Times New Roman" panose="02020603050405020304" pitchFamily="18" charset="0"/>
                <a:cs typeface="Times New Roman" panose="02020603050405020304" pitchFamily="18" charset="0"/>
              </a:rPr>
              <a:t>[4] Sharma, D., Tripathi, A., &amp; Kumari, M. (2024). “FSO systems for next generation networks: a review, techniques and challenges.” Journal of Optical Communications.</a:t>
            </a:r>
          </a:p>
          <a:p>
            <a:pPr marR="457200" algn="l">
              <a:buNone/>
            </a:pPr>
            <a:r>
              <a:rPr lang="en-US" sz="1400" b="0" i="0" dirty="0">
                <a:effectLst/>
                <a:latin typeface="Times New Roman" panose="02020603050405020304" pitchFamily="18" charset="0"/>
                <a:cs typeface="Times New Roman" panose="02020603050405020304" pitchFamily="18" charset="0"/>
              </a:rPr>
              <a:t>[5]H. D. Le and A. T. Pham, “Link-Layer Retransmission-Based Error-Control Protocols in FSO Communications: A Survey,” </a:t>
            </a:r>
            <a:r>
              <a:rPr lang="en-US" sz="1400" b="0" i="1" dirty="0">
                <a:effectLst/>
                <a:latin typeface="Times New Roman" panose="02020603050405020304" pitchFamily="18" charset="0"/>
                <a:cs typeface="Times New Roman" panose="02020603050405020304" pitchFamily="18" charset="0"/>
              </a:rPr>
              <a:t>IEEE Communications Surveys and Tutorials</a:t>
            </a:r>
            <a:r>
              <a:rPr lang="en-US" sz="1400" b="0" i="0" dirty="0">
                <a:effectLst/>
                <a:latin typeface="Times New Roman" panose="02020603050405020304" pitchFamily="18" charset="0"/>
                <a:cs typeface="Times New Roman" panose="02020603050405020304" pitchFamily="18" charset="0"/>
              </a:rPr>
              <a:t>, vol. 24, no. 3, pp. 1602–1633, Jan. 2022, </a:t>
            </a:r>
            <a:r>
              <a:rPr lang="en-US" sz="1400" b="0" i="0" dirty="0" err="1">
                <a:effectLst/>
                <a:latin typeface="Times New Roman" panose="02020603050405020304" pitchFamily="18" charset="0"/>
                <a:cs typeface="Times New Roman" panose="02020603050405020304" pitchFamily="18" charset="0"/>
              </a:rPr>
              <a:t>doi</a:t>
            </a:r>
            <a:r>
              <a:rPr lang="en-US" sz="1400" b="0" i="0" dirty="0">
                <a:effectLst/>
                <a:latin typeface="Times New Roman" panose="02020603050405020304" pitchFamily="18" charset="0"/>
                <a:cs typeface="Times New Roman" panose="02020603050405020304" pitchFamily="18" charset="0"/>
              </a:rPr>
              <a:t>: https://doi.org/10.1109/comst.2022.3175509.</a:t>
            </a:r>
          </a:p>
          <a:p>
            <a:pPr marR="457200" algn="l">
              <a:buNone/>
            </a:pPr>
            <a:r>
              <a:rPr lang="en-US" sz="1400" b="0" i="0" dirty="0">
                <a:effectLst/>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6</a:t>
            </a:r>
            <a:r>
              <a:rPr lang="en-US" sz="1400" b="0" i="0" dirty="0">
                <a:effectLst/>
                <a:latin typeface="Times New Roman" panose="02020603050405020304" pitchFamily="18" charset="0"/>
                <a:cs typeface="Times New Roman" panose="02020603050405020304" pitchFamily="18" charset="0"/>
              </a:rPr>
              <a:t>]F. </a:t>
            </a:r>
            <a:r>
              <a:rPr lang="en-US" sz="1400" b="0" i="0" dirty="0" err="1">
                <a:effectLst/>
                <a:latin typeface="Times New Roman" panose="02020603050405020304" pitchFamily="18" charset="0"/>
                <a:cs typeface="Times New Roman" panose="02020603050405020304" pitchFamily="18" charset="0"/>
              </a:rPr>
              <a:t>Koppens</a:t>
            </a:r>
            <a:r>
              <a:rPr lang="en-US" sz="1400" b="0" i="0" dirty="0">
                <a:effectLst/>
                <a:latin typeface="Times New Roman" panose="02020603050405020304" pitchFamily="18" charset="0"/>
                <a:cs typeface="Times New Roman" panose="02020603050405020304" pitchFamily="18" charset="0"/>
              </a:rPr>
              <a:t> </a:t>
            </a:r>
            <a:r>
              <a:rPr lang="en-US" sz="1400" b="0" i="1" dirty="0">
                <a:effectLst/>
                <a:latin typeface="Times New Roman" panose="02020603050405020304" pitchFamily="18" charset="0"/>
                <a:cs typeface="Times New Roman" panose="02020603050405020304" pitchFamily="18" charset="0"/>
              </a:rPr>
              <a:t>et al.</a:t>
            </a:r>
            <a:r>
              <a:rPr lang="en-US" sz="1400" b="0" i="0" dirty="0">
                <a:effectLst/>
                <a:latin typeface="Times New Roman" panose="02020603050405020304" pitchFamily="18" charset="0"/>
                <a:cs typeface="Times New Roman" panose="02020603050405020304" pitchFamily="18" charset="0"/>
              </a:rPr>
              <a:t>, “High-Speed Graphene-based Sub-Terahertz Receivers enabling Wireless Communications for 6G and Beyond,” </a:t>
            </a:r>
            <a:r>
              <a:rPr lang="en-US" sz="1400" b="0" i="1" dirty="0">
                <a:effectLst/>
                <a:latin typeface="Times New Roman" panose="02020603050405020304" pitchFamily="18" charset="0"/>
                <a:cs typeface="Times New Roman" panose="02020603050405020304" pitchFamily="18" charset="0"/>
              </a:rPr>
              <a:t>Research Square (Research Square)</a:t>
            </a:r>
            <a:r>
              <a:rPr lang="en-US" sz="1400" b="0" i="0" dirty="0">
                <a:effectLst/>
                <a:latin typeface="Times New Roman" panose="02020603050405020304" pitchFamily="18" charset="0"/>
                <a:cs typeface="Times New Roman" panose="02020603050405020304" pitchFamily="18" charset="0"/>
              </a:rPr>
              <a:t>, Dec. 2024, </a:t>
            </a:r>
            <a:r>
              <a:rPr lang="en-US" sz="1400" b="0" i="0" dirty="0" err="1">
                <a:effectLst/>
                <a:latin typeface="Times New Roman" panose="02020603050405020304" pitchFamily="18" charset="0"/>
                <a:cs typeface="Times New Roman" panose="02020603050405020304" pitchFamily="18" charset="0"/>
              </a:rPr>
              <a:t>doi</a:t>
            </a:r>
            <a:r>
              <a:rPr lang="en-US" sz="1400" b="0" i="0" dirty="0">
                <a:effectLst/>
                <a:latin typeface="Times New Roman" panose="02020603050405020304" pitchFamily="18" charset="0"/>
                <a:cs typeface="Times New Roman" panose="02020603050405020304" pitchFamily="18" charset="0"/>
              </a:rPr>
              <a:t>: https://doi.org/10.21203/rs.3.rs-5387794/v1.</a:t>
            </a:r>
          </a:p>
          <a:p>
            <a:pPr marR="457200" algn="l">
              <a:buNone/>
            </a:pPr>
            <a:r>
              <a:rPr lang="en-US" sz="1400" b="0" i="0" dirty="0">
                <a:effectLst/>
                <a:latin typeface="Times New Roman" panose="02020603050405020304" pitchFamily="18" charset="0"/>
                <a:cs typeface="Times New Roman" panose="02020603050405020304" pitchFamily="18" charset="0"/>
              </a:rPr>
              <a:t>[7]Ammar </a:t>
            </a:r>
            <a:r>
              <a:rPr lang="en-US" sz="1400" b="0" i="0" dirty="0" err="1">
                <a:effectLst/>
                <a:latin typeface="Times New Roman" panose="02020603050405020304" pitchFamily="18" charset="0"/>
                <a:cs typeface="Times New Roman" panose="02020603050405020304" pitchFamily="18" charset="0"/>
              </a:rPr>
              <a:t>Armghan</a:t>
            </a:r>
            <a:r>
              <a:rPr lang="en-US" sz="1400" b="0" i="0" dirty="0">
                <a:effectLst/>
                <a:latin typeface="Times New Roman" panose="02020603050405020304" pitchFamily="18" charset="0"/>
                <a:cs typeface="Times New Roman" panose="02020603050405020304" pitchFamily="18" charset="0"/>
              </a:rPr>
              <a:t> </a:t>
            </a:r>
            <a:r>
              <a:rPr lang="en-US" sz="1400" b="0" i="1" dirty="0">
                <a:effectLst/>
                <a:latin typeface="Times New Roman" panose="02020603050405020304" pitchFamily="18" charset="0"/>
                <a:cs typeface="Times New Roman" panose="02020603050405020304" pitchFamily="18" charset="0"/>
              </a:rPr>
              <a:t>et al.</a:t>
            </a:r>
            <a:r>
              <a:rPr lang="en-US" sz="1400" b="0" i="0" dirty="0">
                <a:effectLst/>
                <a:latin typeface="Times New Roman" panose="02020603050405020304" pitchFamily="18" charset="0"/>
                <a:cs typeface="Times New Roman" panose="02020603050405020304" pitchFamily="18" charset="0"/>
              </a:rPr>
              <a:t>, “A 112 Gbps flexible fiber-free space optics convergent passive optical network system for broadcasting high-speed data traffic under different weather conditions,” </a:t>
            </a:r>
            <a:r>
              <a:rPr lang="en-US" sz="1400" b="0" i="1" dirty="0">
                <a:effectLst/>
                <a:latin typeface="Times New Roman" panose="02020603050405020304" pitchFamily="18" charset="0"/>
                <a:cs typeface="Times New Roman" panose="02020603050405020304" pitchFamily="18" charset="0"/>
              </a:rPr>
              <a:t>Optical and Quantum Electronics</a:t>
            </a:r>
            <a:r>
              <a:rPr lang="en-US" sz="1400" b="0" i="0" dirty="0">
                <a:effectLst/>
                <a:latin typeface="Times New Roman" panose="02020603050405020304" pitchFamily="18" charset="0"/>
                <a:cs typeface="Times New Roman" panose="02020603050405020304" pitchFamily="18" charset="0"/>
              </a:rPr>
              <a:t>, vol. 55, no. 1, Dec. 2022, </a:t>
            </a:r>
            <a:r>
              <a:rPr lang="en-US" sz="1400" b="0" i="0" dirty="0" err="1">
                <a:effectLst/>
                <a:latin typeface="Times New Roman" panose="02020603050405020304" pitchFamily="18" charset="0"/>
                <a:cs typeface="Times New Roman" panose="02020603050405020304" pitchFamily="18" charset="0"/>
              </a:rPr>
              <a:t>doi</a:t>
            </a:r>
            <a:r>
              <a:rPr lang="en-US" sz="1400" b="0" i="0" dirty="0">
                <a:effectLst/>
                <a:latin typeface="Times New Roman" panose="02020603050405020304" pitchFamily="18" charset="0"/>
                <a:cs typeface="Times New Roman" panose="02020603050405020304" pitchFamily="18" charset="0"/>
              </a:rPr>
              <a:t>: https://doi.org/10.1007/s11082-022-04392-2.</a:t>
            </a:r>
          </a:p>
          <a:p>
            <a:endParaRPr lang="en-US" altLang="ko-K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3200" b="1" dirty="0">
                <a:latin typeface="Times New Roman" panose="02020603050405020304" pitchFamily="18" charset="0"/>
                <a:ea typeface="ＭＳ Ｐゴシック" charset="-128"/>
                <a:cs typeface="Times New Roman" panose="02020603050405020304" pitchFamily="18" charset="0"/>
              </a:rPr>
              <a:t>Future Directions of NG FSO Technologies for Drone Application.	</a:t>
            </a:r>
          </a:p>
          <a:p>
            <a:br>
              <a:rPr lang="en-US" altLang="ja-JP" sz="3200" dirty="0">
                <a:latin typeface="Times New Roman" panose="02020603050405020304" pitchFamily="18" charset="0"/>
                <a:ea typeface="ＭＳ Ｐゴシック" pitchFamily="50" charset="-128"/>
                <a:cs typeface="Times New Roman" panose="02020603050405020304" pitchFamily="18" charset="0"/>
              </a:rPr>
            </a:br>
            <a:r>
              <a:rPr lang="en-US" altLang="ja-JP" dirty="0">
                <a:latin typeface="Times New Roman" panose="02020603050405020304" pitchFamily="18" charset="0"/>
                <a:ea typeface="ＭＳ Ｐゴシック" pitchFamily="50" charset="-128"/>
                <a:cs typeface="Times New Roman" panose="02020603050405020304" pitchFamily="18" charset="0"/>
              </a:rPr>
              <a:t> </a:t>
            </a:r>
            <a:r>
              <a:rPr lang="en-US" altLang="ja-JP" sz="3200" dirty="0">
                <a:latin typeface="Times New Roman" panose="02020603050405020304" pitchFamily="18" charset="0"/>
                <a:ea typeface="ＭＳ Ｐゴシック" pitchFamily="50" charset="-128"/>
                <a:cs typeface="Times New Roman" panose="02020603050405020304" pitchFamily="18" charset="0"/>
              </a:rPr>
              <a:t>March 11, 2025</a:t>
            </a:r>
            <a:endParaRPr lang="ja-JP" altLang="ja-JP"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31F1977-AF60-DB6E-0918-D30AEDC9115B}"/>
              </a:ext>
            </a:extLst>
          </p:cNvPr>
          <p:cNvSpPr txBox="1"/>
          <p:nvPr/>
        </p:nvSpPr>
        <p:spPr>
          <a:xfrm>
            <a:off x="381000" y="152400"/>
            <a:ext cx="1371600" cy="276999"/>
          </a:xfrm>
          <a:prstGeom prst="rect">
            <a:avLst/>
          </a:prstGeom>
          <a:solidFill>
            <a:schemeClr val="bg1"/>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March 11,2025</a:t>
            </a:r>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1457CB00-9C2B-302B-D482-0BFCC30DF5F7}"/>
              </a:ext>
            </a:extLst>
          </p:cNvPr>
          <p:cNvSpPr txBox="1">
            <a:spLocks/>
          </p:cNvSpPr>
          <p:nvPr/>
        </p:nvSpPr>
        <p:spPr>
          <a:xfrm>
            <a:off x="827417" y="1143000"/>
            <a:ext cx="7886700" cy="48006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Introduction &amp; Motivation</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Current Challenges in FSO</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Emerging Solutions (Currently)</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Future Direction 1 – AI/ML Integration</a:t>
            </a:r>
          </a:p>
          <a:p>
            <a:pPr>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Future Direction 2 – Hybrid Networks</a:t>
            </a:r>
          </a:p>
          <a:p>
            <a:pPr>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Future Direction 3 – Advanced Modulation &amp; Coding</a:t>
            </a:r>
          </a:p>
          <a:p>
            <a:pPr>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Future Direction 4 – Hardware Innovations</a:t>
            </a:r>
          </a:p>
          <a:p>
            <a:pPr>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Conclusion</a:t>
            </a:r>
          </a:p>
          <a:p>
            <a:pPr>
              <a:buFont typeface="Wingdings" panose="05000000000000000000" pitchFamily="2" charset="2"/>
              <a:buChar char="Ø"/>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a:buFont typeface="Wingdings" panose="05000000000000000000" pitchFamily="2" charset="2"/>
              <a:buChar char="Ø"/>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a:buFont typeface="Wingdings" panose="05000000000000000000" pitchFamily="2" charset="2"/>
              <a:buChar char="Ø"/>
            </a:pPr>
            <a:endParaRPr lang="en-US" sz="2400" u="sng"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F9640A1-BFA9-AE9C-07E9-75A2D7E99CC1}"/>
              </a:ext>
            </a:extLst>
          </p:cNvPr>
          <p:cNvSpPr txBox="1"/>
          <p:nvPr/>
        </p:nvSpPr>
        <p:spPr>
          <a:xfrm>
            <a:off x="381000" y="152400"/>
            <a:ext cx="1371600" cy="276999"/>
          </a:xfrm>
          <a:prstGeom prst="rect">
            <a:avLst/>
          </a:prstGeom>
          <a:solidFill>
            <a:schemeClr val="bg1"/>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March 11,2025</a:t>
            </a: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Introduction</a:t>
            </a:r>
          </a:p>
        </p:txBody>
      </p:sp>
      <p:sp>
        <p:nvSpPr>
          <p:cNvPr id="3" name="TextBox 2">
            <a:extLst>
              <a:ext uri="{FF2B5EF4-FFF2-40B4-BE49-F238E27FC236}">
                <a16:creationId xmlns:a16="http://schemas.microsoft.com/office/drawing/2014/main" id="{0B443860-99C9-8852-2EF5-079EE427E4E4}"/>
              </a:ext>
            </a:extLst>
          </p:cNvPr>
          <p:cNvSpPr txBox="1"/>
          <p:nvPr/>
        </p:nvSpPr>
        <p:spPr>
          <a:xfrm>
            <a:off x="914400" y="1295400"/>
            <a:ext cx="7031222" cy="2939266"/>
          </a:xfrm>
          <a:prstGeom prst="rect">
            <a:avLst/>
          </a:prstGeom>
          <a:noFill/>
        </p:spPr>
        <p:txBody>
          <a:bodyPr wrap="square">
            <a:spAutoFit/>
          </a:bodyPr>
          <a:lstStyle/>
          <a:p>
            <a:pPr marL="214313" indent="-214313" algn="jus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The primary objective is to enable high-bandwidth, low-latency drone communication systems tailored for emerging </a:t>
            </a:r>
            <a:r>
              <a:rPr lang="en-US" sz="1400" b="1" dirty="0">
                <a:latin typeface="Times New Roman" panose="02020603050405020304" pitchFamily="18" charset="0"/>
                <a:cs typeface="Times New Roman" panose="02020603050405020304" pitchFamily="18" charset="0"/>
              </a:rPr>
              <a:t>6G networks</a:t>
            </a:r>
            <a:r>
              <a:rPr lang="en-US" sz="1400" dirty="0">
                <a:latin typeface="Times New Roman" panose="02020603050405020304" pitchFamily="18" charset="0"/>
                <a:cs typeface="Times New Roman" panose="02020603050405020304" pitchFamily="18" charset="0"/>
              </a:rPr>
              <a:t>, surveillance operations, and disaster response scenarios. </a:t>
            </a:r>
          </a:p>
          <a:p>
            <a:pPr marL="214313" indent="-214313" algn="jus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This focus addresses the growing demand for reliable, high-speed connectivity in dynamic environments, where traditional infrastructure may be unavailable or insufficient. </a:t>
            </a:r>
          </a:p>
          <a:p>
            <a:pPr marL="214313" indent="-214313" algn="jus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Such advancements are critical to support data-intensive applications like real-time video streaming, autonomous coordination, and emergency communications in remote or disaster-stricken regions.</a:t>
            </a:r>
          </a:p>
          <a:p>
            <a:pPr marL="214313" indent="-214313"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14313" indent="-214313" algn="jus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FSO provides fiber-like speeds without spectrum licensing, supports resilient </a:t>
            </a:r>
            <a:r>
              <a:rPr lang="en-US" sz="1400" b="1" dirty="0">
                <a:latin typeface="Times New Roman" panose="02020603050405020304" pitchFamily="18" charset="0"/>
                <a:cs typeface="Times New Roman" panose="02020603050405020304" pitchFamily="18" charset="0"/>
              </a:rPr>
              <a:t>UAV mesh networks </a:t>
            </a:r>
            <a:r>
              <a:rPr lang="en-US" sz="1400" dirty="0">
                <a:latin typeface="Times New Roman" panose="02020603050405020304" pitchFamily="18" charset="0"/>
                <a:cs typeface="Times New Roman" panose="02020603050405020304" pitchFamily="18" charset="0"/>
              </a:rPr>
              <a:t>in remote areas, and aligns with </a:t>
            </a:r>
            <a:r>
              <a:rPr lang="en-US" sz="1400" b="1" dirty="0">
                <a:latin typeface="Times New Roman" panose="02020603050405020304" pitchFamily="18" charset="0"/>
                <a:cs typeface="Times New Roman" panose="02020603050405020304" pitchFamily="18" charset="0"/>
              </a:rPr>
              <a:t>net-zero goals</a:t>
            </a:r>
            <a:r>
              <a:rPr lang="en-US" sz="1400" dirty="0">
                <a:latin typeface="Times New Roman" panose="02020603050405020304" pitchFamily="18" charset="0"/>
                <a:cs typeface="Times New Roman" panose="02020603050405020304" pitchFamily="18" charset="0"/>
              </a:rPr>
              <a:t> through energy efficiency.</a:t>
            </a:r>
          </a:p>
          <a:p>
            <a:pPr algn="just"/>
            <a:endParaRPr lang="en-US" sz="1350" dirty="0"/>
          </a:p>
          <a:p>
            <a:pPr algn="ctr"/>
            <a:endParaRPr lang="en-US" sz="135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F5EBC2-ED7C-FA32-87FF-DF08653239B7}"/>
              </a:ext>
            </a:extLst>
          </p:cNvPr>
          <p:cNvSpPr txBox="1"/>
          <p:nvPr/>
        </p:nvSpPr>
        <p:spPr>
          <a:xfrm>
            <a:off x="381000" y="152400"/>
            <a:ext cx="1371600" cy="276999"/>
          </a:xfrm>
          <a:prstGeom prst="rect">
            <a:avLst/>
          </a:prstGeom>
          <a:solidFill>
            <a:schemeClr val="bg1"/>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March 11,2025</a:t>
            </a:r>
          </a:p>
        </p:txBody>
      </p:sp>
    </p:spTree>
    <p:extLst>
      <p:ext uri="{BB962C8B-B14F-4D97-AF65-F5344CB8AC3E}">
        <p14:creationId xmlns:p14="http://schemas.microsoft.com/office/powerpoint/2010/main" val="30401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2B6B-DD61-0708-CCEA-06D689D188EF}"/>
            </a:ext>
          </a:extLst>
        </p:cNvPr>
        <p:cNvGrpSpPr/>
        <p:nvPr/>
      </p:nvGrpSpPr>
      <p:grpSpPr>
        <a:xfrm>
          <a:off x="0" y="0"/>
          <a:ext cx="0" cy="0"/>
          <a:chOff x="0" y="0"/>
          <a:chExt cx="0" cy="0"/>
        </a:xfrm>
      </p:grpSpPr>
      <p:pic>
        <p:nvPicPr>
          <p:cNvPr id="19" name="Graphic 18" descr="Aquarius outline">
            <a:extLst>
              <a:ext uri="{FF2B5EF4-FFF2-40B4-BE49-F238E27FC236}">
                <a16:creationId xmlns:a16="http://schemas.microsoft.com/office/drawing/2014/main" id="{85263839-9F6B-914E-5AB1-CC11104D50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967211">
            <a:off x="2172051" y="4791549"/>
            <a:ext cx="577449" cy="439430"/>
          </a:xfrm>
          <a:prstGeom prst="rect">
            <a:avLst/>
          </a:prstGeom>
        </p:spPr>
      </p:pic>
      <p:sp>
        <p:nvSpPr>
          <p:cNvPr id="10" name="Title 1">
            <a:extLst>
              <a:ext uri="{FF2B5EF4-FFF2-40B4-BE49-F238E27FC236}">
                <a16:creationId xmlns:a16="http://schemas.microsoft.com/office/drawing/2014/main" id="{29B899E4-FDD2-7304-8AB4-7A2A12395A00}"/>
              </a:ext>
            </a:extLst>
          </p:cNvPr>
          <p:cNvSpPr txBox="1">
            <a:spLocks/>
          </p:cNvSpPr>
          <p:nvPr/>
        </p:nvSpPr>
        <p:spPr bwMode="auto">
          <a:xfrm>
            <a:off x="609600" y="6096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Current Challenges in FSO</a:t>
            </a:r>
          </a:p>
        </p:txBody>
      </p:sp>
      <p:sp>
        <p:nvSpPr>
          <p:cNvPr id="11" name="TextBox 10">
            <a:extLst>
              <a:ext uri="{FF2B5EF4-FFF2-40B4-BE49-F238E27FC236}">
                <a16:creationId xmlns:a16="http://schemas.microsoft.com/office/drawing/2014/main" id="{2500DA77-6175-34D8-C82C-F447A985721B}"/>
              </a:ext>
            </a:extLst>
          </p:cNvPr>
          <p:cNvSpPr txBox="1"/>
          <p:nvPr/>
        </p:nvSpPr>
        <p:spPr>
          <a:xfrm>
            <a:off x="632604" y="1290917"/>
            <a:ext cx="8328804" cy="926407"/>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Atmospheric Turbulence :</a:t>
            </a:r>
          </a:p>
          <a:p>
            <a:pPr marL="628650" lvl="1" indent="-285750" algn="just">
              <a:lnSpc>
                <a:spcPct val="107000"/>
              </a:lnSpc>
              <a:spcAft>
                <a:spcPts val="6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Causes random fluctuations in beam intensity (scintillation).</a:t>
            </a:r>
          </a:p>
          <a:p>
            <a:pPr marL="628650" lvl="1" indent="-285750"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Modeled by log-normal, Gamma-Gamma, or Málaga distributions.</a:t>
            </a: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12" name="TextBox 11">
            <a:extLst>
              <a:ext uri="{FF2B5EF4-FFF2-40B4-BE49-F238E27FC236}">
                <a16:creationId xmlns:a16="http://schemas.microsoft.com/office/drawing/2014/main" id="{229EE9E5-A5E8-8B7D-8821-8B90D6D4D5B7}"/>
              </a:ext>
            </a:extLst>
          </p:cNvPr>
          <p:cNvSpPr txBox="1"/>
          <p:nvPr/>
        </p:nvSpPr>
        <p:spPr>
          <a:xfrm>
            <a:off x="605287" y="2354796"/>
            <a:ext cx="7871604" cy="922304"/>
          </a:xfrm>
          <a:prstGeom prst="rect">
            <a:avLst/>
          </a:prstGeom>
          <a:noFill/>
        </p:spPr>
        <p:txBody>
          <a:bodyPr wrap="square" rtlCol="0">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Weather Effects :</a:t>
            </a:r>
          </a:p>
          <a:p>
            <a:pPr marL="557213" lvl="1" indent="-214313" algn="just">
              <a:lnSpc>
                <a:spcPct val="107000"/>
              </a:lnSpc>
              <a:spcAft>
                <a:spcPts val="6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Fog, rain, haze, and dust introduce high attenuation/scattering.</a:t>
            </a:r>
          </a:p>
          <a:p>
            <a:pPr marL="557213" lvl="1" indent="-214313"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Visibility drastically limits link range and data rates.</a:t>
            </a:r>
            <a:endParaRPr lang="en-US" sz="1350" kern="1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2" name="TextBox 1">
            <a:extLst>
              <a:ext uri="{FF2B5EF4-FFF2-40B4-BE49-F238E27FC236}">
                <a16:creationId xmlns:a16="http://schemas.microsoft.com/office/drawing/2014/main" id="{5962B513-C0FC-97D1-05D6-FD9F8F24E6BC}"/>
              </a:ext>
            </a:extLst>
          </p:cNvPr>
          <p:cNvSpPr txBox="1"/>
          <p:nvPr/>
        </p:nvSpPr>
        <p:spPr>
          <a:xfrm>
            <a:off x="605287" y="3395454"/>
            <a:ext cx="7871604" cy="618952"/>
          </a:xfrm>
          <a:prstGeom prst="rect">
            <a:avLst/>
          </a:prstGeom>
          <a:noFill/>
        </p:spPr>
        <p:txBody>
          <a:bodyPr wrap="square" rtlCol="0">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Pointing Errors :</a:t>
            </a:r>
          </a:p>
          <a:p>
            <a:pPr marL="557213" lvl="1" indent="-214313" algn="just">
              <a:lnSpc>
                <a:spcPct val="107000"/>
              </a:lnSpc>
              <a:spcAft>
                <a:spcPts val="6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Mechanical vibrations, UAV motion, and beam misalignment</a:t>
            </a:r>
            <a:endParaRPr lang="en-US" sz="1350" kern="1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02749569-D97A-EE5C-D3D0-62C6A3740311}"/>
              </a:ext>
            </a:extLst>
          </p:cNvPr>
          <p:cNvSpPr txBox="1"/>
          <p:nvPr/>
        </p:nvSpPr>
        <p:spPr>
          <a:xfrm>
            <a:off x="381000" y="152400"/>
            <a:ext cx="1371600" cy="276999"/>
          </a:xfrm>
          <a:prstGeom prst="rect">
            <a:avLst/>
          </a:prstGeom>
          <a:solidFill>
            <a:schemeClr val="bg1"/>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March 11,2025</a:t>
            </a:r>
          </a:p>
        </p:txBody>
      </p:sp>
      <p:sp>
        <p:nvSpPr>
          <p:cNvPr id="14" name="Isosceles Triangle 13">
            <a:extLst>
              <a:ext uri="{FF2B5EF4-FFF2-40B4-BE49-F238E27FC236}">
                <a16:creationId xmlns:a16="http://schemas.microsoft.com/office/drawing/2014/main" id="{E3E4A66E-E298-05F8-342D-772E3E4D4DC2}"/>
              </a:ext>
            </a:extLst>
          </p:cNvPr>
          <p:cNvSpPr/>
          <p:nvPr/>
        </p:nvSpPr>
        <p:spPr>
          <a:xfrm rot="4607214">
            <a:off x="4633872" y="2466516"/>
            <a:ext cx="862824" cy="4407671"/>
          </a:xfrm>
          <a:prstGeom prst="triangle">
            <a:avLst>
              <a:gd name="adj" fmla="val 56703"/>
            </a:avLst>
          </a:prstGeom>
          <a:solidFill>
            <a:schemeClr val="accent2">
              <a:alpha val="50000"/>
            </a:schemeClr>
          </a:solidFill>
          <a:ln>
            <a:noFill/>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Picture 8" descr="A white drone with propellers&#10;&#10;AI-generated content may be incorrect.">
            <a:extLst>
              <a:ext uri="{FF2B5EF4-FFF2-40B4-BE49-F238E27FC236}">
                <a16:creationId xmlns:a16="http://schemas.microsoft.com/office/drawing/2014/main" id="{744F29E1-1D80-A905-B4FE-7501DA3D23D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17065" y="4722825"/>
            <a:ext cx="1905000" cy="1070895"/>
          </a:xfrm>
          <a:prstGeom prst="rect">
            <a:avLst/>
          </a:prstGeom>
        </p:spPr>
      </p:pic>
      <p:sp>
        <p:nvSpPr>
          <p:cNvPr id="16" name="Isosceles Triangle 15">
            <a:extLst>
              <a:ext uri="{FF2B5EF4-FFF2-40B4-BE49-F238E27FC236}">
                <a16:creationId xmlns:a16="http://schemas.microsoft.com/office/drawing/2014/main" id="{7C3F1CF7-E7A7-4A95-4F69-D27698AA8293}"/>
              </a:ext>
            </a:extLst>
          </p:cNvPr>
          <p:cNvSpPr/>
          <p:nvPr/>
        </p:nvSpPr>
        <p:spPr>
          <a:xfrm rot="15416000">
            <a:off x="4895581" y="2735879"/>
            <a:ext cx="856036" cy="3974857"/>
          </a:xfrm>
          <a:prstGeom prst="triangle">
            <a:avLst>
              <a:gd name="adj" fmla="val 56703"/>
            </a:avLst>
          </a:prstGeom>
          <a:solidFill>
            <a:schemeClr val="accent2">
              <a:alpha val="50000"/>
            </a:schemeClr>
          </a:solidFill>
          <a:ln>
            <a:noFill/>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FD9561F5-2B46-1A6E-75A8-EA430FA75470}"/>
              </a:ext>
            </a:extLst>
          </p:cNvPr>
          <p:cNvSpPr/>
          <p:nvPr/>
        </p:nvSpPr>
        <p:spPr>
          <a:xfrm>
            <a:off x="4038600" y="4014406"/>
            <a:ext cx="2590800" cy="1471994"/>
          </a:xfrm>
          <a:prstGeom prst="cloud">
            <a:avLst/>
          </a:prstGeom>
          <a:solidFill>
            <a:schemeClr val="accent1">
              <a:alpha val="5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fog</a:t>
            </a:r>
          </a:p>
        </p:txBody>
      </p:sp>
      <p:pic>
        <p:nvPicPr>
          <p:cNvPr id="7" name="Picture 6" descr="A white drone with propellers&#10;&#10;AI-generated content may be incorrect.">
            <a:extLst>
              <a:ext uri="{FF2B5EF4-FFF2-40B4-BE49-F238E27FC236}">
                <a16:creationId xmlns:a16="http://schemas.microsoft.com/office/drawing/2014/main" id="{106AE4B8-D71B-6190-C659-35EAB0957F3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00800" y="3580033"/>
            <a:ext cx="1905000" cy="1070895"/>
          </a:xfrm>
          <a:prstGeom prst="rect">
            <a:avLst/>
          </a:prstGeom>
        </p:spPr>
      </p:pic>
      <p:sp>
        <p:nvSpPr>
          <p:cNvPr id="17" name="TextBox 16">
            <a:extLst>
              <a:ext uri="{FF2B5EF4-FFF2-40B4-BE49-F238E27FC236}">
                <a16:creationId xmlns:a16="http://schemas.microsoft.com/office/drawing/2014/main" id="{CB312B28-58CA-BBE2-1766-CDA12824E4D5}"/>
              </a:ext>
            </a:extLst>
          </p:cNvPr>
          <p:cNvSpPr txBox="1"/>
          <p:nvPr/>
        </p:nvSpPr>
        <p:spPr>
          <a:xfrm>
            <a:off x="3505200" y="5589571"/>
            <a:ext cx="5456208" cy="400110"/>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Figure 1: </a:t>
            </a:r>
            <a:r>
              <a:rPr lang="en-US" sz="1000" dirty="0">
                <a:latin typeface="Times New Roman" panose="02020603050405020304" pitchFamily="18" charset="0"/>
                <a:cs typeface="Times New Roman" panose="02020603050405020304" pitchFamily="18" charset="0"/>
              </a:rPr>
              <a:t>Drone FSO communication affected by fog, experiencing beam turbulence and pointing errors.</a:t>
            </a:r>
          </a:p>
        </p:txBody>
      </p:sp>
      <p:pic>
        <p:nvPicPr>
          <p:cNvPr id="20" name="Graphic 19" descr="Aquarius outline">
            <a:extLst>
              <a:ext uri="{FF2B5EF4-FFF2-40B4-BE49-F238E27FC236}">
                <a16:creationId xmlns:a16="http://schemas.microsoft.com/office/drawing/2014/main" id="{57CB3C0E-BD45-3959-02CB-7D026CA6B2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967211">
            <a:off x="3168216" y="5362449"/>
            <a:ext cx="596806" cy="357276"/>
          </a:xfrm>
          <a:prstGeom prst="rect">
            <a:avLst/>
          </a:prstGeom>
        </p:spPr>
      </p:pic>
    </p:spTree>
    <p:extLst>
      <p:ext uri="{BB962C8B-B14F-4D97-AF65-F5344CB8AC3E}">
        <p14:creationId xmlns:p14="http://schemas.microsoft.com/office/powerpoint/2010/main" val="12902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33A97D6-B352-3A38-B8FC-511F5B41ECE2}"/>
              </a:ext>
            </a:extLst>
          </p:cNvPr>
          <p:cNvSpPr txBox="1">
            <a:spLocks/>
          </p:cNvSpPr>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Emerging Solutions (Currently)</a:t>
            </a:r>
          </a:p>
        </p:txBody>
      </p:sp>
      <p:sp>
        <p:nvSpPr>
          <p:cNvPr id="2" name="TextBox 1">
            <a:extLst>
              <a:ext uri="{FF2B5EF4-FFF2-40B4-BE49-F238E27FC236}">
                <a16:creationId xmlns:a16="http://schemas.microsoft.com/office/drawing/2014/main" id="{0A81B694-0A6E-D444-170D-4EA25B554614}"/>
              </a:ext>
            </a:extLst>
          </p:cNvPr>
          <p:cNvSpPr txBox="1"/>
          <p:nvPr/>
        </p:nvSpPr>
        <p:spPr>
          <a:xfrm>
            <a:off x="644191" y="1229645"/>
            <a:ext cx="8328804" cy="1203599"/>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Hybrid RF/FSO Systems</a:t>
            </a:r>
          </a:p>
          <a:p>
            <a:pPr marL="285750" indent="-285750" algn="just">
              <a:lnSpc>
                <a:spcPct val="107000"/>
              </a:lnSpc>
              <a:spcAft>
                <a:spcPts val="6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RF link provides backup in adverse weather or non-line-of-sight (NLOS).[1]</a:t>
            </a:r>
          </a:p>
          <a:p>
            <a:pPr marL="285750" indent="-285750" algn="just">
              <a:lnSpc>
                <a:spcPct val="107000"/>
              </a:lnSpc>
              <a:spcAft>
                <a:spcPts val="6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Increases link availability and reliability.</a:t>
            </a:r>
            <a:endParaRPr lang="en-US" sz="1400" kern="100" dirty="0">
              <a:latin typeface="Times New Roman" panose="02020603050405020304" pitchFamily="18"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3ED02161-D0A4-1E6E-E20A-0599036D7E31}"/>
              </a:ext>
            </a:extLst>
          </p:cNvPr>
          <p:cNvSpPr txBox="1"/>
          <p:nvPr/>
        </p:nvSpPr>
        <p:spPr>
          <a:xfrm>
            <a:off x="615436" y="2134863"/>
            <a:ext cx="8328804" cy="1294137"/>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Adaptive Optics :</a:t>
            </a:r>
          </a:p>
          <a:p>
            <a:pPr marL="285750" indent="-285750">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Wavefront correction via deformable mirrors, tip/tilt mirrors</a:t>
            </a:r>
            <a:r>
              <a:rPr lang="en-US" sz="1400" i="0" dirty="0">
                <a:effectLst/>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Compensates atmospheric distortions in real-time.</a:t>
            </a: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TextBox 3">
            <a:extLst>
              <a:ext uri="{FF2B5EF4-FFF2-40B4-BE49-F238E27FC236}">
                <a16:creationId xmlns:a16="http://schemas.microsoft.com/office/drawing/2014/main" id="{D31376CF-F88B-19CF-84DA-517E4772B7F9}"/>
              </a:ext>
            </a:extLst>
          </p:cNvPr>
          <p:cNvSpPr txBox="1"/>
          <p:nvPr/>
        </p:nvSpPr>
        <p:spPr>
          <a:xfrm>
            <a:off x="644191" y="3055773"/>
            <a:ext cx="8328804" cy="1019574"/>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MIMO &amp; Diversity :</a:t>
            </a:r>
          </a:p>
          <a:p>
            <a:pPr marL="285750" indent="-285750">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Multiple transmit/receive apertures reduce fading.</a:t>
            </a:r>
          </a:p>
          <a:p>
            <a:pPr marL="285750" indent="-285750">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Spatial or aperture averaging to mitigate turbulence and pointing errors.</a:t>
            </a:r>
            <a:endParaRPr lang="en-US" sz="1400" kern="100" dirty="0">
              <a:latin typeface="Times New Roman" panose="02020603050405020304" pitchFamily="18"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10" name="TextBox 9">
            <a:extLst>
              <a:ext uri="{FF2B5EF4-FFF2-40B4-BE49-F238E27FC236}">
                <a16:creationId xmlns:a16="http://schemas.microsoft.com/office/drawing/2014/main" id="{05E9ACFD-AC63-F9BF-AD0A-7D0E6DAA6F18}"/>
              </a:ext>
            </a:extLst>
          </p:cNvPr>
          <p:cNvSpPr txBox="1"/>
          <p:nvPr/>
        </p:nvSpPr>
        <p:spPr>
          <a:xfrm>
            <a:off x="381000" y="152400"/>
            <a:ext cx="1371600" cy="276999"/>
          </a:xfrm>
          <a:prstGeom prst="rect">
            <a:avLst/>
          </a:prstGeom>
          <a:solidFill>
            <a:schemeClr val="bg1"/>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March 11,2025</a:t>
            </a:r>
          </a:p>
        </p:txBody>
      </p:sp>
      <p:sp>
        <p:nvSpPr>
          <p:cNvPr id="5" name="TextBox 4">
            <a:extLst>
              <a:ext uri="{FF2B5EF4-FFF2-40B4-BE49-F238E27FC236}">
                <a16:creationId xmlns:a16="http://schemas.microsoft.com/office/drawing/2014/main" id="{CE7EB408-A8B3-19EC-AD7E-33C0F78FB434}"/>
              </a:ext>
            </a:extLst>
          </p:cNvPr>
          <p:cNvSpPr txBox="1"/>
          <p:nvPr/>
        </p:nvSpPr>
        <p:spPr>
          <a:xfrm>
            <a:off x="6400800" y="155275"/>
            <a:ext cx="2209800" cy="276999"/>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266CEBA3-8151-B510-2104-A3FD8A9FFAFF}"/>
              </a:ext>
            </a:extLst>
          </p:cNvPr>
          <p:cNvPicPr>
            <a:picLocks noChangeAspect="1"/>
          </p:cNvPicPr>
          <p:nvPr/>
        </p:nvPicPr>
        <p:blipFill>
          <a:blip r:embed="rId2"/>
          <a:stretch>
            <a:fillRect/>
          </a:stretch>
        </p:blipFill>
        <p:spPr>
          <a:xfrm>
            <a:off x="1917939" y="3886200"/>
            <a:ext cx="5308121" cy="2253102"/>
          </a:xfrm>
          <a:prstGeom prst="rect">
            <a:avLst/>
          </a:prstGeom>
        </p:spPr>
      </p:pic>
      <p:sp>
        <p:nvSpPr>
          <p:cNvPr id="8" name="TextBox 7">
            <a:extLst>
              <a:ext uri="{FF2B5EF4-FFF2-40B4-BE49-F238E27FC236}">
                <a16:creationId xmlns:a16="http://schemas.microsoft.com/office/drawing/2014/main" id="{F064F602-274F-255F-BC75-09D0FC06B001}"/>
              </a:ext>
            </a:extLst>
          </p:cNvPr>
          <p:cNvSpPr txBox="1"/>
          <p:nvPr/>
        </p:nvSpPr>
        <p:spPr>
          <a:xfrm>
            <a:off x="2362200" y="6075336"/>
            <a:ext cx="6540261" cy="246221"/>
          </a:xfrm>
          <a:prstGeom prst="rect">
            <a:avLst/>
          </a:prstGeom>
          <a:noFill/>
        </p:spPr>
        <p:txBody>
          <a:bodyPr wrap="square" rtlCol="0">
            <a:spAutoFit/>
          </a:bodyPr>
          <a:lstStyle/>
          <a:p>
            <a:r>
              <a:rPr lang="en-US" sz="1000" b="1" i="0" dirty="0">
                <a:solidFill>
                  <a:srgbClr val="222222"/>
                </a:solidFill>
                <a:effectLst/>
                <a:latin typeface="Times New Roman" panose="02020603050405020304" pitchFamily="18" charset="0"/>
                <a:cs typeface="Times New Roman" panose="02020603050405020304" pitchFamily="18" charset="0"/>
              </a:rPr>
              <a:t>Figure 2.</a:t>
            </a:r>
            <a:r>
              <a:rPr lang="en-US" sz="1000" b="0" i="0" dirty="0">
                <a:solidFill>
                  <a:srgbClr val="222222"/>
                </a:solidFill>
                <a:effectLst/>
                <a:latin typeface="Times New Roman" panose="02020603050405020304" pitchFamily="18" charset="0"/>
                <a:cs typeface="Times New Roman" panose="02020603050405020304" pitchFamily="18" charset="0"/>
              </a:rPr>
              <a:t> ML-based soft-switching model for Hybrid FSO/RF links.</a:t>
            </a:r>
            <a:r>
              <a:rPr lang="en-US" sz="1000" b="0" i="0" dirty="0">
                <a:effectLst/>
                <a:latin typeface="Times New Roman" panose="02020603050405020304" pitchFamily="18" charset="0"/>
                <a:cs typeface="Times New Roman" panose="02020603050405020304" pitchFamily="18" charset="0"/>
              </a:rPr>
              <a:t>[2</a:t>
            </a:r>
            <a:r>
              <a:rPr lang="en-US" sz="1000" b="0" i="0" dirty="0">
                <a:solidFill>
                  <a:srgbClr val="222222"/>
                </a:solidFill>
                <a:effectLst/>
                <a:latin typeface="Times New Roman" panose="02020603050405020304" pitchFamily="18" charset="0"/>
                <a:cs typeface="Times New Roman" panose="02020603050405020304" pitchFamily="18" charset="0"/>
              </a:rPr>
              <a: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37EEC-FA8D-F17D-1A65-AAEC073A973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CA2E445-03F0-8929-021C-E9420C33BE7A}"/>
              </a:ext>
            </a:extLst>
          </p:cNvPr>
          <p:cNvSpPr txBox="1">
            <a:spLocks/>
          </p:cNvSpPr>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Future Direction 1 – AI/ML Integration</a:t>
            </a:r>
          </a:p>
        </p:txBody>
      </p:sp>
      <p:sp>
        <p:nvSpPr>
          <p:cNvPr id="3" name="TextBox 2">
            <a:extLst>
              <a:ext uri="{FF2B5EF4-FFF2-40B4-BE49-F238E27FC236}">
                <a16:creationId xmlns:a16="http://schemas.microsoft.com/office/drawing/2014/main" id="{D4F61C6E-10E8-E817-9E0C-8ACBE6EF92DF}"/>
              </a:ext>
            </a:extLst>
          </p:cNvPr>
          <p:cNvSpPr txBox="1"/>
          <p:nvPr/>
        </p:nvSpPr>
        <p:spPr>
          <a:xfrm>
            <a:off x="700305" y="2714835"/>
            <a:ext cx="8271209" cy="1294137"/>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Turbulence Prediction :</a:t>
            </a:r>
          </a:p>
          <a:p>
            <a:pPr marL="285750" indent="-285750">
              <a:buFont typeface="Wingdings" panose="05000000000000000000" pitchFamily="2" charset="2"/>
              <a:buChar char="v"/>
            </a:pPr>
            <a:r>
              <a:rPr lang="en-US" sz="1400" b="1" i="0" dirty="0">
                <a:effectLst/>
                <a:latin typeface="Times New Roman" panose="02020603050405020304" pitchFamily="18" charset="0"/>
                <a:cs typeface="Times New Roman" panose="02020603050405020304" pitchFamily="18" charset="0"/>
              </a:rPr>
              <a:t>ML Algorithms </a:t>
            </a:r>
            <a:r>
              <a:rPr lang="en-US" sz="1400" i="0" dirty="0">
                <a:effectLst/>
                <a:latin typeface="Times New Roman" panose="02020603050405020304" pitchFamily="18" charset="0"/>
                <a:cs typeface="Times New Roman" panose="02020603050405020304" pitchFamily="18" charset="0"/>
              </a:rPr>
              <a:t>forecast atmospheric conditions, improving link efficiency. </a:t>
            </a:r>
          </a:p>
          <a:p>
            <a:endParaRPr lang="en-US" sz="1400" dirty="0">
              <a:solidFill>
                <a:srgbClr val="00B0F0"/>
              </a:solidFill>
              <a:latin typeface="Times New Roman" panose="02020603050405020304" pitchFamily="18" charset="0"/>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TextBox 3">
            <a:extLst>
              <a:ext uri="{FF2B5EF4-FFF2-40B4-BE49-F238E27FC236}">
                <a16:creationId xmlns:a16="http://schemas.microsoft.com/office/drawing/2014/main" id="{30A166E9-57A5-07BB-66F9-19B6C78A1A72}"/>
              </a:ext>
            </a:extLst>
          </p:cNvPr>
          <p:cNvSpPr txBox="1"/>
          <p:nvPr/>
        </p:nvSpPr>
        <p:spPr>
          <a:xfrm>
            <a:off x="671508" y="3459263"/>
            <a:ext cx="8328804" cy="1294137"/>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Autonomous Networks :</a:t>
            </a:r>
          </a:p>
          <a:p>
            <a:pPr marL="285750" indent="-285750">
              <a:buFont typeface="Wingdings" panose="05000000000000000000" pitchFamily="2" charset="2"/>
              <a:buChar char="v"/>
            </a:pPr>
            <a:r>
              <a:rPr lang="en-US" sz="1400" i="0" dirty="0">
                <a:effectLst/>
                <a:latin typeface="Times New Roman" panose="02020603050405020304" pitchFamily="18" charset="0"/>
                <a:cs typeface="Times New Roman" panose="02020603050405020304" pitchFamily="18" charset="0"/>
              </a:rPr>
              <a:t>AI-driven FSO for </a:t>
            </a:r>
            <a:r>
              <a:rPr lang="en-US" sz="1400" b="1" i="0" dirty="0">
                <a:effectLst/>
                <a:latin typeface="Times New Roman" panose="02020603050405020304" pitchFamily="18" charset="0"/>
                <a:cs typeface="Times New Roman" panose="02020603050405020304" pitchFamily="18" charset="0"/>
              </a:rPr>
              <a:t>self-healing networks in 6G.</a:t>
            </a:r>
          </a:p>
          <a:p>
            <a:endParaRPr lang="en-US" sz="1400" b="1" dirty="0">
              <a:solidFill>
                <a:srgbClr val="00B0F0"/>
              </a:solidFill>
              <a:latin typeface="Times New Roman" panose="02020603050405020304" pitchFamily="18" charset="0"/>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AA9E268F-B658-E542-600E-3FEB4D0E50D3}"/>
              </a:ext>
            </a:extLst>
          </p:cNvPr>
          <p:cNvSpPr txBox="1"/>
          <p:nvPr/>
        </p:nvSpPr>
        <p:spPr>
          <a:xfrm>
            <a:off x="700305" y="1676400"/>
            <a:ext cx="6464115" cy="830677"/>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Predictive Beam Alignment:</a:t>
            </a:r>
            <a:endParaRPr lang="en-US" sz="1400" b="1" dirty="0"/>
          </a:p>
          <a:p>
            <a:pPr marL="285750" indent="-285750">
              <a:buFont typeface="Wingdings" panose="05000000000000000000" pitchFamily="2" charset="2"/>
              <a:buChar char="v"/>
            </a:pPr>
            <a:r>
              <a:rPr lang="en-US" sz="1400" i="0" dirty="0">
                <a:effectLst/>
                <a:latin typeface="Times New Roman" panose="02020603050405020304" pitchFamily="18" charset="0"/>
                <a:cs typeface="Times New Roman" panose="02020603050405020304" pitchFamily="18" charset="0"/>
              </a:rPr>
              <a:t>Machine learning to anticipate drone position, pointing error corrections</a:t>
            </a:r>
          </a:p>
          <a:p>
            <a:pPr marL="285750" indent="-285750">
              <a:buFont typeface="Wingdings" panose="05000000000000000000" pitchFamily="2" charset="2"/>
              <a:buChar char="v"/>
            </a:pPr>
            <a:r>
              <a:rPr lang="en-US" sz="1400" i="0" dirty="0">
                <a:effectLst/>
                <a:latin typeface="Times New Roman" panose="02020603050405020304" pitchFamily="18" charset="0"/>
                <a:cs typeface="Times New Roman" panose="02020603050405020304" pitchFamily="18" charset="0"/>
              </a:rPr>
              <a:t>Real-time feedback loops for dynamic beam steering.</a:t>
            </a: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51343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A69B-E745-A5EF-1EAF-94C6D8A4ED2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FD8E16A-0D78-6073-DABC-F25D236556A5}"/>
              </a:ext>
            </a:extLst>
          </p:cNvPr>
          <p:cNvSpPr txBox="1">
            <a:spLocks/>
          </p:cNvSpPr>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Future Direction 2 – Hybrid Networks</a:t>
            </a:r>
          </a:p>
        </p:txBody>
      </p:sp>
      <p:sp>
        <p:nvSpPr>
          <p:cNvPr id="2" name="TextBox 1">
            <a:extLst>
              <a:ext uri="{FF2B5EF4-FFF2-40B4-BE49-F238E27FC236}">
                <a16:creationId xmlns:a16="http://schemas.microsoft.com/office/drawing/2014/main" id="{D0C5A635-1652-A3BC-A1A4-CDFD92751141}"/>
              </a:ext>
            </a:extLst>
          </p:cNvPr>
          <p:cNvSpPr txBox="1"/>
          <p:nvPr/>
        </p:nvSpPr>
        <p:spPr>
          <a:xfrm>
            <a:off x="628847" y="1519664"/>
            <a:ext cx="8328804" cy="830677"/>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6G Backhaul :</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sz="1400" dirty="0">
                <a:latin typeface="Times New Roman" panose="02020603050405020304" pitchFamily="18" charset="0"/>
                <a:cs typeface="Times New Roman" panose="02020603050405020304" pitchFamily="18" charset="0"/>
              </a:rPr>
              <a:t>UAV-FSO as part of ultra-dense, low-latency 6G architectures.[3]</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Terabit-class wireless front/backhaul with integrated optical solutions</a:t>
            </a:r>
            <a:endParaRPr lang="en-US" sz="1400" kern="1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4" name="TextBox 3">
            <a:extLst>
              <a:ext uri="{FF2B5EF4-FFF2-40B4-BE49-F238E27FC236}">
                <a16:creationId xmlns:a16="http://schemas.microsoft.com/office/drawing/2014/main" id="{943D62A6-23DF-882E-168A-AE732A9EEA70}"/>
              </a:ext>
            </a:extLst>
          </p:cNvPr>
          <p:cNvSpPr txBox="1"/>
          <p:nvPr/>
        </p:nvSpPr>
        <p:spPr>
          <a:xfrm>
            <a:off x="689642" y="3251974"/>
            <a:ext cx="8328804" cy="830677"/>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UAV Mesh Networks :</a:t>
            </a:r>
          </a:p>
          <a:p>
            <a:pPr lvl="0" eaLnBrk="0" fontAlgn="base" hangingPunct="0">
              <a:spcBef>
                <a:spcPct val="0"/>
              </a:spcBef>
              <a:spcAft>
                <a:spcPct val="0"/>
              </a:spcAft>
            </a:pPr>
            <a:r>
              <a:rPr kumimoji="0" lang="en-US" altLang="en-US" sz="140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Multi-hop FSO links among drone swarms</a:t>
            </a:r>
            <a:r>
              <a:rPr kumimoji="0" lang="en-US" altLang="en-US" sz="1400" b="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 Seamless coverage for disaster relief, military, or wide-area sensor networks</a:t>
            </a:r>
            <a:endParaRPr lang="en-US" sz="1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62FCFB0-7353-C53D-8BEB-7546C4FAFAD9}"/>
              </a:ext>
            </a:extLst>
          </p:cNvPr>
          <p:cNvSpPr txBox="1"/>
          <p:nvPr/>
        </p:nvSpPr>
        <p:spPr>
          <a:xfrm>
            <a:off x="1649528" y="5864423"/>
            <a:ext cx="5884164" cy="307777"/>
          </a:xfrm>
          <a:prstGeom prst="rect">
            <a:avLst/>
          </a:prstGeom>
          <a:noFill/>
        </p:spPr>
        <p:txBody>
          <a:bodyPr wrap="square">
            <a:spAutoFit/>
          </a:bodyPr>
          <a:lstStyle/>
          <a:p>
            <a:pPr algn="l">
              <a:spcAft>
                <a:spcPts val="750"/>
              </a:spcAft>
            </a:pPr>
            <a:r>
              <a:rPr lang="en-US" sz="1400" b="0" i="0" dirty="0">
                <a:effectLst/>
                <a:latin typeface="Times New Roman" panose="02020603050405020304" pitchFamily="18" charset="0"/>
                <a:cs typeface="Times New Roman" panose="02020603050405020304" pitchFamily="18" charset="0"/>
              </a:rPr>
              <a:t>Figure 3: An example of FSO communication networks [5].</a:t>
            </a:r>
          </a:p>
        </p:txBody>
      </p:sp>
      <p:sp>
        <p:nvSpPr>
          <p:cNvPr id="10" name="Rectangle 1">
            <a:extLst>
              <a:ext uri="{FF2B5EF4-FFF2-40B4-BE49-F238E27FC236}">
                <a16:creationId xmlns:a16="http://schemas.microsoft.com/office/drawing/2014/main" id="{8F1E5DB2-E89D-0351-C151-5B1F3C2B3CAE}"/>
              </a:ext>
            </a:extLst>
          </p:cNvPr>
          <p:cNvSpPr>
            <a:spLocks noChangeArrowheads="1"/>
          </p:cNvSpPr>
          <p:nvPr/>
        </p:nvSpPr>
        <p:spPr bwMode="auto">
          <a:xfrm>
            <a:off x="634607" y="2388807"/>
            <a:ext cx="9220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dirty="0">
                <a:ln>
                  <a:noFill/>
                </a:ln>
                <a:effectLst/>
                <a:latin typeface="Times New Roman" panose="02020603050405020304" pitchFamily="18" charset="0"/>
                <a:cs typeface="Times New Roman" panose="02020603050405020304" pitchFamily="18" charset="0"/>
              </a:rPr>
              <a:t>Space-Based FSO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LEO/GEO satellite constellations offering inter-satellite laser links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UAV-FSO bridging satellite downlinks for remote connectivity [4]</a:t>
            </a:r>
          </a:p>
        </p:txBody>
      </p:sp>
      <p:pic>
        <p:nvPicPr>
          <p:cNvPr id="3" name="Picture 2">
            <a:extLst>
              <a:ext uri="{FF2B5EF4-FFF2-40B4-BE49-F238E27FC236}">
                <a16:creationId xmlns:a16="http://schemas.microsoft.com/office/drawing/2014/main" id="{09558C67-6376-AE91-A10D-B13A4F30DA60}"/>
              </a:ext>
            </a:extLst>
          </p:cNvPr>
          <p:cNvPicPr>
            <a:picLocks noChangeAspect="1"/>
          </p:cNvPicPr>
          <p:nvPr/>
        </p:nvPicPr>
        <p:blipFill>
          <a:blip r:embed="rId2"/>
          <a:stretch>
            <a:fillRect/>
          </a:stretch>
        </p:blipFill>
        <p:spPr>
          <a:xfrm>
            <a:off x="2667000" y="3957332"/>
            <a:ext cx="3109913" cy="1882209"/>
          </a:xfrm>
          <a:prstGeom prst="rect">
            <a:avLst/>
          </a:prstGeom>
        </p:spPr>
      </p:pic>
    </p:spTree>
    <p:extLst>
      <p:ext uri="{BB962C8B-B14F-4D97-AF65-F5344CB8AC3E}">
        <p14:creationId xmlns:p14="http://schemas.microsoft.com/office/powerpoint/2010/main" val="132742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01053-D69D-9DBA-95D7-62D23B7BD8C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51CEB31-E282-1A49-BDD7-91FD466DF736}"/>
              </a:ext>
            </a:extLst>
          </p:cNvPr>
          <p:cNvSpPr txBox="1">
            <a:spLocks/>
          </p:cNvSpPr>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sz="2400" kern="0" dirty="0">
                <a:solidFill>
                  <a:schemeClr val="tx1"/>
                </a:solidFill>
                <a:latin typeface="Times New Roman" panose="02020603050405020304" pitchFamily="18" charset="0"/>
                <a:cs typeface="Times New Roman" panose="02020603050405020304" pitchFamily="18" charset="0"/>
              </a:rPr>
              <a:t>Future Direction 3 – Advanced Modulation &amp; Coding</a:t>
            </a:r>
          </a:p>
        </p:txBody>
      </p:sp>
      <p:sp>
        <p:nvSpPr>
          <p:cNvPr id="2" name="TextBox 1">
            <a:extLst>
              <a:ext uri="{FF2B5EF4-FFF2-40B4-BE49-F238E27FC236}">
                <a16:creationId xmlns:a16="http://schemas.microsoft.com/office/drawing/2014/main" id="{E1BD749A-8071-8AF1-3DD1-31A78C69D7FA}"/>
              </a:ext>
            </a:extLst>
          </p:cNvPr>
          <p:cNvSpPr txBox="1"/>
          <p:nvPr/>
        </p:nvSpPr>
        <p:spPr>
          <a:xfrm>
            <a:off x="670628" y="1557793"/>
            <a:ext cx="8328804" cy="1019574"/>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High-Order Modulation :</a:t>
            </a:r>
          </a:p>
          <a:p>
            <a:pPr marL="0" marR="0" lvl="0" indent="0" defTabSz="914400" rtl="0" eaLnBrk="0" fontAlgn="base" latinLnBrk="0" hangingPunct="0">
              <a:lnSpc>
                <a:spcPct val="100000"/>
              </a:lnSpc>
              <a:spcBef>
                <a:spcPct val="0"/>
              </a:spcBef>
              <a:spcAft>
                <a:spcPct val="0"/>
              </a:spcAft>
              <a:buClrTx/>
              <a:buSzTx/>
              <a:tabLst/>
            </a:pPr>
            <a:r>
              <a:rPr kumimoji="0" lang="en-US" altLang="en-US" sz="140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16-QAM, 64-QAM, OFDM variants for higher spectral efficiency</a:t>
            </a:r>
            <a:r>
              <a:rPr kumimoji="0" lang="en-US" altLang="en-US" sz="1400" b="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a:t>
            </a:r>
            <a:r>
              <a:rPr lang="en-US" sz="1400" dirty="0"/>
              <a:t> Mitigation of scintillation with adaptive bit-loading</a:t>
            </a:r>
            <a:endParaRPr kumimoji="0" lang="en-US" altLang="en-US" sz="1400" b="0" i="0" u="none" strike="noStrike" cap="none" normalizeH="0" baseline="0" dirty="0">
              <a:ln>
                <a:noFill/>
              </a:ln>
              <a:effectLst/>
              <a:latin typeface="Times New Roman" panose="02020603050405020304" pitchFamily="18" charset="0"/>
              <a:ea typeface="ui-sans-serif"/>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TextBox 3">
            <a:extLst>
              <a:ext uri="{FF2B5EF4-FFF2-40B4-BE49-F238E27FC236}">
                <a16:creationId xmlns:a16="http://schemas.microsoft.com/office/drawing/2014/main" id="{BAD01BDF-3EAE-616F-EEF2-0478635DD842}"/>
              </a:ext>
            </a:extLst>
          </p:cNvPr>
          <p:cNvSpPr txBox="1"/>
          <p:nvPr/>
        </p:nvSpPr>
        <p:spPr>
          <a:xfrm>
            <a:off x="644191" y="2590800"/>
            <a:ext cx="8328804" cy="1078693"/>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Times New Roman" panose="02020603050405020304" pitchFamily="18" charset="0"/>
                <a:ea typeface="Malgun Gothic" panose="020B0503020000020004" pitchFamily="34" charset="-127"/>
                <a:cs typeface="Times New Roman" panose="02020603050405020304" pitchFamily="18" charset="0"/>
              </a:rPr>
              <a:t>Coded Modulation :</a:t>
            </a:r>
          </a:p>
          <a:p>
            <a:pPr lvl="0" eaLnBrk="0" fontAlgn="base" hangingPunct="0">
              <a:spcBef>
                <a:spcPct val="0"/>
              </a:spcBef>
              <a:spcAft>
                <a:spcPct val="0"/>
              </a:spcAft>
            </a:pPr>
            <a:r>
              <a:rPr kumimoji="0" lang="en-US" altLang="en-US" sz="1400" b="1" i="0" u="none" strike="noStrike" cap="none" normalizeH="0" baseline="0" dirty="0">
                <a:ln>
                  <a:noFill/>
                </a:ln>
                <a:effectLst/>
                <a:latin typeface="Times New Roman" panose="02020603050405020304" pitchFamily="18" charset="0"/>
                <a:ea typeface="ui-sans-serif"/>
                <a:cs typeface="Times New Roman" panose="02020603050405020304" pitchFamily="18" charset="0"/>
              </a:rPr>
              <a:t>LDPC </a:t>
            </a:r>
            <a:r>
              <a:rPr kumimoji="0" lang="en-US" altLang="en-US" sz="140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Codes reduce BER up to </a:t>
            </a:r>
            <a:r>
              <a:rPr kumimoji="0" lang="en-US" altLang="en-US" sz="1400" b="1" i="0" u="none" strike="noStrike" cap="none" normalizeH="0" baseline="0" dirty="0">
                <a:ln>
                  <a:noFill/>
                </a:ln>
                <a:effectLst/>
                <a:latin typeface="Times New Roman" panose="02020603050405020304" pitchFamily="18" charset="0"/>
                <a:ea typeface="ui-sans-serif"/>
                <a:cs typeface="Times New Roman" panose="02020603050405020304" pitchFamily="18" charset="0"/>
              </a:rPr>
              <a:t>10⁻¹² </a:t>
            </a:r>
            <a:r>
              <a:rPr kumimoji="0" lang="en-US" altLang="en-US" sz="1400" i="0" u="none" strike="noStrike" cap="none" normalizeH="0" baseline="0" dirty="0">
                <a:ln>
                  <a:noFill/>
                </a:ln>
                <a:effectLst/>
                <a:latin typeface="Times New Roman" panose="02020603050405020304" pitchFamily="18" charset="0"/>
                <a:ea typeface="ui-sans-serif"/>
                <a:cs typeface="Times New Roman" panose="02020603050405020304" pitchFamily="18" charset="0"/>
              </a:rPr>
              <a:t>in strong turbulence.</a:t>
            </a:r>
            <a:endParaRPr lang="en-US" sz="1400" dirty="0">
              <a:latin typeface="Times New Roman" panose="02020603050405020304" pitchFamily="18" charset="0"/>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8" name="TextBox 7">
            <a:extLst>
              <a:ext uri="{FF2B5EF4-FFF2-40B4-BE49-F238E27FC236}">
                <a16:creationId xmlns:a16="http://schemas.microsoft.com/office/drawing/2014/main" id="{0EE7356F-C14B-3A12-0EEB-7BD485C25F3F}"/>
              </a:ext>
            </a:extLst>
          </p:cNvPr>
          <p:cNvSpPr txBox="1"/>
          <p:nvPr/>
        </p:nvSpPr>
        <p:spPr>
          <a:xfrm>
            <a:off x="1654346" y="5705962"/>
            <a:ext cx="5884164" cy="523220"/>
          </a:xfrm>
          <a:prstGeom prst="rect">
            <a:avLst/>
          </a:prstGeom>
          <a:noFill/>
        </p:spPr>
        <p:txBody>
          <a:bodyPr wrap="square">
            <a:spAutoFit/>
          </a:bodyPr>
          <a:lstStyle/>
          <a:p>
            <a:pPr algn="l">
              <a:spcAft>
                <a:spcPts val="750"/>
              </a:spcAft>
            </a:pPr>
            <a:r>
              <a:rPr lang="en-US" sz="1400" b="0" i="0" dirty="0">
                <a:effectLst/>
                <a:latin typeface="Times New Roman" panose="02020603050405020304" pitchFamily="18" charset="0"/>
                <a:cs typeface="Times New Roman" panose="02020603050405020304" pitchFamily="18" charset="0"/>
              </a:rPr>
              <a:t>Figure 4: Simulation diagram of PDM-OFDM-16-QAM-based fiber-FSO-PON convergent system [6]</a:t>
            </a:r>
          </a:p>
        </p:txBody>
      </p:sp>
      <p:pic>
        <p:nvPicPr>
          <p:cNvPr id="10" name="Picture 9">
            <a:extLst>
              <a:ext uri="{FF2B5EF4-FFF2-40B4-BE49-F238E27FC236}">
                <a16:creationId xmlns:a16="http://schemas.microsoft.com/office/drawing/2014/main" id="{7C721BB0-5845-869E-FF10-423868ED46F9}"/>
              </a:ext>
            </a:extLst>
          </p:cNvPr>
          <p:cNvPicPr>
            <a:picLocks noChangeAspect="1"/>
          </p:cNvPicPr>
          <p:nvPr/>
        </p:nvPicPr>
        <p:blipFill>
          <a:blip r:embed="rId2"/>
          <a:stretch>
            <a:fillRect/>
          </a:stretch>
        </p:blipFill>
        <p:spPr>
          <a:xfrm>
            <a:off x="2403979" y="3359593"/>
            <a:ext cx="3996821" cy="2346369"/>
          </a:xfrm>
          <a:prstGeom prst="rect">
            <a:avLst/>
          </a:prstGeom>
        </p:spPr>
      </p:pic>
    </p:spTree>
    <p:extLst>
      <p:ext uri="{BB962C8B-B14F-4D97-AF65-F5344CB8AC3E}">
        <p14:creationId xmlns:p14="http://schemas.microsoft.com/office/powerpoint/2010/main" val="3250528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30444</TotalTime>
  <Words>1450</Words>
  <Application>Microsoft Office PowerPoint</Application>
  <PresentationFormat>화면 슬라이드 쇼(4:3)</PresentationFormat>
  <Paragraphs>114</Paragraphs>
  <Slides>12</Slides>
  <Notes>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12</vt:i4>
      </vt:variant>
    </vt:vector>
  </HeadingPairs>
  <TitlesOfParts>
    <vt:vector size="19" baseType="lpstr">
      <vt:lpstr>TimesLTStd-Roman-Identity-H</vt:lpstr>
      <vt:lpstr>Arial</vt:lpstr>
      <vt:lpstr>Calibri</vt:lpstr>
      <vt:lpstr>Times New Roman</vt:lpstr>
      <vt:lpstr>Verdana</vt:lpstr>
      <vt:lpstr>Wingdings</vt:lpstr>
      <vt:lpstr>Office Theme</vt:lpstr>
      <vt:lpstr>PowerPoint 프레젠테이션</vt:lpstr>
      <vt:lpstr>PowerPoint 프레젠테이션</vt:lpstr>
      <vt:lpstr>Contents</vt:lpstr>
      <vt:lpstr>Introduction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997</cp:revision>
  <cp:lastPrinted>2017-05-07T15:48:38Z</cp:lastPrinted>
  <dcterms:created xsi:type="dcterms:W3CDTF">2010-05-15T17:50:32Z</dcterms:created>
  <dcterms:modified xsi:type="dcterms:W3CDTF">2025-03-10T13:47:44Z</dcterms:modified>
</cp:coreProperties>
</file>