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067" r:id="rId2"/>
    <p:sldId id="2084" r:id="rId3"/>
    <p:sldId id="2086" r:id="rId4"/>
    <p:sldId id="2069" r:id="rId5"/>
    <p:sldId id="2070" r:id="rId6"/>
    <p:sldId id="2071" r:id="rId7"/>
    <p:sldId id="2072" r:id="rId8"/>
    <p:sldId id="2073" r:id="rId9"/>
    <p:sldId id="2078" r:id="rId10"/>
    <p:sldId id="2087" r:id="rId11"/>
    <p:sldId id="2083" r:id="rId12"/>
    <p:sldId id="2074" r:id="rId13"/>
    <p:sldId id="2077" r:id="rId14"/>
    <p:sldId id="2075" r:id="rId15"/>
    <p:sldId id="2076" r:id="rId16"/>
    <p:sldId id="2079" r:id="rId17"/>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AB1FF"/>
    <a:srgbClr val="C77A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D6B862-DB9A-4C1C-8ADE-D681F7466BB5}" v="1" dt="2025-03-04T12:38:28.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6" autoAdjust="0"/>
    <p:restoredTop sz="94676" autoAdjust="0"/>
  </p:normalViewPr>
  <p:slideViewPr>
    <p:cSldViewPr>
      <p:cViewPr varScale="1">
        <p:scale>
          <a:sx n="89" d="100"/>
          <a:sy n="89" d="100"/>
        </p:scale>
        <p:origin x="86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7" d="100"/>
          <a:sy n="57" d="100"/>
        </p:scale>
        <p:origin x="2560" y="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nlin Guo" userId="d155d460-8780-4dc6-9ec6-962205dffee4" providerId="ADAL" clId="{2B157EFA-E057-477E-BFEB-71F87382D383}"/>
    <pc:docChg chg="undo custSel delSld modSld">
      <pc:chgData name="Jianlin Guo" userId="d155d460-8780-4dc6-9ec6-962205dffee4" providerId="ADAL" clId="{2B157EFA-E057-477E-BFEB-71F87382D383}" dt="2025-03-04T13:32:34.311" v="250" actId="20577"/>
      <pc:docMkLst>
        <pc:docMk/>
      </pc:docMkLst>
      <pc:sldChg chg="modSp del mod">
        <pc:chgData name="Jianlin Guo" userId="d155d460-8780-4dc6-9ec6-962205dffee4" providerId="ADAL" clId="{2B157EFA-E057-477E-BFEB-71F87382D383}" dt="2025-03-04T13:31:07.980" v="229" actId="47"/>
        <pc:sldMkLst>
          <pc:docMk/>
          <pc:sldMk cId="2901825274" sldId="2065"/>
        </pc:sldMkLst>
      </pc:sldChg>
      <pc:sldChg chg="modSp mod">
        <pc:chgData name="Jianlin Guo" userId="d155d460-8780-4dc6-9ec6-962205dffee4" providerId="ADAL" clId="{2B157EFA-E057-477E-BFEB-71F87382D383}" dt="2025-03-04T13:22:03.890" v="34" actId="20577"/>
        <pc:sldMkLst>
          <pc:docMk/>
          <pc:sldMk cId="2892120126" sldId="2084"/>
        </pc:sldMkLst>
        <pc:spChg chg="mod">
          <ac:chgData name="Jianlin Guo" userId="d155d460-8780-4dc6-9ec6-962205dffee4" providerId="ADAL" clId="{2B157EFA-E057-477E-BFEB-71F87382D383}" dt="2025-03-04T13:22:03.890" v="34" actId="20577"/>
          <ac:spMkLst>
            <pc:docMk/>
            <pc:sldMk cId="2892120126" sldId="2084"/>
            <ac:spMk id="9" creationId="{FABD5789-5CD5-BE53-CA3B-A985D96327FE}"/>
          </ac:spMkLst>
        </pc:spChg>
      </pc:sldChg>
      <pc:sldChg chg="del">
        <pc:chgData name="Jianlin Guo" userId="d155d460-8780-4dc6-9ec6-962205dffee4" providerId="ADAL" clId="{2B157EFA-E057-477E-BFEB-71F87382D383}" dt="2025-03-04T13:20:08.771" v="4" actId="47"/>
        <pc:sldMkLst>
          <pc:docMk/>
          <pc:sldMk cId="2252060573" sldId="2085"/>
        </pc:sldMkLst>
      </pc:sldChg>
      <pc:sldChg chg="addSp delSp modSp mod">
        <pc:chgData name="Jianlin Guo" userId="d155d460-8780-4dc6-9ec6-962205dffee4" providerId="ADAL" clId="{2B157EFA-E057-477E-BFEB-71F87382D383}" dt="2025-03-04T13:32:34.311" v="250" actId="20577"/>
        <pc:sldMkLst>
          <pc:docMk/>
          <pc:sldMk cId="1546657811" sldId="2086"/>
        </pc:sldMkLst>
        <pc:spChg chg="mod">
          <ac:chgData name="Jianlin Guo" userId="d155d460-8780-4dc6-9ec6-962205dffee4" providerId="ADAL" clId="{2B157EFA-E057-477E-BFEB-71F87382D383}" dt="2025-03-04T13:32:34.311" v="250" actId="20577"/>
          <ac:spMkLst>
            <pc:docMk/>
            <pc:sldMk cId="1546657811" sldId="2086"/>
            <ac:spMk id="9" creationId="{CE1A2C8E-C50B-B4C5-F97D-5F37704DE1E4}"/>
          </ac:spMkLst>
        </pc:spChg>
        <pc:spChg chg="del">
          <ac:chgData name="Jianlin Guo" userId="d155d460-8780-4dc6-9ec6-962205dffee4" providerId="ADAL" clId="{2B157EFA-E057-477E-BFEB-71F87382D383}" dt="2025-03-04T13:20:23.595" v="8" actId="478"/>
          <ac:spMkLst>
            <pc:docMk/>
            <pc:sldMk cId="1546657811" sldId="2086"/>
            <ac:spMk id="22" creationId="{C9EF3C28-0712-B1E5-F356-C1C0A85701C5}"/>
          </ac:spMkLst>
        </pc:spChg>
        <pc:spChg chg="del">
          <ac:chgData name="Jianlin Guo" userId="d155d460-8780-4dc6-9ec6-962205dffee4" providerId="ADAL" clId="{2B157EFA-E057-477E-BFEB-71F87382D383}" dt="2025-03-04T13:20:23.595" v="8" actId="478"/>
          <ac:spMkLst>
            <pc:docMk/>
            <pc:sldMk cId="1546657811" sldId="2086"/>
            <ac:spMk id="23" creationId="{39A3EB5F-2924-EC26-0330-2BC542D1F2EC}"/>
          </ac:spMkLst>
        </pc:spChg>
        <pc:spChg chg="del">
          <ac:chgData name="Jianlin Guo" userId="d155d460-8780-4dc6-9ec6-962205dffee4" providerId="ADAL" clId="{2B157EFA-E057-477E-BFEB-71F87382D383}" dt="2025-03-04T13:20:23.595" v="8" actId="478"/>
          <ac:spMkLst>
            <pc:docMk/>
            <pc:sldMk cId="1546657811" sldId="2086"/>
            <ac:spMk id="24" creationId="{03971C4C-5B96-C275-9DD5-5F8E11C712F6}"/>
          </ac:spMkLst>
        </pc:spChg>
        <pc:spChg chg="del">
          <ac:chgData name="Jianlin Guo" userId="d155d460-8780-4dc6-9ec6-962205dffee4" providerId="ADAL" clId="{2B157EFA-E057-477E-BFEB-71F87382D383}" dt="2025-03-04T13:20:23.595" v="8" actId="478"/>
          <ac:spMkLst>
            <pc:docMk/>
            <pc:sldMk cId="1546657811" sldId="2086"/>
            <ac:spMk id="25" creationId="{36F7F943-F4B4-0678-13E9-865827FB9EFA}"/>
          </ac:spMkLst>
        </pc:spChg>
        <pc:spChg chg="add del">
          <ac:chgData name="Jianlin Guo" userId="d155d460-8780-4dc6-9ec6-962205dffee4" providerId="ADAL" clId="{2B157EFA-E057-477E-BFEB-71F87382D383}" dt="2025-03-04T13:20:23.595" v="8" actId="478"/>
          <ac:spMkLst>
            <pc:docMk/>
            <pc:sldMk cId="1546657811" sldId="2086"/>
            <ac:spMk id="26" creationId="{EF4B30C7-E642-1D4E-C842-55FA6DAA0E10}"/>
          </ac:spMkLst>
        </pc:spChg>
        <pc:picChg chg="del">
          <ac:chgData name="Jianlin Guo" userId="d155d460-8780-4dc6-9ec6-962205dffee4" providerId="ADAL" clId="{2B157EFA-E057-477E-BFEB-71F87382D383}" dt="2025-03-04T13:20:12.073" v="5" actId="478"/>
          <ac:picMkLst>
            <pc:docMk/>
            <pc:sldMk cId="1546657811" sldId="2086"/>
            <ac:picMk id="21" creationId="{972A3C58-5918-2CEB-4994-9536C8533F39}"/>
          </ac:picMkLst>
        </pc:picChg>
      </pc:sldChg>
    </pc:docChg>
  </pc:docChgLst>
  <pc:docChgLst>
    <pc:chgData name="Takewa Tomoaki/武輪 知明(MELCO/先端総研 セ情（Ｆシ）)" userId="9fd79df2-325b-46c1-801b-2a6516132955" providerId="ADAL" clId="{4AD6B862-DB9A-4C1C-8ADE-D681F7466BB5}"/>
    <pc:docChg chg="addSld modSld">
      <pc:chgData name="Takewa Tomoaki/武輪 知明(MELCO/先端総研 セ情（Ｆシ）)" userId="9fd79df2-325b-46c1-801b-2a6516132955" providerId="ADAL" clId="{4AD6B862-DB9A-4C1C-8ADE-D681F7466BB5}" dt="2025-03-04T12:38:28.981" v="0"/>
      <pc:docMkLst>
        <pc:docMk/>
      </pc:docMkLst>
      <pc:sldChg chg="add">
        <pc:chgData name="Takewa Tomoaki/武輪 知明(MELCO/先端総研 セ情（Ｆシ）)" userId="9fd79df2-325b-46c1-801b-2a6516132955" providerId="ADAL" clId="{4AD6B862-DB9A-4C1C-8ADE-D681F7466BB5}" dt="2025-03-04T12:38:28.981" v="0"/>
        <pc:sldMkLst>
          <pc:docMk/>
          <pc:sldMk cId="1546657811" sldId="208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15-25-0137-00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4800600" y="6469556"/>
            <a:ext cx="3730297"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100" dirty="0"/>
              <a:t>Jianlin Guo et al, Mitsubishi Electric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B71A0DA-554D-4A8B-9CB9-B22271C8B383}"/>
              </a:ext>
            </a:extLst>
          </p:cNvPr>
          <p:cNvSpPr>
            <a:spLocks noGrp="1"/>
          </p:cNvSpPr>
          <p:nvPr>
            <p:ph type="body" sz="half" idx="1"/>
          </p:nvPr>
        </p:nvSpPr>
        <p:spPr>
          <a:xfrm>
            <a:off x="685800" y="838200"/>
            <a:ext cx="7848600" cy="55626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Project: IEEE P802.15 Working Group for Wireless Personal Area Networks (WPANs)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600" b="1" i="0" u="none" strike="noStrike" kern="1200" cap="none" spc="-1" normalizeH="0" baseline="0" noProof="0" dirty="0">
              <a:ln>
                <a:noFill/>
              </a:ln>
              <a:solidFill>
                <a:srgbClr val="000000"/>
              </a:solidFill>
              <a:effectLst/>
              <a:uLnTx/>
              <a:uFillTx/>
              <a:latin typeface="Times New Roman"/>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Submission Title:</a:t>
            </a:r>
            <a:r>
              <a:rPr kumimoji="0" lang="en-IE" sz="1600" b="0" i="0" u="none" strike="noStrike" kern="1200" cap="none" spc="-1" normalizeH="0" baseline="0" noProof="0" dirty="0">
                <a:ln>
                  <a:noFill/>
                </a:ln>
                <a:solidFill>
                  <a:srgbClr val="000000"/>
                </a:solidFill>
                <a:effectLst/>
                <a:uLnTx/>
                <a:uFillTx/>
                <a:latin typeface="Times New Roman"/>
                <a:ea typeface="DejaVu Sans"/>
              </a:rPr>
              <a:t> Group Association for IEEE 802.15.4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1" normalizeH="0" baseline="0" noProof="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Date Submitted: 10</a:t>
            </a:r>
            <a:r>
              <a:rPr kumimoji="0" lang="en-IE" sz="1600" b="1" i="0" u="none" strike="noStrike" kern="1200" cap="none" spc="-1" normalizeH="0" baseline="30000" noProof="0" dirty="0">
                <a:ln>
                  <a:noFill/>
                </a:ln>
                <a:solidFill>
                  <a:srgbClr val="000000"/>
                </a:solidFill>
                <a:effectLst/>
                <a:uLnTx/>
                <a:uFillTx/>
                <a:latin typeface="Times New Roman"/>
                <a:ea typeface="DejaVu Sans"/>
              </a:rPr>
              <a:t>th</a:t>
            </a:r>
            <a:r>
              <a:rPr kumimoji="0" lang="en-IE" sz="1600" b="1" i="0" u="none" strike="noStrike" kern="1200" cap="none" spc="-1" normalizeH="0" baseline="0" noProof="0" dirty="0">
                <a:ln>
                  <a:noFill/>
                </a:ln>
                <a:solidFill>
                  <a:srgbClr val="000000"/>
                </a:solidFill>
                <a:effectLst/>
                <a:uLnTx/>
                <a:uFillTx/>
                <a:latin typeface="Times New Roman"/>
                <a:ea typeface="DejaVu Sans"/>
              </a:rPr>
              <a:t> March 2025</a:t>
            </a:r>
            <a:endParaRPr kumimoji="0" lang="en-US" sz="1600" b="0" i="0" u="none" strike="noStrike" kern="1200" cap="none" spc="-1" normalizeH="0" baseline="0" noProof="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Source:</a:t>
            </a:r>
            <a:r>
              <a:rPr kumimoji="0" lang="en-IE" sz="1600" b="0" i="0" u="none" strike="noStrike" kern="1200" cap="none" spc="-1" normalizeH="0" baseline="0" noProof="0" dirty="0">
                <a:ln>
                  <a:noFill/>
                </a:ln>
                <a:solidFill>
                  <a:srgbClr val="000000"/>
                </a:solidFill>
                <a:effectLst/>
                <a:uLnTx/>
                <a:uFillTx/>
                <a:latin typeface="Times New Roman"/>
                <a:ea typeface="DejaVu Sans"/>
              </a:rPr>
              <a:t> </a:t>
            </a:r>
            <a:r>
              <a:rPr kumimoji="0" lang="en-IE" sz="1600" b="0" i="0" u="none" strike="noStrike" kern="1200" cap="none" spc="-1" normalizeH="0" baseline="0" noProof="0" dirty="0">
                <a:ln>
                  <a:noFill/>
                </a:ln>
                <a:solidFill>
                  <a:srgbClr val="000000"/>
                </a:solidFill>
                <a:effectLst/>
                <a:uLnTx/>
                <a:uFillTx/>
                <a:latin typeface="Times New Roman"/>
              </a:rPr>
              <a:t>Jianlin Guo, Pu (Perry) Wang, </a:t>
            </a:r>
            <a:r>
              <a:rPr kumimoji="0" lang="en-IE" sz="1600" b="0" i="0" u="none" strike="noStrike" kern="1200" cap="none" spc="-1" normalizeH="0" baseline="0" noProof="0" dirty="0" err="1">
                <a:ln>
                  <a:noFill/>
                </a:ln>
                <a:solidFill>
                  <a:srgbClr val="000000"/>
                </a:solidFill>
                <a:effectLst/>
                <a:uLnTx/>
                <a:uFillTx/>
                <a:latin typeface="Times New Roman"/>
              </a:rPr>
              <a:t>Takewa</a:t>
            </a:r>
            <a:r>
              <a:rPr kumimoji="0" lang="en-IE" sz="1600" b="0" i="0" u="none" strike="noStrike" kern="1200" cap="none" spc="-1" normalizeH="0" baseline="0" noProof="0" dirty="0">
                <a:ln>
                  <a:noFill/>
                </a:ln>
                <a:solidFill>
                  <a:srgbClr val="000000"/>
                </a:solidFill>
                <a:effectLst/>
                <a:uLnTx/>
                <a:uFillTx/>
                <a:latin typeface="Times New Roman"/>
              </a:rPr>
              <a:t> </a:t>
            </a:r>
            <a:r>
              <a:rPr kumimoji="0" lang="en-IE" sz="1600" b="0" i="0" u="none" strike="noStrike" kern="1200" cap="none" spc="-1" normalizeH="0" baseline="0" noProof="0" dirty="0" err="1">
                <a:ln>
                  <a:noFill/>
                </a:ln>
                <a:solidFill>
                  <a:srgbClr val="000000"/>
                </a:solidFill>
                <a:effectLst/>
                <a:uLnTx/>
                <a:uFillTx/>
                <a:latin typeface="Times New Roman"/>
              </a:rPr>
              <a:t>Tomoaki</a:t>
            </a:r>
            <a:r>
              <a:rPr kumimoji="0" lang="en-IE" sz="1600" b="0" i="0" u="none" strike="noStrike" kern="1200" cap="none" spc="-1" normalizeH="0" baseline="0" noProof="0" dirty="0">
                <a:ln>
                  <a:noFill/>
                </a:ln>
                <a:solidFill>
                  <a:srgbClr val="000000"/>
                </a:solidFill>
                <a:effectLst/>
                <a:uLnTx/>
                <a:uFillTx/>
                <a:latin typeface="Times New Roman"/>
              </a:rPr>
              <a:t>, Sanda Takayoshi, Kieran Parsons, Petros Boufounos, </a:t>
            </a:r>
            <a:r>
              <a:rPr kumimoji="0" lang="en-IE" sz="1600" b="0" i="0" u="none" strike="noStrike" kern="1200" cap="none" spc="-1" normalizeH="0" baseline="0" noProof="0" dirty="0">
                <a:ln>
                  <a:noFill/>
                </a:ln>
                <a:solidFill>
                  <a:srgbClr val="000000"/>
                </a:solidFill>
                <a:effectLst/>
                <a:uLnTx/>
                <a:uFillTx/>
                <a:latin typeface="Times New Roman"/>
                <a:ea typeface="DejaVu Sans"/>
              </a:rPr>
              <a:t>Philip Orlik, </a:t>
            </a:r>
            <a:r>
              <a:rPr kumimoji="0" lang="en-IE" sz="1600" b="0" i="0" u="none" strike="noStrike" kern="1200" cap="none" spc="-1" normalizeH="0" baseline="0" noProof="0" dirty="0">
                <a:ln>
                  <a:noFill/>
                </a:ln>
                <a:solidFill>
                  <a:srgbClr val="000000"/>
                </a:solidFill>
                <a:effectLst/>
                <a:uLnTx/>
                <a:uFillTx/>
                <a:latin typeface="Times New Roman"/>
              </a:rPr>
              <a:t>Yukimasa Nagai, Takenori Sumi, </a:t>
            </a:r>
            <a:r>
              <a:rPr kumimoji="0" lang="en-IE" sz="1600" b="0" i="0" u="none" strike="noStrike" kern="1200" cap="none" spc="-1" normalizeH="0" baseline="0" noProof="0" dirty="0" err="1">
                <a:ln>
                  <a:noFill/>
                </a:ln>
                <a:solidFill>
                  <a:srgbClr val="000000"/>
                </a:solidFill>
                <a:effectLst/>
                <a:uLnTx/>
                <a:uFillTx/>
                <a:latin typeface="Times New Roman"/>
              </a:rPr>
              <a:t>Benjiman</a:t>
            </a:r>
            <a:r>
              <a:rPr kumimoji="0" lang="en-IE" sz="1600" b="0" i="0" u="none" strike="noStrike" kern="1200" cap="none" spc="-1" normalizeH="0" baseline="0" noProof="0" dirty="0">
                <a:ln>
                  <a:noFill/>
                </a:ln>
                <a:solidFill>
                  <a:srgbClr val="000000"/>
                </a:solidFill>
                <a:effectLst/>
                <a:uLnTx/>
                <a:uFillTx/>
                <a:latin typeface="Times New Roman"/>
              </a:rPr>
              <a:t> </a:t>
            </a:r>
            <a:r>
              <a:rPr kumimoji="0" lang="en-IE" sz="1600" b="0" i="0" u="none" strike="noStrike" kern="1200" cap="none" spc="-1" normalizeH="0" baseline="0" noProof="0" dirty="0">
                <a:ln>
                  <a:noFill/>
                </a:ln>
                <a:solidFill>
                  <a:srgbClr val="000000"/>
                </a:solidFill>
                <a:effectLst/>
                <a:uLnTx/>
                <a:uFillTx/>
                <a:latin typeface="Times New Roman"/>
                <a:ea typeface="DejaVu Sans"/>
              </a:rPr>
              <a:t>Rolfe (Mitsubishi Electric)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1" normalizeH="0" baseline="0" noProof="0" dirty="0">
                <a:ln>
                  <a:noFill/>
                </a:ln>
                <a:solidFill>
                  <a:srgbClr val="000000"/>
                </a:solidFill>
                <a:effectLst/>
                <a:uLnTx/>
                <a:uFillTx/>
                <a:latin typeface="Times New Roman"/>
                <a:ea typeface="DejaVu Sans"/>
              </a:rPr>
              <a:t>E-Mail: guo@merl.com	</a:t>
            </a:r>
            <a:endParaRPr kumimoji="0" lang="en-US" sz="1600" b="0" i="0" u="none" strike="noStrike" kern="1200" cap="none" spc="-1" normalizeH="0" baseline="0" noProof="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Abstract:</a:t>
            </a:r>
            <a:r>
              <a:rPr kumimoji="0" lang="en-IE" sz="1600" b="0" i="0" u="none" strike="noStrike" kern="1200" cap="none" spc="-1" normalizeH="0" baseline="0" noProof="0" dirty="0">
                <a:ln>
                  <a:noFill/>
                </a:ln>
                <a:solidFill>
                  <a:srgbClr val="000000"/>
                </a:solidFill>
                <a:effectLst/>
                <a:uLnTx/>
                <a:uFillTx/>
                <a:latin typeface="Times New Roman"/>
                <a:ea typeface="DejaVu Sans"/>
              </a:rPr>
              <a:t>	</a:t>
            </a:r>
            <a:r>
              <a:rPr kumimoji="0" lang="en-IE" sz="1600" b="0" i="0" u="none" strike="noStrike" kern="1200" cap="none" spc="-1" normalizeH="0" baseline="0" noProof="0" dirty="0">
                <a:ln>
                  <a:noFill/>
                </a:ln>
                <a:solidFill>
                  <a:srgbClr val="000000"/>
                </a:solidFill>
                <a:effectLst/>
                <a:uLnTx/>
                <a:uFillTx/>
                <a:latin typeface="Times New Roman"/>
                <a:ea typeface="DejaVu Sans"/>
                <a:cs typeface="Times New Roman"/>
              </a:rPr>
              <a:t> T</a:t>
            </a:r>
            <a:r>
              <a:rPr kumimoji="0" lang="en-IE" sz="1600" b="0" i="0" u="none" strike="noStrike" kern="1200" cap="none" spc="-1" normalizeH="0" baseline="0" noProof="0" dirty="0">
                <a:ln>
                  <a:noFill/>
                </a:ln>
                <a:solidFill>
                  <a:srgbClr val="000000"/>
                </a:solidFill>
                <a:effectLst/>
                <a:uLnTx/>
                <a:uFillTx/>
                <a:latin typeface="Times New Roman"/>
                <a:ea typeface="DejaVu Sans"/>
              </a:rPr>
              <a:t>his document proposes a group association method for IEEE 802.15.4 to achieve fast association. </a:t>
            </a:r>
            <a:endParaRPr kumimoji="0" lang="en-US" sz="1600" b="0" i="0" u="none" strike="noStrike" kern="1200" cap="none" spc="-1" normalizeH="0" baseline="0" noProof="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Purpose:</a:t>
            </a:r>
            <a:r>
              <a:rPr kumimoji="0" lang="en-IE" sz="1600" b="0" i="0" u="none" strike="noStrike" kern="1200" cap="none" spc="-1" normalizeH="0" baseline="0" noProof="0" dirty="0">
                <a:ln>
                  <a:noFill/>
                </a:ln>
                <a:solidFill>
                  <a:srgbClr val="000000"/>
                </a:solidFill>
                <a:effectLst/>
                <a:uLnTx/>
                <a:uFillTx/>
                <a:latin typeface="Times New Roman"/>
                <a:ea typeface="DejaVu Sans"/>
              </a:rPr>
              <a:t>	Discuss fast association </a:t>
            </a:r>
            <a:r>
              <a:rPr lang="en-IE" sz="1600" kern="1200" spc="-1" dirty="0">
                <a:solidFill>
                  <a:srgbClr val="000000"/>
                </a:solidFill>
                <a:latin typeface="Times New Roman"/>
                <a:ea typeface="DejaVu Sans"/>
              </a:rPr>
              <a:t>in IEEE 802.15.4 networks </a:t>
            </a:r>
            <a:r>
              <a:rPr kumimoji="0" lang="en-IE" sz="1600" b="0" i="0" u="none" strike="noStrike" kern="1200" cap="none" spc="-1" normalizeH="0" baseline="0" noProof="0" dirty="0">
                <a:ln>
                  <a:noFill/>
                </a:ln>
                <a:solidFill>
                  <a:srgbClr val="000000"/>
                </a:solidFill>
                <a:effectLst/>
                <a:uLnTx/>
                <a:uFillTx/>
                <a:latin typeface="Times New Roman"/>
                <a:ea typeface="DejaVu Sans"/>
              </a:rPr>
              <a:t>to meet the requirements of emerging applications </a:t>
            </a:r>
            <a:r>
              <a:rPr kumimoji="0" lang="en-IE" sz="1600" b="0" i="0" u="none" strike="noStrike" kern="1200" cap="none" spc="-1" normalizeH="0" baseline="0" noProof="0" dirty="0">
                <a:ln>
                  <a:noFill/>
                </a:ln>
                <a:solidFill>
                  <a:srgbClr val="000000"/>
                </a:solidFill>
                <a:effectLst/>
                <a:uLnTx/>
                <a:uFillTx/>
                <a:latin typeface="Times New Roman"/>
                <a:ea typeface="DejaVu Sans"/>
                <a:cs typeface="Times New Roman"/>
              </a:rPr>
              <a:t>that require fast and controlled access in large-scale and dense deployment environment</a:t>
            </a:r>
            <a:r>
              <a:rPr kumimoji="0" lang="en-IE" sz="1600" b="0" i="0" u="none" strike="noStrike" kern="1200" cap="none" spc="-1" normalizeH="0" baseline="0" noProof="0" dirty="0">
                <a:ln>
                  <a:noFill/>
                </a:ln>
                <a:solidFill>
                  <a:srgbClr val="000000"/>
                </a:solidFill>
                <a:effectLst/>
                <a:uLnTx/>
                <a:uFillTx/>
                <a:latin typeface="Times New Roman"/>
                <a:ea typeface="DejaVu Sans"/>
              </a:rPr>
              <a:t>.</a:t>
            </a:r>
            <a:endParaRPr kumimoji="0" lang="en-US" sz="1600" b="0" i="0" u="none" strike="noStrike" kern="1200" cap="none" spc="-1" normalizeH="0" baseline="0" noProof="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Notice:</a:t>
            </a:r>
            <a:r>
              <a:rPr kumimoji="0" lang="en-IE" sz="1600" b="0" i="0" u="none" strike="noStrike" kern="1200" cap="none" spc="-1" normalizeH="0" baseline="0" noProof="0" dirty="0">
                <a:ln>
                  <a:noFill/>
                </a:ln>
                <a:solidFill>
                  <a:srgbClr val="000000"/>
                </a:solidFill>
                <a:effectLst/>
                <a:uLnTx/>
                <a:uFillTx/>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lang="en-US" sz="1600" b="0" i="0" u="none" strike="noStrike" kern="1200" cap="none" spc="-1" normalizeH="0" baseline="0" noProof="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600" b="1" i="0" u="none" strike="noStrike" kern="1200" cap="none" spc="-1" normalizeH="0" baseline="0" noProof="0" dirty="0">
              <a:ln>
                <a:noFill/>
              </a:ln>
              <a:solidFill>
                <a:srgbClr val="000000"/>
              </a:solidFill>
              <a:effectLst/>
              <a:uLnTx/>
              <a:uFillTx/>
              <a:latin typeface="Times New Roman"/>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1" normalizeH="0" baseline="0" noProof="0" dirty="0">
                <a:ln>
                  <a:noFill/>
                </a:ln>
                <a:solidFill>
                  <a:srgbClr val="000000"/>
                </a:solidFill>
                <a:effectLst/>
                <a:uLnTx/>
                <a:uFillTx/>
                <a:latin typeface="Times New Roman"/>
                <a:ea typeface="DejaVu Sans"/>
              </a:rPr>
              <a:t>Release:</a:t>
            </a:r>
            <a:r>
              <a:rPr kumimoji="0" lang="en-IE" sz="1600" b="0" i="0" u="none" strike="noStrike" kern="1200" cap="none" spc="-1" normalizeH="0" baseline="0" noProof="0" dirty="0">
                <a:ln>
                  <a:noFill/>
                </a:ln>
                <a:solidFill>
                  <a:srgbClr val="000000"/>
                </a:solidFill>
                <a:effectLst/>
                <a:uLnTx/>
                <a:uFillTx/>
                <a:latin typeface="Times New Roman"/>
                <a:ea typeface="DejaVu Sans"/>
              </a:rPr>
              <a:t>	The contributor acknowledges and accepts that this contribution becomes the property of IEEE and may be made publicly available by P802.15.	</a:t>
            </a:r>
            <a:endParaRPr kumimoji="0" lang="en-US" sz="1600" b="0" i="0" u="none" strike="noStrike" kern="1200" cap="none" spc="-1" normalizeH="0" baseline="0" noProof="0" dirty="0">
              <a:ln>
                <a:noFill/>
              </a:ln>
              <a:solidFill>
                <a:prstClr val="black"/>
              </a:solidFill>
              <a:effectLst/>
              <a:uLnTx/>
              <a:uFillTx/>
              <a:latin typeface="Arial"/>
            </a:endParaRPr>
          </a:p>
          <a:p>
            <a:pPr marL="2355850" lvl="2" indent="0">
              <a:buNone/>
            </a:pPr>
            <a:endParaRPr lang="de-DE" sz="1000" dirty="0"/>
          </a:p>
        </p:txBody>
      </p:sp>
      <p:sp>
        <p:nvSpPr>
          <p:cNvPr id="5" name="Foliennummernplatzhalter 4">
            <a:extLst>
              <a:ext uri="{FF2B5EF4-FFF2-40B4-BE49-F238E27FC236}">
                <a16:creationId xmlns:a16="http://schemas.microsoft.com/office/drawing/2014/main" id="{8C230FA6-5C8D-4B70-A721-1955A67CE84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a:t>
            </a:fld>
            <a:endParaRPr lang="en-US"/>
          </a:p>
        </p:txBody>
      </p:sp>
    </p:spTree>
    <p:extLst>
      <p:ext uri="{BB962C8B-B14F-4D97-AF65-F5344CB8AC3E}">
        <p14:creationId xmlns:p14="http://schemas.microsoft.com/office/powerpoint/2010/main" val="2028026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37990-F8B9-6C25-9743-838B68E87B17}"/>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2B4B0ADC-FDAE-26CC-68C9-B3E9F7849465}"/>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5AA24ACC-A3B6-8C70-F0D7-D53FE14DE5D8}"/>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10</a:t>
            </a:fld>
            <a:endParaRPr lang="en-US" sz="1200" dirty="0"/>
          </a:p>
        </p:txBody>
      </p:sp>
      <p:sp>
        <p:nvSpPr>
          <p:cNvPr id="9" name="CustomShape 2">
            <a:extLst>
              <a:ext uri="{FF2B5EF4-FFF2-40B4-BE49-F238E27FC236}">
                <a16:creationId xmlns:a16="http://schemas.microsoft.com/office/drawing/2014/main" id="{1B2B0B48-AC21-2F58-8DED-4F063115132B}"/>
              </a:ext>
            </a:extLst>
          </p:cNvPr>
          <p:cNvSpPr/>
          <p:nvPr/>
        </p:nvSpPr>
        <p:spPr>
          <a:xfrm>
            <a:off x="457200" y="5638800"/>
            <a:ext cx="8229240" cy="643054"/>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p:txBody>
      </p:sp>
      <p:sp>
        <p:nvSpPr>
          <p:cNvPr id="10" name="CustomShape 1">
            <a:extLst>
              <a:ext uri="{FF2B5EF4-FFF2-40B4-BE49-F238E27FC236}">
                <a16:creationId xmlns:a16="http://schemas.microsoft.com/office/drawing/2014/main" id="{7F7A51E5-AB2D-310F-FB84-7149C12631CB}"/>
              </a:ext>
            </a:extLst>
          </p:cNvPr>
          <p:cNvSpPr/>
          <p:nvPr/>
        </p:nvSpPr>
        <p:spPr>
          <a:xfrm>
            <a:off x="457200" y="762000"/>
            <a:ext cx="8228880" cy="67568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Proposed Addressing Fields Change of IEEE 802.15.4 Association Response Frame</a:t>
            </a:r>
          </a:p>
        </p:txBody>
      </p:sp>
      <p:sp>
        <p:nvSpPr>
          <p:cNvPr id="6" name="CustomShape 2">
            <a:extLst>
              <a:ext uri="{FF2B5EF4-FFF2-40B4-BE49-F238E27FC236}">
                <a16:creationId xmlns:a16="http://schemas.microsoft.com/office/drawing/2014/main" id="{7DF48670-3813-DC95-6B07-CD0FCF8AA001}"/>
              </a:ext>
            </a:extLst>
          </p:cNvPr>
          <p:cNvSpPr/>
          <p:nvPr/>
        </p:nvSpPr>
        <p:spPr>
          <a:xfrm>
            <a:off x="685800" y="1972978"/>
            <a:ext cx="7508630" cy="3132421"/>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0" cap="none" spc="-1" normalizeH="0" baseline="0" noProof="0" dirty="0">
                <a:ln>
                  <a:noFill/>
                </a:ln>
                <a:solidFill>
                  <a:prstClr val="black"/>
                </a:solidFill>
                <a:effectLst/>
                <a:uLnTx/>
                <a:uFillTx/>
                <a:latin typeface="Arial"/>
              </a:rPr>
              <a:t>Destination address = Short broadcast address</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800" b="1" kern="0" spc="-1" dirty="0">
              <a:solidFill>
                <a:prstClr val="black"/>
              </a:solidFill>
              <a:latin typeface="Arial"/>
            </a:endParaRPr>
          </a:p>
          <a:p>
            <a:pPr marR="0" lvl="0" defTabSz="914400" eaLnBrk="1" fontAlgn="auto" latinLnBrk="0" hangingPunct="1">
              <a:lnSpc>
                <a:spcPct val="90000"/>
              </a:lnSpc>
              <a:spcBef>
                <a:spcPts val="1000"/>
              </a:spcBef>
              <a:spcAft>
                <a:spcPts val="0"/>
              </a:spcAft>
              <a:buClrTx/>
              <a:buSzTx/>
              <a:tabLst/>
              <a:defRPr/>
            </a:pPr>
            <a:r>
              <a:rPr kumimoji="0" lang="en-US" sz="2000" b="1" i="0" u="none" strike="noStrike" kern="0" cap="none" spc="-1" normalizeH="0" baseline="0" noProof="0" dirty="0">
                <a:ln>
                  <a:noFill/>
                </a:ln>
                <a:solidFill>
                  <a:srgbClr val="0070C0"/>
                </a:solidFill>
                <a:effectLst/>
                <a:uLnTx/>
                <a:uFillTx/>
                <a:latin typeface="Arial"/>
              </a:rPr>
              <a:t>How to distinguish regular Association Response Frame and group Association Response Frame?</a:t>
            </a:r>
          </a:p>
          <a:p>
            <a:pPr marL="685800" lvl="1" indent="-228600" eaLnBrk="1" fontAlgn="auto" hangingPunct="1">
              <a:lnSpc>
                <a:spcPct val="90000"/>
              </a:lnSpc>
              <a:spcBef>
                <a:spcPts val="1000"/>
              </a:spcBef>
              <a:spcAft>
                <a:spcPts val="0"/>
              </a:spcAft>
              <a:buFont typeface="Arial" panose="020B0604020202020204" pitchFamily="34" charset="0"/>
              <a:buChar char="•"/>
              <a:defRPr/>
            </a:pPr>
            <a:r>
              <a:rPr lang="en-US" sz="1800" b="1" kern="0" spc="-1" dirty="0">
                <a:solidFill>
                  <a:prstClr val="black"/>
                </a:solidFill>
                <a:latin typeface="Arial"/>
              </a:rPr>
              <a:t>AR</a:t>
            </a:r>
          </a:p>
          <a:p>
            <a:pPr marL="685800" lvl="1" indent="-228600" eaLnBrk="1" fontAlgn="auto" hangingPunct="1">
              <a:lnSpc>
                <a:spcPct val="90000"/>
              </a:lnSpc>
              <a:spcBef>
                <a:spcPts val="1000"/>
              </a:spcBef>
              <a:spcAft>
                <a:spcPts val="0"/>
              </a:spcAft>
              <a:buFont typeface="Arial" panose="020B0604020202020204" pitchFamily="34" charset="0"/>
              <a:buChar char="•"/>
              <a:defRPr/>
            </a:pPr>
            <a:r>
              <a:rPr kumimoji="0" lang="en-US" sz="1800" b="1" i="0" u="none" strike="noStrike" kern="0" cap="none" spc="-1" normalizeH="0" baseline="0" noProof="0" dirty="0">
                <a:ln>
                  <a:noFill/>
                </a:ln>
                <a:solidFill>
                  <a:prstClr val="black"/>
                </a:solidFill>
                <a:effectLst/>
                <a:uLnTx/>
                <a:uFillTx/>
                <a:latin typeface="Arial"/>
              </a:rPr>
              <a:t>Destination Address Mode</a:t>
            </a:r>
          </a:p>
          <a:p>
            <a:pPr marL="685800" lvl="1" indent="-228600" eaLnBrk="1" fontAlgn="auto" hangingPunct="1">
              <a:lnSpc>
                <a:spcPct val="90000"/>
              </a:lnSpc>
              <a:spcBef>
                <a:spcPts val="1000"/>
              </a:spcBef>
              <a:spcAft>
                <a:spcPts val="0"/>
              </a:spcAft>
              <a:buFont typeface="Arial" panose="020B0604020202020204" pitchFamily="34" charset="0"/>
              <a:buChar char="•"/>
              <a:defRPr/>
            </a:pPr>
            <a:r>
              <a:rPr kumimoji="0" lang="en-US" sz="1800" b="1" i="0" u="none" strike="noStrike" kern="0" cap="none" spc="-1" normalizeH="0" baseline="0" noProof="0" dirty="0">
                <a:ln>
                  <a:noFill/>
                </a:ln>
                <a:solidFill>
                  <a:prstClr val="black"/>
                </a:solidFill>
                <a:effectLst/>
                <a:uLnTx/>
                <a:uFillTx/>
                <a:latin typeface="Arial"/>
              </a:rPr>
              <a:t>Destination Address</a:t>
            </a:r>
          </a:p>
        </p:txBody>
      </p:sp>
    </p:spTree>
    <p:extLst>
      <p:ext uri="{BB962C8B-B14F-4D97-AF65-F5344CB8AC3E}">
        <p14:creationId xmlns:p14="http://schemas.microsoft.com/office/powerpoint/2010/main" val="4108478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E388C-B50C-6F19-F737-0CE98D62DD68}"/>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526CFEBB-AA8B-6F64-6D55-BBD20B2FFCB6}"/>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D539C8BB-C6B9-F9EF-AD4C-7865F7866088}"/>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11</a:t>
            </a:fld>
            <a:endParaRPr lang="en-US" sz="1200" dirty="0"/>
          </a:p>
        </p:txBody>
      </p:sp>
      <p:sp>
        <p:nvSpPr>
          <p:cNvPr id="12" name="CustomShape 1">
            <a:extLst>
              <a:ext uri="{FF2B5EF4-FFF2-40B4-BE49-F238E27FC236}">
                <a16:creationId xmlns:a16="http://schemas.microsoft.com/office/drawing/2014/main" id="{4C69F81B-6C86-D174-799C-DBFE6C723A16}"/>
              </a:ext>
            </a:extLst>
          </p:cNvPr>
          <p:cNvSpPr/>
          <p:nvPr/>
        </p:nvSpPr>
        <p:spPr>
          <a:xfrm>
            <a:off x="457200" y="654204"/>
            <a:ext cx="8228880" cy="7173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trike="noStrike" spc="-1" dirty="0">
                <a:latin typeface="Arial"/>
              </a:rPr>
              <a:t>Association Type Based Device Grouping</a:t>
            </a:r>
          </a:p>
        </p:txBody>
      </p:sp>
      <p:sp>
        <p:nvSpPr>
          <p:cNvPr id="74" name="TextBox 73">
            <a:extLst>
              <a:ext uri="{FF2B5EF4-FFF2-40B4-BE49-F238E27FC236}">
                <a16:creationId xmlns:a16="http://schemas.microsoft.com/office/drawing/2014/main" id="{28A350F6-1C3B-ACB7-9417-21DD68D5CF8E}"/>
              </a:ext>
            </a:extLst>
          </p:cNvPr>
          <p:cNvSpPr txBox="1"/>
          <p:nvPr/>
        </p:nvSpPr>
        <p:spPr>
          <a:xfrm>
            <a:off x="791916" y="1630244"/>
            <a:ext cx="7437684"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Grouping devices based on association types contained in association request frames with type 1 devices having high priority</a:t>
            </a:r>
          </a:p>
        </p:txBody>
      </p:sp>
      <p:sp>
        <p:nvSpPr>
          <p:cNvPr id="50" name="Rectangle: Rounded Corners 49">
            <a:extLst>
              <a:ext uri="{FF2B5EF4-FFF2-40B4-BE49-F238E27FC236}">
                <a16:creationId xmlns:a16="http://schemas.microsoft.com/office/drawing/2014/main" id="{20207A53-3AEB-59FD-5EF6-41E3526135B1}"/>
              </a:ext>
            </a:extLst>
          </p:cNvPr>
          <p:cNvSpPr/>
          <p:nvPr/>
        </p:nvSpPr>
        <p:spPr>
          <a:xfrm>
            <a:off x="791915" y="4413039"/>
            <a:ext cx="1496834" cy="485012"/>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Calibri" panose="020F0502020204030204"/>
                <a:ea typeface="+mn-ea"/>
                <a:cs typeface="+mn-cs"/>
              </a:rPr>
              <a:t>IEEE 802.15.4 PAN coordinator</a:t>
            </a:r>
          </a:p>
        </p:txBody>
      </p:sp>
      <p:sp>
        <p:nvSpPr>
          <p:cNvPr id="51" name="Oval 50">
            <a:extLst>
              <a:ext uri="{FF2B5EF4-FFF2-40B4-BE49-F238E27FC236}">
                <a16:creationId xmlns:a16="http://schemas.microsoft.com/office/drawing/2014/main" id="{D7BB5CC7-3661-526C-68EB-CA6A9A57ACA9}"/>
              </a:ext>
            </a:extLst>
          </p:cNvPr>
          <p:cNvSpPr/>
          <p:nvPr/>
        </p:nvSpPr>
        <p:spPr>
          <a:xfrm>
            <a:off x="244622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C65D4232-AF18-1AFE-4A45-05C17380CCC7}"/>
              </a:ext>
            </a:extLst>
          </p:cNvPr>
          <p:cNvSpPr/>
          <p:nvPr/>
        </p:nvSpPr>
        <p:spPr>
          <a:xfrm>
            <a:off x="283514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Oval 52">
            <a:extLst>
              <a:ext uri="{FF2B5EF4-FFF2-40B4-BE49-F238E27FC236}">
                <a16:creationId xmlns:a16="http://schemas.microsoft.com/office/drawing/2014/main" id="{CD7AACE5-B602-ECD1-352B-D7F1F30A0A7D}"/>
              </a:ext>
            </a:extLst>
          </p:cNvPr>
          <p:cNvSpPr/>
          <p:nvPr/>
        </p:nvSpPr>
        <p:spPr>
          <a:xfrm>
            <a:off x="3224058"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0E773B95-62F4-2D13-DBDE-C4EFE1F0C927}"/>
              </a:ext>
            </a:extLst>
          </p:cNvPr>
          <p:cNvSpPr/>
          <p:nvPr/>
        </p:nvSpPr>
        <p:spPr>
          <a:xfrm>
            <a:off x="3612976"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Oval 54">
            <a:extLst>
              <a:ext uri="{FF2B5EF4-FFF2-40B4-BE49-F238E27FC236}">
                <a16:creationId xmlns:a16="http://schemas.microsoft.com/office/drawing/2014/main" id="{4FC729A4-11A4-A5DA-5C5D-C8347163BA44}"/>
              </a:ext>
            </a:extLst>
          </p:cNvPr>
          <p:cNvSpPr/>
          <p:nvPr/>
        </p:nvSpPr>
        <p:spPr>
          <a:xfrm>
            <a:off x="400189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Oval 55">
            <a:extLst>
              <a:ext uri="{FF2B5EF4-FFF2-40B4-BE49-F238E27FC236}">
                <a16:creationId xmlns:a16="http://schemas.microsoft.com/office/drawing/2014/main" id="{AA6FFC50-4F65-38CA-F526-401A91B33E12}"/>
              </a:ext>
            </a:extLst>
          </p:cNvPr>
          <p:cNvSpPr/>
          <p:nvPr/>
        </p:nvSpPr>
        <p:spPr>
          <a:xfrm>
            <a:off x="439081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Oval 56">
            <a:extLst>
              <a:ext uri="{FF2B5EF4-FFF2-40B4-BE49-F238E27FC236}">
                <a16:creationId xmlns:a16="http://schemas.microsoft.com/office/drawing/2014/main" id="{EC260980-2623-2EF8-8740-92AF83770A3A}"/>
              </a:ext>
            </a:extLst>
          </p:cNvPr>
          <p:cNvSpPr/>
          <p:nvPr/>
        </p:nvSpPr>
        <p:spPr>
          <a:xfrm>
            <a:off x="4779728"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Oval 57">
            <a:extLst>
              <a:ext uri="{FF2B5EF4-FFF2-40B4-BE49-F238E27FC236}">
                <a16:creationId xmlns:a16="http://schemas.microsoft.com/office/drawing/2014/main" id="{250FC3EA-05E7-CEEF-3278-17BF400D9146}"/>
              </a:ext>
            </a:extLst>
          </p:cNvPr>
          <p:cNvSpPr/>
          <p:nvPr/>
        </p:nvSpPr>
        <p:spPr>
          <a:xfrm>
            <a:off x="5168646"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Oval 58">
            <a:extLst>
              <a:ext uri="{FF2B5EF4-FFF2-40B4-BE49-F238E27FC236}">
                <a16:creationId xmlns:a16="http://schemas.microsoft.com/office/drawing/2014/main" id="{4329CB2F-F2DD-1453-707C-ED85ECD3EF70}"/>
              </a:ext>
            </a:extLst>
          </p:cNvPr>
          <p:cNvSpPr/>
          <p:nvPr/>
        </p:nvSpPr>
        <p:spPr>
          <a:xfrm>
            <a:off x="555756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Oval 59">
            <a:extLst>
              <a:ext uri="{FF2B5EF4-FFF2-40B4-BE49-F238E27FC236}">
                <a16:creationId xmlns:a16="http://schemas.microsoft.com/office/drawing/2014/main" id="{E9FE6F7F-5DC2-E8C8-7A2C-6A2268320D0C}"/>
              </a:ext>
            </a:extLst>
          </p:cNvPr>
          <p:cNvSpPr/>
          <p:nvPr/>
        </p:nvSpPr>
        <p:spPr>
          <a:xfrm>
            <a:off x="594648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Oval 60">
            <a:extLst>
              <a:ext uri="{FF2B5EF4-FFF2-40B4-BE49-F238E27FC236}">
                <a16:creationId xmlns:a16="http://schemas.microsoft.com/office/drawing/2014/main" id="{2AC7B9B8-D0D5-BE04-ECA0-4A9850C3CB4D}"/>
              </a:ext>
            </a:extLst>
          </p:cNvPr>
          <p:cNvSpPr/>
          <p:nvPr/>
        </p:nvSpPr>
        <p:spPr>
          <a:xfrm>
            <a:off x="6335398"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2" name="Oval 61">
            <a:extLst>
              <a:ext uri="{FF2B5EF4-FFF2-40B4-BE49-F238E27FC236}">
                <a16:creationId xmlns:a16="http://schemas.microsoft.com/office/drawing/2014/main" id="{3BF5A905-AF3F-E46A-752E-0212221560F5}"/>
              </a:ext>
            </a:extLst>
          </p:cNvPr>
          <p:cNvSpPr/>
          <p:nvPr/>
        </p:nvSpPr>
        <p:spPr>
          <a:xfrm>
            <a:off x="6724316"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3" name="Oval 62">
            <a:extLst>
              <a:ext uri="{FF2B5EF4-FFF2-40B4-BE49-F238E27FC236}">
                <a16:creationId xmlns:a16="http://schemas.microsoft.com/office/drawing/2014/main" id="{E1B8198E-B11B-4578-A3DC-09341461753D}"/>
              </a:ext>
            </a:extLst>
          </p:cNvPr>
          <p:cNvSpPr/>
          <p:nvPr/>
        </p:nvSpPr>
        <p:spPr>
          <a:xfrm>
            <a:off x="711323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Left Brace 64">
            <a:extLst>
              <a:ext uri="{FF2B5EF4-FFF2-40B4-BE49-F238E27FC236}">
                <a16:creationId xmlns:a16="http://schemas.microsoft.com/office/drawing/2014/main" id="{D048A7A7-19EE-E540-C934-336897FBCED2}"/>
              </a:ext>
            </a:extLst>
          </p:cNvPr>
          <p:cNvSpPr/>
          <p:nvPr/>
        </p:nvSpPr>
        <p:spPr>
          <a:xfrm rot="5400000">
            <a:off x="3031814" y="2390390"/>
            <a:ext cx="621392" cy="182986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66" name="Left Brace 65">
            <a:extLst>
              <a:ext uri="{FF2B5EF4-FFF2-40B4-BE49-F238E27FC236}">
                <a16:creationId xmlns:a16="http://schemas.microsoft.com/office/drawing/2014/main" id="{5743DC2A-514A-AAC7-C6EC-2C3CF82BF40D}"/>
              </a:ext>
            </a:extLst>
          </p:cNvPr>
          <p:cNvSpPr/>
          <p:nvPr/>
        </p:nvSpPr>
        <p:spPr>
          <a:xfrm rot="5400000">
            <a:off x="4985725" y="2388691"/>
            <a:ext cx="621392" cy="182986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68" name="TextBox 67">
            <a:extLst>
              <a:ext uri="{FF2B5EF4-FFF2-40B4-BE49-F238E27FC236}">
                <a16:creationId xmlns:a16="http://schemas.microsoft.com/office/drawing/2014/main" id="{93087F5E-27E3-EC84-325C-6F5DDE3948AD}"/>
              </a:ext>
            </a:extLst>
          </p:cNvPr>
          <p:cNvSpPr txBox="1"/>
          <p:nvPr/>
        </p:nvSpPr>
        <p:spPr>
          <a:xfrm>
            <a:off x="2530478" y="2728543"/>
            <a:ext cx="1621438"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Type 1 devices</a:t>
            </a:r>
          </a:p>
        </p:txBody>
      </p:sp>
      <p:sp>
        <p:nvSpPr>
          <p:cNvPr id="69" name="TextBox 68">
            <a:extLst>
              <a:ext uri="{FF2B5EF4-FFF2-40B4-BE49-F238E27FC236}">
                <a16:creationId xmlns:a16="http://schemas.microsoft.com/office/drawing/2014/main" id="{A192C48F-2E3D-2354-C877-3B9D152824BC}"/>
              </a:ext>
            </a:extLst>
          </p:cNvPr>
          <p:cNvSpPr txBox="1"/>
          <p:nvPr/>
        </p:nvSpPr>
        <p:spPr>
          <a:xfrm>
            <a:off x="4525392" y="2718484"/>
            <a:ext cx="1629213"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Type 0 devices</a:t>
            </a:r>
          </a:p>
        </p:txBody>
      </p:sp>
      <p:cxnSp>
        <p:nvCxnSpPr>
          <p:cNvPr id="71" name="Straight Connector 70">
            <a:extLst>
              <a:ext uri="{FF2B5EF4-FFF2-40B4-BE49-F238E27FC236}">
                <a16:creationId xmlns:a16="http://schemas.microsoft.com/office/drawing/2014/main" id="{150A116B-79CA-962A-ED0A-20496F61252D}"/>
              </a:ext>
            </a:extLst>
          </p:cNvPr>
          <p:cNvCxnSpPr>
            <a:cxnSpLocks/>
          </p:cNvCxnSpPr>
          <p:nvPr/>
        </p:nvCxnSpPr>
        <p:spPr>
          <a:xfrm flipH="1">
            <a:off x="2566559" y="3597047"/>
            <a:ext cx="112788" cy="909185"/>
          </a:xfrm>
          <a:prstGeom prst="line">
            <a:avLst/>
          </a:prstGeom>
          <a:noFill/>
          <a:ln w="19050" cap="flat" cmpd="sng" algn="ctr">
            <a:solidFill>
              <a:sysClr val="windowText" lastClr="000000"/>
            </a:solidFill>
            <a:prstDash val="sysDash"/>
            <a:miter lim="800000"/>
            <a:headEnd type="none"/>
            <a:tailEnd type="none"/>
          </a:ln>
          <a:effectLst/>
        </p:spPr>
      </p:cxnSp>
      <p:cxnSp>
        <p:nvCxnSpPr>
          <p:cNvPr id="72" name="Straight Connector 71">
            <a:extLst>
              <a:ext uri="{FF2B5EF4-FFF2-40B4-BE49-F238E27FC236}">
                <a16:creationId xmlns:a16="http://schemas.microsoft.com/office/drawing/2014/main" id="{85E8BA78-FBFA-08FB-2DA4-940FB225DD59}"/>
              </a:ext>
            </a:extLst>
          </p:cNvPr>
          <p:cNvCxnSpPr>
            <a:cxnSpLocks/>
            <a:endCxn id="55" idx="0"/>
          </p:cNvCxnSpPr>
          <p:nvPr/>
        </p:nvCxnSpPr>
        <p:spPr>
          <a:xfrm>
            <a:off x="3359653" y="3605480"/>
            <a:ext cx="770015" cy="905799"/>
          </a:xfrm>
          <a:prstGeom prst="line">
            <a:avLst/>
          </a:prstGeom>
          <a:noFill/>
          <a:ln w="19050" cap="flat" cmpd="sng" algn="ctr">
            <a:solidFill>
              <a:sysClr val="windowText" lastClr="000000"/>
            </a:solidFill>
            <a:prstDash val="sysDash"/>
            <a:miter lim="800000"/>
            <a:headEnd type="none"/>
            <a:tailEnd type="none"/>
          </a:ln>
          <a:effectLst/>
        </p:spPr>
      </p:cxnSp>
      <p:sp>
        <p:nvSpPr>
          <p:cNvPr id="73" name="Rectangle 72">
            <a:extLst>
              <a:ext uri="{FF2B5EF4-FFF2-40B4-BE49-F238E27FC236}">
                <a16:creationId xmlns:a16="http://schemas.microsoft.com/office/drawing/2014/main" id="{849926D6-5907-0AE0-95BC-85F317DC7CDC}"/>
              </a:ext>
            </a:extLst>
          </p:cNvPr>
          <p:cNvSpPr/>
          <p:nvPr/>
        </p:nvSpPr>
        <p:spPr>
          <a:xfrm>
            <a:off x="685800" y="2209799"/>
            <a:ext cx="7696200" cy="3048001"/>
          </a:xfrm>
          <a:prstGeom prst="rect">
            <a:avLst/>
          </a:prstGeom>
          <a:noFill/>
          <a:ln w="12700" cap="flat" cmpd="sng" algn="ctr">
            <a:solidFill>
              <a:sysClr val="windowText" lastClr="0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75" name="Straight Connector 74">
            <a:extLst>
              <a:ext uri="{FF2B5EF4-FFF2-40B4-BE49-F238E27FC236}">
                <a16:creationId xmlns:a16="http://schemas.microsoft.com/office/drawing/2014/main" id="{4CF10344-5AFC-8DD8-ECBD-8082AC1D7377}"/>
              </a:ext>
            </a:extLst>
          </p:cNvPr>
          <p:cNvCxnSpPr>
            <a:cxnSpLocks/>
          </p:cNvCxnSpPr>
          <p:nvPr/>
        </p:nvCxnSpPr>
        <p:spPr>
          <a:xfrm>
            <a:off x="3866541" y="3587377"/>
            <a:ext cx="976964" cy="932962"/>
          </a:xfrm>
          <a:prstGeom prst="line">
            <a:avLst/>
          </a:prstGeom>
          <a:noFill/>
          <a:ln w="19050" cap="flat" cmpd="sng" algn="ctr">
            <a:solidFill>
              <a:sysClr val="windowText" lastClr="000000"/>
            </a:solidFill>
            <a:prstDash val="sysDash"/>
            <a:miter lim="800000"/>
            <a:headEnd type="none"/>
            <a:tailEnd type="none"/>
          </a:ln>
          <a:effectLst/>
        </p:spPr>
      </p:cxnSp>
      <p:cxnSp>
        <p:nvCxnSpPr>
          <p:cNvPr id="76" name="Straight Connector 75">
            <a:extLst>
              <a:ext uri="{FF2B5EF4-FFF2-40B4-BE49-F238E27FC236}">
                <a16:creationId xmlns:a16="http://schemas.microsoft.com/office/drawing/2014/main" id="{81C73428-345F-760F-1463-933A577A6F1D}"/>
              </a:ext>
            </a:extLst>
          </p:cNvPr>
          <p:cNvCxnSpPr>
            <a:cxnSpLocks/>
          </p:cNvCxnSpPr>
          <p:nvPr/>
        </p:nvCxnSpPr>
        <p:spPr>
          <a:xfrm>
            <a:off x="3057869" y="3663669"/>
            <a:ext cx="245016" cy="856113"/>
          </a:xfrm>
          <a:prstGeom prst="line">
            <a:avLst/>
          </a:prstGeom>
          <a:noFill/>
          <a:ln w="19050" cap="flat" cmpd="sng" algn="ctr">
            <a:solidFill>
              <a:sysClr val="windowText" lastClr="000000"/>
            </a:solidFill>
            <a:prstDash val="sysDash"/>
            <a:miter lim="800000"/>
            <a:headEnd type="none"/>
            <a:tailEnd type="none"/>
          </a:ln>
          <a:effectLst/>
        </p:spPr>
      </p:cxnSp>
      <p:cxnSp>
        <p:nvCxnSpPr>
          <p:cNvPr id="77" name="Straight Connector 76">
            <a:extLst>
              <a:ext uri="{FF2B5EF4-FFF2-40B4-BE49-F238E27FC236}">
                <a16:creationId xmlns:a16="http://schemas.microsoft.com/office/drawing/2014/main" id="{F55FE60D-B7E3-0ECC-F917-B760FF8FF12F}"/>
              </a:ext>
            </a:extLst>
          </p:cNvPr>
          <p:cNvCxnSpPr>
            <a:cxnSpLocks/>
          </p:cNvCxnSpPr>
          <p:nvPr/>
        </p:nvCxnSpPr>
        <p:spPr>
          <a:xfrm>
            <a:off x="5781220" y="3626346"/>
            <a:ext cx="653573" cy="893668"/>
          </a:xfrm>
          <a:prstGeom prst="line">
            <a:avLst/>
          </a:prstGeom>
          <a:noFill/>
          <a:ln w="19050" cap="flat" cmpd="sng" algn="ctr">
            <a:solidFill>
              <a:sysClr val="windowText" lastClr="000000"/>
            </a:solidFill>
            <a:prstDash val="sysDash"/>
            <a:miter lim="800000"/>
            <a:headEnd type="none"/>
            <a:tailEnd type="none"/>
          </a:ln>
          <a:effectLst/>
        </p:spPr>
      </p:cxnSp>
      <p:cxnSp>
        <p:nvCxnSpPr>
          <p:cNvPr id="78" name="Straight Connector 77">
            <a:extLst>
              <a:ext uri="{FF2B5EF4-FFF2-40B4-BE49-F238E27FC236}">
                <a16:creationId xmlns:a16="http://schemas.microsoft.com/office/drawing/2014/main" id="{DD3CB5E1-7DDA-A744-1097-B9FEFFB10B03}"/>
              </a:ext>
            </a:extLst>
          </p:cNvPr>
          <p:cNvCxnSpPr>
            <a:cxnSpLocks/>
          </p:cNvCxnSpPr>
          <p:nvPr/>
        </p:nvCxnSpPr>
        <p:spPr>
          <a:xfrm flipH="1">
            <a:off x="2962916" y="3544773"/>
            <a:ext cx="1765402" cy="970293"/>
          </a:xfrm>
          <a:prstGeom prst="line">
            <a:avLst/>
          </a:prstGeom>
          <a:noFill/>
          <a:ln w="19050" cap="flat" cmpd="sng" algn="ctr">
            <a:solidFill>
              <a:sysClr val="windowText" lastClr="000000"/>
            </a:solidFill>
            <a:prstDash val="sysDash"/>
            <a:miter lim="800000"/>
            <a:headEnd type="none"/>
            <a:tailEnd type="none"/>
          </a:ln>
          <a:effectLst/>
        </p:spPr>
      </p:cxnSp>
      <p:cxnSp>
        <p:nvCxnSpPr>
          <p:cNvPr id="79" name="Straight Connector 78">
            <a:extLst>
              <a:ext uri="{FF2B5EF4-FFF2-40B4-BE49-F238E27FC236}">
                <a16:creationId xmlns:a16="http://schemas.microsoft.com/office/drawing/2014/main" id="{EC39FDEB-8921-D017-D1BB-DA1B5814FA12}"/>
              </a:ext>
            </a:extLst>
          </p:cNvPr>
          <p:cNvCxnSpPr>
            <a:cxnSpLocks/>
          </p:cNvCxnSpPr>
          <p:nvPr/>
        </p:nvCxnSpPr>
        <p:spPr>
          <a:xfrm>
            <a:off x="5417512" y="3587377"/>
            <a:ext cx="575385" cy="956927"/>
          </a:xfrm>
          <a:prstGeom prst="line">
            <a:avLst/>
          </a:prstGeom>
          <a:noFill/>
          <a:ln w="19050" cap="flat" cmpd="sng" algn="ctr">
            <a:solidFill>
              <a:sysClr val="windowText" lastClr="000000"/>
            </a:solidFill>
            <a:prstDash val="sysDash"/>
            <a:miter lim="800000"/>
            <a:headEnd type="none"/>
            <a:tailEnd type="none"/>
          </a:ln>
          <a:effectLst/>
        </p:spPr>
      </p:cxnSp>
      <p:cxnSp>
        <p:nvCxnSpPr>
          <p:cNvPr id="81" name="Straight Connector 80">
            <a:extLst>
              <a:ext uri="{FF2B5EF4-FFF2-40B4-BE49-F238E27FC236}">
                <a16:creationId xmlns:a16="http://schemas.microsoft.com/office/drawing/2014/main" id="{C5ED1FFA-219A-869E-3264-BD9374BE6CAA}"/>
              </a:ext>
            </a:extLst>
          </p:cNvPr>
          <p:cNvCxnSpPr>
            <a:cxnSpLocks/>
          </p:cNvCxnSpPr>
          <p:nvPr/>
        </p:nvCxnSpPr>
        <p:spPr>
          <a:xfrm flipV="1">
            <a:off x="3810132" y="3599643"/>
            <a:ext cx="1410714" cy="932397"/>
          </a:xfrm>
          <a:prstGeom prst="line">
            <a:avLst/>
          </a:prstGeom>
          <a:noFill/>
          <a:ln w="19050" cap="flat" cmpd="sng" algn="ctr">
            <a:solidFill>
              <a:sysClr val="windowText" lastClr="000000"/>
            </a:solidFill>
            <a:prstDash val="sysDash"/>
            <a:miter lim="800000"/>
            <a:headEnd type="none"/>
            <a:tailEnd type="none"/>
          </a:ln>
          <a:effectLst/>
        </p:spPr>
      </p:cxnSp>
      <p:cxnSp>
        <p:nvCxnSpPr>
          <p:cNvPr id="82" name="Straight Connector 81">
            <a:extLst>
              <a:ext uri="{FF2B5EF4-FFF2-40B4-BE49-F238E27FC236}">
                <a16:creationId xmlns:a16="http://schemas.microsoft.com/office/drawing/2014/main" id="{7F453DD0-A8F1-9FFC-D89F-745D4D00752F}"/>
              </a:ext>
            </a:extLst>
          </p:cNvPr>
          <p:cNvCxnSpPr>
            <a:cxnSpLocks/>
          </p:cNvCxnSpPr>
          <p:nvPr/>
        </p:nvCxnSpPr>
        <p:spPr>
          <a:xfrm>
            <a:off x="6006804" y="3612620"/>
            <a:ext cx="1220722" cy="893612"/>
          </a:xfrm>
          <a:prstGeom prst="line">
            <a:avLst/>
          </a:prstGeom>
          <a:noFill/>
          <a:ln w="19050" cap="flat" cmpd="sng" algn="ctr">
            <a:solidFill>
              <a:sysClr val="windowText" lastClr="000000"/>
            </a:solidFill>
            <a:prstDash val="sysDash"/>
            <a:miter lim="800000"/>
            <a:headEnd type="none"/>
            <a:tailEnd type="none"/>
          </a:ln>
          <a:effectLst/>
        </p:spPr>
      </p:cxnSp>
      <p:cxnSp>
        <p:nvCxnSpPr>
          <p:cNvPr id="86" name="Straight Connector 85">
            <a:extLst>
              <a:ext uri="{FF2B5EF4-FFF2-40B4-BE49-F238E27FC236}">
                <a16:creationId xmlns:a16="http://schemas.microsoft.com/office/drawing/2014/main" id="{E9CF1BC8-0B59-195B-7A77-453E4327FE2C}"/>
              </a:ext>
            </a:extLst>
          </p:cNvPr>
          <p:cNvCxnSpPr>
            <a:cxnSpLocks/>
          </p:cNvCxnSpPr>
          <p:nvPr/>
        </p:nvCxnSpPr>
        <p:spPr>
          <a:xfrm>
            <a:off x="3518533" y="3577102"/>
            <a:ext cx="946293" cy="935875"/>
          </a:xfrm>
          <a:prstGeom prst="line">
            <a:avLst/>
          </a:prstGeom>
          <a:noFill/>
          <a:ln w="19050" cap="flat" cmpd="sng" algn="ctr">
            <a:solidFill>
              <a:sysClr val="windowText" lastClr="000000"/>
            </a:solidFill>
            <a:prstDash val="sysDash"/>
            <a:miter lim="800000"/>
            <a:headEnd type="none"/>
            <a:tailEnd type="none"/>
          </a:ln>
          <a:effectLst/>
        </p:spPr>
      </p:cxnSp>
      <p:cxnSp>
        <p:nvCxnSpPr>
          <p:cNvPr id="2" name="Straight Connector 1">
            <a:extLst>
              <a:ext uri="{FF2B5EF4-FFF2-40B4-BE49-F238E27FC236}">
                <a16:creationId xmlns:a16="http://schemas.microsoft.com/office/drawing/2014/main" id="{974490C8-250F-33A7-C0CC-7819E335445F}"/>
              </a:ext>
            </a:extLst>
          </p:cNvPr>
          <p:cNvCxnSpPr>
            <a:cxnSpLocks/>
          </p:cNvCxnSpPr>
          <p:nvPr/>
        </p:nvCxnSpPr>
        <p:spPr>
          <a:xfrm>
            <a:off x="4098644" y="3533072"/>
            <a:ext cx="1555925" cy="957920"/>
          </a:xfrm>
          <a:prstGeom prst="line">
            <a:avLst/>
          </a:prstGeom>
          <a:noFill/>
          <a:ln w="19050" cap="flat" cmpd="sng" algn="ctr">
            <a:solidFill>
              <a:sysClr val="windowText" lastClr="000000"/>
            </a:solidFill>
            <a:prstDash val="sysDash"/>
            <a:miter lim="800000"/>
            <a:headEnd type="none"/>
            <a:tailEnd type="none"/>
          </a:ln>
          <a:effectLst/>
        </p:spPr>
      </p:cxnSp>
      <p:cxnSp>
        <p:nvCxnSpPr>
          <p:cNvPr id="5" name="Straight Connector 4">
            <a:extLst>
              <a:ext uri="{FF2B5EF4-FFF2-40B4-BE49-F238E27FC236}">
                <a16:creationId xmlns:a16="http://schemas.microsoft.com/office/drawing/2014/main" id="{5464B527-B477-9393-40A5-7872B95FD4E9}"/>
              </a:ext>
            </a:extLst>
          </p:cNvPr>
          <p:cNvCxnSpPr>
            <a:cxnSpLocks/>
          </p:cNvCxnSpPr>
          <p:nvPr/>
        </p:nvCxnSpPr>
        <p:spPr>
          <a:xfrm flipH="1">
            <a:off x="5291154" y="3612620"/>
            <a:ext cx="24767" cy="907162"/>
          </a:xfrm>
          <a:prstGeom prst="line">
            <a:avLst/>
          </a:prstGeom>
          <a:noFill/>
          <a:ln w="19050" cap="flat" cmpd="sng" algn="ctr">
            <a:solidFill>
              <a:sysClr val="windowText" lastClr="000000"/>
            </a:solidFill>
            <a:prstDash val="sysDash"/>
            <a:miter lim="800000"/>
            <a:headEnd type="none"/>
            <a:tailEnd type="none"/>
          </a:ln>
          <a:effectLst/>
        </p:spPr>
      </p:cxnSp>
    </p:spTree>
    <p:extLst>
      <p:ext uri="{BB962C8B-B14F-4D97-AF65-F5344CB8AC3E}">
        <p14:creationId xmlns:p14="http://schemas.microsoft.com/office/powerpoint/2010/main" val="3659433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ACC9C-A0D0-99BE-7A22-0A1C61802059}"/>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0FA255C8-F15C-072A-814C-57DE634A1600}"/>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C2145E81-21CA-4D75-5CE4-2FCEE62BE0A3}"/>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12</a:t>
            </a:fld>
            <a:endParaRPr lang="en-US" sz="1200" dirty="0"/>
          </a:p>
        </p:txBody>
      </p:sp>
      <p:sp>
        <p:nvSpPr>
          <p:cNvPr id="12" name="CustomShape 1">
            <a:extLst>
              <a:ext uri="{FF2B5EF4-FFF2-40B4-BE49-F238E27FC236}">
                <a16:creationId xmlns:a16="http://schemas.microsoft.com/office/drawing/2014/main" id="{72B1CF70-5C53-D7D8-F771-ABAC2E53F4B5}"/>
              </a:ext>
            </a:extLst>
          </p:cNvPr>
          <p:cNvSpPr/>
          <p:nvPr/>
        </p:nvSpPr>
        <p:spPr>
          <a:xfrm>
            <a:off x="457200" y="654204"/>
            <a:ext cx="8228880" cy="7173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trike="noStrike" spc="-1" dirty="0">
                <a:latin typeface="Arial"/>
              </a:rPr>
              <a:t>Time Based Device Grouping</a:t>
            </a:r>
          </a:p>
        </p:txBody>
      </p:sp>
      <p:sp>
        <p:nvSpPr>
          <p:cNvPr id="74" name="TextBox 73">
            <a:extLst>
              <a:ext uri="{FF2B5EF4-FFF2-40B4-BE49-F238E27FC236}">
                <a16:creationId xmlns:a16="http://schemas.microsoft.com/office/drawing/2014/main" id="{8E9DC090-0DE5-2509-58F5-621A78654991}"/>
              </a:ext>
            </a:extLst>
          </p:cNvPr>
          <p:cNvSpPr txBox="1"/>
          <p:nvPr/>
        </p:nvSpPr>
        <p:spPr>
          <a:xfrm>
            <a:off x="1686157" y="1646044"/>
            <a:ext cx="6119847"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Grouping devices based on times association request frames received with earlier devices having high priority</a:t>
            </a:r>
          </a:p>
        </p:txBody>
      </p:sp>
      <p:sp>
        <p:nvSpPr>
          <p:cNvPr id="50" name="Rectangle: Rounded Corners 49">
            <a:extLst>
              <a:ext uri="{FF2B5EF4-FFF2-40B4-BE49-F238E27FC236}">
                <a16:creationId xmlns:a16="http://schemas.microsoft.com/office/drawing/2014/main" id="{9F42D624-A736-B6FD-7142-B655F0611D2E}"/>
              </a:ext>
            </a:extLst>
          </p:cNvPr>
          <p:cNvSpPr/>
          <p:nvPr/>
        </p:nvSpPr>
        <p:spPr>
          <a:xfrm>
            <a:off x="791915" y="4413039"/>
            <a:ext cx="1496834" cy="485012"/>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Calibri" panose="020F0502020204030204"/>
                <a:ea typeface="+mn-ea"/>
                <a:cs typeface="+mn-cs"/>
              </a:rPr>
              <a:t>IEEE 802.15.4 PAN coordinator</a:t>
            </a:r>
          </a:p>
        </p:txBody>
      </p:sp>
      <p:sp>
        <p:nvSpPr>
          <p:cNvPr id="51" name="Oval 50">
            <a:extLst>
              <a:ext uri="{FF2B5EF4-FFF2-40B4-BE49-F238E27FC236}">
                <a16:creationId xmlns:a16="http://schemas.microsoft.com/office/drawing/2014/main" id="{2CDB3EF8-0EAB-2BF6-BB07-39F9707FF7CB}"/>
              </a:ext>
            </a:extLst>
          </p:cNvPr>
          <p:cNvSpPr/>
          <p:nvPr/>
        </p:nvSpPr>
        <p:spPr>
          <a:xfrm>
            <a:off x="244622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A16B71DB-5200-934C-8A92-68D4397AE4AD}"/>
              </a:ext>
            </a:extLst>
          </p:cNvPr>
          <p:cNvSpPr/>
          <p:nvPr/>
        </p:nvSpPr>
        <p:spPr>
          <a:xfrm>
            <a:off x="283514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Oval 52">
            <a:extLst>
              <a:ext uri="{FF2B5EF4-FFF2-40B4-BE49-F238E27FC236}">
                <a16:creationId xmlns:a16="http://schemas.microsoft.com/office/drawing/2014/main" id="{17F21186-8D18-B83C-688A-FA5D472A02BE}"/>
              </a:ext>
            </a:extLst>
          </p:cNvPr>
          <p:cNvSpPr/>
          <p:nvPr/>
        </p:nvSpPr>
        <p:spPr>
          <a:xfrm>
            <a:off x="3224058"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E62B0F6C-C099-0078-22F0-73396565D986}"/>
              </a:ext>
            </a:extLst>
          </p:cNvPr>
          <p:cNvSpPr/>
          <p:nvPr/>
        </p:nvSpPr>
        <p:spPr>
          <a:xfrm>
            <a:off x="3612976"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Oval 54">
            <a:extLst>
              <a:ext uri="{FF2B5EF4-FFF2-40B4-BE49-F238E27FC236}">
                <a16:creationId xmlns:a16="http://schemas.microsoft.com/office/drawing/2014/main" id="{C4D2BF4A-CA63-A433-E83D-058A9BCBB6FE}"/>
              </a:ext>
            </a:extLst>
          </p:cNvPr>
          <p:cNvSpPr/>
          <p:nvPr/>
        </p:nvSpPr>
        <p:spPr>
          <a:xfrm>
            <a:off x="400189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Oval 55">
            <a:extLst>
              <a:ext uri="{FF2B5EF4-FFF2-40B4-BE49-F238E27FC236}">
                <a16:creationId xmlns:a16="http://schemas.microsoft.com/office/drawing/2014/main" id="{00799E68-D62E-D839-675E-5D42DA32309C}"/>
              </a:ext>
            </a:extLst>
          </p:cNvPr>
          <p:cNvSpPr/>
          <p:nvPr/>
        </p:nvSpPr>
        <p:spPr>
          <a:xfrm>
            <a:off x="439081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Oval 56">
            <a:extLst>
              <a:ext uri="{FF2B5EF4-FFF2-40B4-BE49-F238E27FC236}">
                <a16:creationId xmlns:a16="http://schemas.microsoft.com/office/drawing/2014/main" id="{99205985-CDAF-9B38-8A98-24D62B484D56}"/>
              </a:ext>
            </a:extLst>
          </p:cNvPr>
          <p:cNvSpPr/>
          <p:nvPr/>
        </p:nvSpPr>
        <p:spPr>
          <a:xfrm>
            <a:off x="4779728"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Oval 57">
            <a:extLst>
              <a:ext uri="{FF2B5EF4-FFF2-40B4-BE49-F238E27FC236}">
                <a16:creationId xmlns:a16="http://schemas.microsoft.com/office/drawing/2014/main" id="{45907F17-586D-FC5B-610F-EB33878C7E75}"/>
              </a:ext>
            </a:extLst>
          </p:cNvPr>
          <p:cNvSpPr/>
          <p:nvPr/>
        </p:nvSpPr>
        <p:spPr>
          <a:xfrm>
            <a:off x="5168646"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Oval 58">
            <a:extLst>
              <a:ext uri="{FF2B5EF4-FFF2-40B4-BE49-F238E27FC236}">
                <a16:creationId xmlns:a16="http://schemas.microsoft.com/office/drawing/2014/main" id="{34E3F3C2-AFC6-4D5A-CE4A-FABA5B34B0AE}"/>
              </a:ext>
            </a:extLst>
          </p:cNvPr>
          <p:cNvSpPr/>
          <p:nvPr/>
        </p:nvSpPr>
        <p:spPr>
          <a:xfrm>
            <a:off x="555756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Oval 59">
            <a:extLst>
              <a:ext uri="{FF2B5EF4-FFF2-40B4-BE49-F238E27FC236}">
                <a16:creationId xmlns:a16="http://schemas.microsoft.com/office/drawing/2014/main" id="{A4B1B227-2B91-431E-1DE4-EBF573441E64}"/>
              </a:ext>
            </a:extLst>
          </p:cNvPr>
          <p:cNvSpPr/>
          <p:nvPr/>
        </p:nvSpPr>
        <p:spPr>
          <a:xfrm>
            <a:off x="594648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Oval 60">
            <a:extLst>
              <a:ext uri="{FF2B5EF4-FFF2-40B4-BE49-F238E27FC236}">
                <a16:creationId xmlns:a16="http://schemas.microsoft.com/office/drawing/2014/main" id="{E3DF8FE5-210F-8773-9F7E-5EA0AFF2D1B9}"/>
              </a:ext>
            </a:extLst>
          </p:cNvPr>
          <p:cNvSpPr/>
          <p:nvPr/>
        </p:nvSpPr>
        <p:spPr>
          <a:xfrm>
            <a:off x="6335398"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2" name="Oval 61">
            <a:extLst>
              <a:ext uri="{FF2B5EF4-FFF2-40B4-BE49-F238E27FC236}">
                <a16:creationId xmlns:a16="http://schemas.microsoft.com/office/drawing/2014/main" id="{BE45B5AA-63AF-C437-61A1-CF2A25BF2FAC}"/>
              </a:ext>
            </a:extLst>
          </p:cNvPr>
          <p:cNvSpPr/>
          <p:nvPr/>
        </p:nvSpPr>
        <p:spPr>
          <a:xfrm>
            <a:off x="6724316"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3" name="Oval 62">
            <a:extLst>
              <a:ext uri="{FF2B5EF4-FFF2-40B4-BE49-F238E27FC236}">
                <a16:creationId xmlns:a16="http://schemas.microsoft.com/office/drawing/2014/main" id="{50A4BD18-D2DD-9B4B-77C5-FBB42A2964A2}"/>
              </a:ext>
            </a:extLst>
          </p:cNvPr>
          <p:cNvSpPr/>
          <p:nvPr/>
        </p:nvSpPr>
        <p:spPr>
          <a:xfrm>
            <a:off x="7113233"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Oval 63">
            <a:extLst>
              <a:ext uri="{FF2B5EF4-FFF2-40B4-BE49-F238E27FC236}">
                <a16:creationId xmlns:a16="http://schemas.microsoft.com/office/drawing/2014/main" id="{9EDB1D78-0CA1-4747-C257-A303C4FA76BE}"/>
              </a:ext>
            </a:extLst>
          </p:cNvPr>
          <p:cNvSpPr/>
          <p:nvPr/>
        </p:nvSpPr>
        <p:spPr>
          <a:xfrm>
            <a:off x="7502151" y="4511279"/>
            <a:ext cx="255550" cy="30198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Left Brace 64">
            <a:extLst>
              <a:ext uri="{FF2B5EF4-FFF2-40B4-BE49-F238E27FC236}">
                <a16:creationId xmlns:a16="http://schemas.microsoft.com/office/drawing/2014/main" id="{903BE4C3-5E8A-5A80-21C5-D48B8609E308}"/>
              </a:ext>
            </a:extLst>
          </p:cNvPr>
          <p:cNvSpPr/>
          <p:nvPr/>
        </p:nvSpPr>
        <p:spPr>
          <a:xfrm rot="5400000">
            <a:off x="3031814" y="2390390"/>
            <a:ext cx="621392" cy="182986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66" name="Left Brace 65">
            <a:extLst>
              <a:ext uri="{FF2B5EF4-FFF2-40B4-BE49-F238E27FC236}">
                <a16:creationId xmlns:a16="http://schemas.microsoft.com/office/drawing/2014/main" id="{41F43F74-EEC7-E83B-0D1B-5B395DBEB7B2}"/>
              </a:ext>
            </a:extLst>
          </p:cNvPr>
          <p:cNvSpPr/>
          <p:nvPr/>
        </p:nvSpPr>
        <p:spPr>
          <a:xfrm rot="5400000">
            <a:off x="4985725" y="2388691"/>
            <a:ext cx="621392" cy="182986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67" name="Left Brace 66">
            <a:extLst>
              <a:ext uri="{FF2B5EF4-FFF2-40B4-BE49-F238E27FC236}">
                <a16:creationId xmlns:a16="http://schemas.microsoft.com/office/drawing/2014/main" id="{FD47818E-15FF-BAB2-7774-6BB0DF884CCC}"/>
              </a:ext>
            </a:extLst>
          </p:cNvPr>
          <p:cNvSpPr/>
          <p:nvPr/>
        </p:nvSpPr>
        <p:spPr>
          <a:xfrm rot="5400000">
            <a:off x="6939637" y="2359392"/>
            <a:ext cx="621392" cy="182986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68" name="TextBox 67">
            <a:extLst>
              <a:ext uri="{FF2B5EF4-FFF2-40B4-BE49-F238E27FC236}">
                <a16:creationId xmlns:a16="http://schemas.microsoft.com/office/drawing/2014/main" id="{11AB8B3E-F82A-A0B9-22B4-DCAD6C1A2432}"/>
              </a:ext>
            </a:extLst>
          </p:cNvPr>
          <p:cNvSpPr txBox="1"/>
          <p:nvPr/>
        </p:nvSpPr>
        <p:spPr>
          <a:xfrm>
            <a:off x="2530478" y="2728543"/>
            <a:ext cx="1621438"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 1 devices</a:t>
            </a:r>
          </a:p>
        </p:txBody>
      </p:sp>
      <p:sp>
        <p:nvSpPr>
          <p:cNvPr id="69" name="TextBox 68">
            <a:extLst>
              <a:ext uri="{FF2B5EF4-FFF2-40B4-BE49-F238E27FC236}">
                <a16:creationId xmlns:a16="http://schemas.microsoft.com/office/drawing/2014/main" id="{64E00C7D-9D7E-451D-4657-21548235C458}"/>
              </a:ext>
            </a:extLst>
          </p:cNvPr>
          <p:cNvSpPr txBox="1"/>
          <p:nvPr/>
        </p:nvSpPr>
        <p:spPr>
          <a:xfrm>
            <a:off x="4525392" y="2718484"/>
            <a:ext cx="1629213"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 2 devices</a:t>
            </a:r>
          </a:p>
        </p:txBody>
      </p:sp>
      <p:sp>
        <p:nvSpPr>
          <p:cNvPr id="70" name="TextBox 69">
            <a:extLst>
              <a:ext uri="{FF2B5EF4-FFF2-40B4-BE49-F238E27FC236}">
                <a16:creationId xmlns:a16="http://schemas.microsoft.com/office/drawing/2014/main" id="{9A609051-0F74-4964-0D61-03A5D9962450}"/>
              </a:ext>
            </a:extLst>
          </p:cNvPr>
          <p:cNvSpPr txBox="1"/>
          <p:nvPr/>
        </p:nvSpPr>
        <p:spPr>
          <a:xfrm>
            <a:off x="6421201" y="2717240"/>
            <a:ext cx="1744066"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 3 devices</a:t>
            </a:r>
          </a:p>
        </p:txBody>
      </p:sp>
      <p:cxnSp>
        <p:nvCxnSpPr>
          <p:cNvPr id="71" name="Straight Connector 70">
            <a:extLst>
              <a:ext uri="{FF2B5EF4-FFF2-40B4-BE49-F238E27FC236}">
                <a16:creationId xmlns:a16="http://schemas.microsoft.com/office/drawing/2014/main" id="{5D129199-63E8-B1A0-F754-F0B142DDDE7F}"/>
              </a:ext>
            </a:extLst>
          </p:cNvPr>
          <p:cNvCxnSpPr>
            <a:cxnSpLocks/>
          </p:cNvCxnSpPr>
          <p:nvPr/>
        </p:nvCxnSpPr>
        <p:spPr>
          <a:xfrm flipH="1">
            <a:off x="2566559" y="3597047"/>
            <a:ext cx="112788" cy="909185"/>
          </a:xfrm>
          <a:prstGeom prst="line">
            <a:avLst/>
          </a:prstGeom>
          <a:noFill/>
          <a:ln w="19050" cap="flat" cmpd="sng" algn="ctr">
            <a:solidFill>
              <a:sysClr val="windowText" lastClr="000000"/>
            </a:solidFill>
            <a:prstDash val="sysDash"/>
            <a:miter lim="800000"/>
            <a:headEnd type="none"/>
            <a:tailEnd type="none"/>
          </a:ln>
          <a:effectLst/>
        </p:spPr>
      </p:cxnSp>
      <p:cxnSp>
        <p:nvCxnSpPr>
          <p:cNvPr id="72" name="Straight Connector 71">
            <a:extLst>
              <a:ext uri="{FF2B5EF4-FFF2-40B4-BE49-F238E27FC236}">
                <a16:creationId xmlns:a16="http://schemas.microsoft.com/office/drawing/2014/main" id="{800AB5A2-612A-0DFC-90EC-00948DF7986E}"/>
              </a:ext>
            </a:extLst>
          </p:cNvPr>
          <p:cNvCxnSpPr>
            <a:cxnSpLocks/>
            <a:endCxn id="55" idx="0"/>
          </p:cNvCxnSpPr>
          <p:nvPr/>
        </p:nvCxnSpPr>
        <p:spPr>
          <a:xfrm>
            <a:off x="3359653" y="3605480"/>
            <a:ext cx="770015" cy="905799"/>
          </a:xfrm>
          <a:prstGeom prst="line">
            <a:avLst/>
          </a:prstGeom>
          <a:noFill/>
          <a:ln w="19050" cap="flat" cmpd="sng" algn="ctr">
            <a:solidFill>
              <a:sysClr val="windowText" lastClr="000000"/>
            </a:solidFill>
            <a:prstDash val="sysDash"/>
            <a:miter lim="800000"/>
            <a:headEnd type="none"/>
            <a:tailEnd type="none"/>
          </a:ln>
          <a:effectLst/>
        </p:spPr>
      </p:cxnSp>
      <p:sp>
        <p:nvSpPr>
          <p:cNvPr id="73" name="Rectangle 72">
            <a:extLst>
              <a:ext uri="{FF2B5EF4-FFF2-40B4-BE49-F238E27FC236}">
                <a16:creationId xmlns:a16="http://schemas.microsoft.com/office/drawing/2014/main" id="{860E5BFB-F0EE-33AB-7789-6F33CC5792BF}"/>
              </a:ext>
            </a:extLst>
          </p:cNvPr>
          <p:cNvSpPr/>
          <p:nvPr/>
        </p:nvSpPr>
        <p:spPr>
          <a:xfrm>
            <a:off x="685800" y="2209799"/>
            <a:ext cx="7696200" cy="3048001"/>
          </a:xfrm>
          <a:prstGeom prst="rect">
            <a:avLst/>
          </a:prstGeom>
          <a:noFill/>
          <a:ln w="12700" cap="flat" cmpd="sng" algn="ctr">
            <a:solidFill>
              <a:sysClr val="windowText" lastClr="0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75" name="Straight Connector 74">
            <a:extLst>
              <a:ext uri="{FF2B5EF4-FFF2-40B4-BE49-F238E27FC236}">
                <a16:creationId xmlns:a16="http://schemas.microsoft.com/office/drawing/2014/main" id="{0E0CCF64-B2EA-0444-9754-025C7851EF63}"/>
              </a:ext>
            </a:extLst>
          </p:cNvPr>
          <p:cNvCxnSpPr>
            <a:cxnSpLocks/>
          </p:cNvCxnSpPr>
          <p:nvPr/>
        </p:nvCxnSpPr>
        <p:spPr>
          <a:xfrm>
            <a:off x="4027728" y="3544773"/>
            <a:ext cx="815777" cy="975566"/>
          </a:xfrm>
          <a:prstGeom prst="line">
            <a:avLst/>
          </a:prstGeom>
          <a:noFill/>
          <a:ln w="19050" cap="flat" cmpd="sng" algn="ctr">
            <a:solidFill>
              <a:sysClr val="windowText" lastClr="000000"/>
            </a:solidFill>
            <a:prstDash val="sysDash"/>
            <a:miter lim="800000"/>
            <a:headEnd type="none"/>
            <a:tailEnd type="none"/>
          </a:ln>
          <a:effectLst/>
        </p:spPr>
      </p:cxnSp>
      <p:cxnSp>
        <p:nvCxnSpPr>
          <p:cNvPr id="76" name="Straight Connector 75">
            <a:extLst>
              <a:ext uri="{FF2B5EF4-FFF2-40B4-BE49-F238E27FC236}">
                <a16:creationId xmlns:a16="http://schemas.microsoft.com/office/drawing/2014/main" id="{278EFFDB-3A93-C845-E2CD-D6C091028B51}"/>
              </a:ext>
            </a:extLst>
          </p:cNvPr>
          <p:cNvCxnSpPr>
            <a:cxnSpLocks/>
          </p:cNvCxnSpPr>
          <p:nvPr/>
        </p:nvCxnSpPr>
        <p:spPr>
          <a:xfrm>
            <a:off x="3057869" y="3663669"/>
            <a:ext cx="245016" cy="856113"/>
          </a:xfrm>
          <a:prstGeom prst="line">
            <a:avLst/>
          </a:prstGeom>
          <a:noFill/>
          <a:ln w="19050" cap="flat" cmpd="sng" algn="ctr">
            <a:solidFill>
              <a:sysClr val="windowText" lastClr="000000"/>
            </a:solidFill>
            <a:prstDash val="sysDash"/>
            <a:miter lim="800000"/>
            <a:headEnd type="none"/>
            <a:tailEnd type="none"/>
          </a:ln>
          <a:effectLst/>
        </p:spPr>
      </p:cxnSp>
      <p:cxnSp>
        <p:nvCxnSpPr>
          <p:cNvPr id="77" name="Straight Connector 76">
            <a:extLst>
              <a:ext uri="{FF2B5EF4-FFF2-40B4-BE49-F238E27FC236}">
                <a16:creationId xmlns:a16="http://schemas.microsoft.com/office/drawing/2014/main" id="{512822E8-82A2-55B7-2967-7B6385E1A1D3}"/>
              </a:ext>
            </a:extLst>
          </p:cNvPr>
          <p:cNvCxnSpPr>
            <a:cxnSpLocks/>
          </p:cNvCxnSpPr>
          <p:nvPr/>
        </p:nvCxnSpPr>
        <p:spPr>
          <a:xfrm>
            <a:off x="5781220" y="3626346"/>
            <a:ext cx="653573" cy="893668"/>
          </a:xfrm>
          <a:prstGeom prst="line">
            <a:avLst/>
          </a:prstGeom>
          <a:noFill/>
          <a:ln w="19050" cap="flat" cmpd="sng" algn="ctr">
            <a:solidFill>
              <a:sysClr val="windowText" lastClr="000000"/>
            </a:solidFill>
            <a:prstDash val="sysDash"/>
            <a:miter lim="800000"/>
            <a:headEnd type="none"/>
            <a:tailEnd type="none"/>
          </a:ln>
          <a:effectLst/>
        </p:spPr>
      </p:cxnSp>
      <p:cxnSp>
        <p:nvCxnSpPr>
          <p:cNvPr id="78" name="Straight Connector 77">
            <a:extLst>
              <a:ext uri="{FF2B5EF4-FFF2-40B4-BE49-F238E27FC236}">
                <a16:creationId xmlns:a16="http://schemas.microsoft.com/office/drawing/2014/main" id="{48ED279B-80C4-8FBB-B446-97273FF9D812}"/>
              </a:ext>
            </a:extLst>
          </p:cNvPr>
          <p:cNvCxnSpPr>
            <a:cxnSpLocks/>
          </p:cNvCxnSpPr>
          <p:nvPr/>
        </p:nvCxnSpPr>
        <p:spPr>
          <a:xfrm flipH="1">
            <a:off x="2962916" y="3544773"/>
            <a:ext cx="1765402" cy="970293"/>
          </a:xfrm>
          <a:prstGeom prst="line">
            <a:avLst/>
          </a:prstGeom>
          <a:noFill/>
          <a:ln w="19050" cap="flat" cmpd="sng" algn="ctr">
            <a:solidFill>
              <a:sysClr val="windowText" lastClr="000000"/>
            </a:solidFill>
            <a:prstDash val="sysDash"/>
            <a:miter lim="800000"/>
            <a:headEnd type="none"/>
            <a:tailEnd type="none"/>
          </a:ln>
          <a:effectLst/>
        </p:spPr>
      </p:cxnSp>
      <p:cxnSp>
        <p:nvCxnSpPr>
          <p:cNvPr id="79" name="Straight Connector 78">
            <a:extLst>
              <a:ext uri="{FF2B5EF4-FFF2-40B4-BE49-F238E27FC236}">
                <a16:creationId xmlns:a16="http://schemas.microsoft.com/office/drawing/2014/main" id="{BB33168E-D7DD-AA55-2F33-935027A61855}"/>
              </a:ext>
            </a:extLst>
          </p:cNvPr>
          <p:cNvCxnSpPr>
            <a:cxnSpLocks/>
          </p:cNvCxnSpPr>
          <p:nvPr/>
        </p:nvCxnSpPr>
        <p:spPr>
          <a:xfrm>
            <a:off x="5417512" y="3587377"/>
            <a:ext cx="575385" cy="956927"/>
          </a:xfrm>
          <a:prstGeom prst="line">
            <a:avLst/>
          </a:prstGeom>
          <a:noFill/>
          <a:ln w="19050" cap="flat" cmpd="sng" algn="ctr">
            <a:solidFill>
              <a:sysClr val="windowText" lastClr="000000"/>
            </a:solidFill>
            <a:prstDash val="sysDash"/>
            <a:miter lim="800000"/>
            <a:headEnd type="none"/>
            <a:tailEnd type="none"/>
          </a:ln>
          <a:effectLst/>
        </p:spPr>
      </p:cxnSp>
      <p:cxnSp>
        <p:nvCxnSpPr>
          <p:cNvPr id="80" name="Straight Connector 79">
            <a:extLst>
              <a:ext uri="{FF2B5EF4-FFF2-40B4-BE49-F238E27FC236}">
                <a16:creationId xmlns:a16="http://schemas.microsoft.com/office/drawing/2014/main" id="{E71F1F13-1DF9-AEEF-1085-FA5B89207CC4}"/>
              </a:ext>
            </a:extLst>
          </p:cNvPr>
          <p:cNvCxnSpPr>
            <a:cxnSpLocks/>
          </p:cNvCxnSpPr>
          <p:nvPr/>
        </p:nvCxnSpPr>
        <p:spPr>
          <a:xfrm flipH="1">
            <a:off x="5301851" y="3507166"/>
            <a:ext cx="1289097" cy="1012849"/>
          </a:xfrm>
          <a:prstGeom prst="line">
            <a:avLst/>
          </a:prstGeom>
          <a:noFill/>
          <a:ln w="19050" cap="flat" cmpd="sng" algn="ctr">
            <a:solidFill>
              <a:sysClr val="windowText" lastClr="000000"/>
            </a:solidFill>
            <a:prstDash val="sysDash"/>
            <a:miter lim="800000"/>
            <a:headEnd type="none"/>
            <a:tailEnd type="none"/>
          </a:ln>
          <a:effectLst/>
        </p:spPr>
      </p:cxnSp>
      <p:cxnSp>
        <p:nvCxnSpPr>
          <p:cNvPr id="81" name="Straight Connector 80">
            <a:extLst>
              <a:ext uri="{FF2B5EF4-FFF2-40B4-BE49-F238E27FC236}">
                <a16:creationId xmlns:a16="http://schemas.microsoft.com/office/drawing/2014/main" id="{D19D199C-FDB7-CB4C-6E4E-E8BF240AF471}"/>
              </a:ext>
            </a:extLst>
          </p:cNvPr>
          <p:cNvCxnSpPr>
            <a:cxnSpLocks/>
          </p:cNvCxnSpPr>
          <p:nvPr/>
        </p:nvCxnSpPr>
        <p:spPr>
          <a:xfrm flipV="1">
            <a:off x="3810132" y="3599643"/>
            <a:ext cx="1410714" cy="932397"/>
          </a:xfrm>
          <a:prstGeom prst="line">
            <a:avLst/>
          </a:prstGeom>
          <a:noFill/>
          <a:ln w="19050" cap="flat" cmpd="sng" algn="ctr">
            <a:solidFill>
              <a:sysClr val="windowText" lastClr="000000"/>
            </a:solidFill>
            <a:prstDash val="sysDash"/>
            <a:miter lim="800000"/>
            <a:headEnd type="none"/>
            <a:tailEnd type="none"/>
          </a:ln>
          <a:effectLst/>
        </p:spPr>
      </p:cxnSp>
      <p:cxnSp>
        <p:nvCxnSpPr>
          <p:cNvPr id="82" name="Straight Connector 81">
            <a:extLst>
              <a:ext uri="{FF2B5EF4-FFF2-40B4-BE49-F238E27FC236}">
                <a16:creationId xmlns:a16="http://schemas.microsoft.com/office/drawing/2014/main" id="{C3E2AE6A-62A0-2EB9-1F1C-CF1238C760BC}"/>
              </a:ext>
            </a:extLst>
          </p:cNvPr>
          <p:cNvCxnSpPr>
            <a:cxnSpLocks/>
          </p:cNvCxnSpPr>
          <p:nvPr/>
        </p:nvCxnSpPr>
        <p:spPr>
          <a:xfrm>
            <a:off x="6006804" y="3612620"/>
            <a:ext cx="1220722" cy="893612"/>
          </a:xfrm>
          <a:prstGeom prst="line">
            <a:avLst/>
          </a:prstGeom>
          <a:noFill/>
          <a:ln w="19050" cap="flat" cmpd="sng" algn="ctr">
            <a:solidFill>
              <a:sysClr val="windowText" lastClr="000000"/>
            </a:solidFill>
            <a:prstDash val="sysDash"/>
            <a:miter lim="800000"/>
            <a:headEnd type="none"/>
            <a:tailEnd type="none"/>
          </a:ln>
          <a:effectLst/>
        </p:spPr>
      </p:cxnSp>
      <p:cxnSp>
        <p:nvCxnSpPr>
          <p:cNvPr id="83" name="Straight Connector 82">
            <a:extLst>
              <a:ext uri="{FF2B5EF4-FFF2-40B4-BE49-F238E27FC236}">
                <a16:creationId xmlns:a16="http://schemas.microsoft.com/office/drawing/2014/main" id="{A6AB6018-376A-DA2B-3861-A1E446818907}"/>
              </a:ext>
            </a:extLst>
          </p:cNvPr>
          <p:cNvCxnSpPr>
            <a:cxnSpLocks/>
          </p:cNvCxnSpPr>
          <p:nvPr/>
        </p:nvCxnSpPr>
        <p:spPr>
          <a:xfrm flipH="1">
            <a:off x="5682878" y="3527819"/>
            <a:ext cx="1289097" cy="1012849"/>
          </a:xfrm>
          <a:prstGeom prst="line">
            <a:avLst/>
          </a:prstGeom>
          <a:noFill/>
          <a:ln w="19050" cap="flat" cmpd="sng" algn="ctr">
            <a:solidFill>
              <a:sysClr val="windowText" lastClr="000000"/>
            </a:solidFill>
            <a:prstDash val="sysDash"/>
            <a:miter lim="800000"/>
            <a:headEnd type="none"/>
            <a:tailEnd type="none"/>
          </a:ln>
          <a:effectLst/>
        </p:spPr>
      </p:cxnSp>
      <p:cxnSp>
        <p:nvCxnSpPr>
          <p:cNvPr id="84" name="Straight Connector 83">
            <a:extLst>
              <a:ext uri="{FF2B5EF4-FFF2-40B4-BE49-F238E27FC236}">
                <a16:creationId xmlns:a16="http://schemas.microsoft.com/office/drawing/2014/main" id="{E791F598-24F3-AFDE-9DDF-10829FCBE32C}"/>
              </a:ext>
            </a:extLst>
          </p:cNvPr>
          <p:cNvCxnSpPr>
            <a:cxnSpLocks/>
          </p:cNvCxnSpPr>
          <p:nvPr/>
        </p:nvCxnSpPr>
        <p:spPr>
          <a:xfrm flipH="1">
            <a:off x="6869049" y="3527819"/>
            <a:ext cx="296617" cy="978414"/>
          </a:xfrm>
          <a:prstGeom prst="line">
            <a:avLst/>
          </a:prstGeom>
          <a:noFill/>
          <a:ln w="19050" cap="flat" cmpd="sng" algn="ctr">
            <a:solidFill>
              <a:sysClr val="windowText" lastClr="000000"/>
            </a:solidFill>
            <a:prstDash val="sysDash"/>
            <a:miter lim="800000"/>
            <a:headEnd type="none"/>
            <a:tailEnd type="none"/>
          </a:ln>
          <a:effectLst/>
        </p:spPr>
      </p:cxnSp>
      <p:cxnSp>
        <p:nvCxnSpPr>
          <p:cNvPr id="85" name="Straight Connector 84">
            <a:extLst>
              <a:ext uri="{FF2B5EF4-FFF2-40B4-BE49-F238E27FC236}">
                <a16:creationId xmlns:a16="http://schemas.microsoft.com/office/drawing/2014/main" id="{D8100F7C-F65B-8DA3-5EDA-CAE101ED0866}"/>
              </a:ext>
            </a:extLst>
          </p:cNvPr>
          <p:cNvCxnSpPr>
            <a:cxnSpLocks/>
          </p:cNvCxnSpPr>
          <p:nvPr/>
        </p:nvCxnSpPr>
        <p:spPr>
          <a:xfrm flipH="1">
            <a:off x="7625524" y="3527819"/>
            <a:ext cx="61860" cy="1019767"/>
          </a:xfrm>
          <a:prstGeom prst="line">
            <a:avLst/>
          </a:prstGeom>
          <a:noFill/>
          <a:ln w="19050" cap="flat" cmpd="sng" algn="ctr">
            <a:solidFill>
              <a:sysClr val="windowText" lastClr="000000"/>
            </a:solidFill>
            <a:prstDash val="sysDash"/>
            <a:miter lim="800000"/>
            <a:headEnd type="none"/>
            <a:tailEnd type="none"/>
          </a:ln>
          <a:effectLst/>
        </p:spPr>
      </p:cxnSp>
      <p:cxnSp>
        <p:nvCxnSpPr>
          <p:cNvPr id="86" name="Straight Connector 85">
            <a:extLst>
              <a:ext uri="{FF2B5EF4-FFF2-40B4-BE49-F238E27FC236}">
                <a16:creationId xmlns:a16="http://schemas.microsoft.com/office/drawing/2014/main" id="{A0B8D89D-14FC-49F7-B028-37F65B046EE4}"/>
              </a:ext>
            </a:extLst>
          </p:cNvPr>
          <p:cNvCxnSpPr>
            <a:cxnSpLocks/>
          </p:cNvCxnSpPr>
          <p:nvPr/>
        </p:nvCxnSpPr>
        <p:spPr>
          <a:xfrm>
            <a:off x="3518533" y="3577102"/>
            <a:ext cx="946293" cy="935875"/>
          </a:xfrm>
          <a:prstGeom prst="line">
            <a:avLst/>
          </a:prstGeom>
          <a:noFill/>
          <a:ln w="19050" cap="flat" cmpd="sng" algn="ctr">
            <a:solidFill>
              <a:sysClr val="windowText" lastClr="000000"/>
            </a:solidFill>
            <a:prstDash val="sysDash"/>
            <a:miter lim="800000"/>
            <a:headEnd type="none"/>
            <a:tailEnd type="none"/>
          </a:ln>
          <a:effectLst/>
        </p:spPr>
      </p:cxnSp>
    </p:spTree>
    <p:extLst>
      <p:ext uri="{BB962C8B-B14F-4D97-AF65-F5344CB8AC3E}">
        <p14:creationId xmlns:p14="http://schemas.microsoft.com/office/powerpoint/2010/main" val="160058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496BE-3ADD-6EDB-38B8-72470CDD6740}"/>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670CADCD-3043-4B6B-59EE-0A4CED90047A}"/>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A83FDC52-BC47-DCE4-6DED-66AD3A29D27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13</a:t>
            </a:fld>
            <a:endParaRPr lang="en-US" sz="1200" dirty="0"/>
          </a:p>
        </p:txBody>
      </p:sp>
      <p:sp>
        <p:nvSpPr>
          <p:cNvPr id="12" name="CustomShape 1">
            <a:extLst>
              <a:ext uri="{FF2B5EF4-FFF2-40B4-BE49-F238E27FC236}">
                <a16:creationId xmlns:a16="http://schemas.microsoft.com/office/drawing/2014/main" id="{F3CD74A2-34CD-AF00-E608-4BF9AC4A8CBE}"/>
              </a:ext>
            </a:extLst>
          </p:cNvPr>
          <p:cNvSpPr/>
          <p:nvPr/>
        </p:nvSpPr>
        <p:spPr>
          <a:xfrm>
            <a:off x="457200" y="654204"/>
            <a:ext cx="8228880" cy="7173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pc="-1" dirty="0">
                <a:latin typeface="Arial"/>
              </a:rPr>
              <a:t>Distance</a:t>
            </a:r>
            <a:r>
              <a:rPr lang="en-US" sz="2000" b="1" strike="noStrike" spc="-1" dirty="0">
                <a:latin typeface="Arial"/>
              </a:rPr>
              <a:t> Based Device Grouping</a:t>
            </a:r>
          </a:p>
        </p:txBody>
      </p:sp>
      <p:sp>
        <p:nvSpPr>
          <p:cNvPr id="74" name="TextBox 73">
            <a:extLst>
              <a:ext uri="{FF2B5EF4-FFF2-40B4-BE49-F238E27FC236}">
                <a16:creationId xmlns:a16="http://schemas.microsoft.com/office/drawing/2014/main" id="{48FE635C-DF56-359F-6648-C13CE1349A07}"/>
              </a:ext>
            </a:extLst>
          </p:cNvPr>
          <p:cNvSpPr txBox="1"/>
          <p:nvPr/>
        </p:nvSpPr>
        <p:spPr>
          <a:xfrm>
            <a:off x="2026559" y="2656848"/>
            <a:ext cx="5059120"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Grouping devices based on distances to PAN coordinator with closer devices having high priority</a:t>
            </a:r>
          </a:p>
        </p:txBody>
      </p:sp>
      <p:sp>
        <p:nvSpPr>
          <p:cNvPr id="27" name="Oval 26">
            <a:extLst>
              <a:ext uri="{FF2B5EF4-FFF2-40B4-BE49-F238E27FC236}">
                <a16:creationId xmlns:a16="http://schemas.microsoft.com/office/drawing/2014/main" id="{896000EE-A60E-4D1E-2D75-27712800FD6A}"/>
              </a:ext>
            </a:extLst>
          </p:cNvPr>
          <p:cNvSpPr/>
          <p:nvPr/>
        </p:nvSpPr>
        <p:spPr>
          <a:xfrm>
            <a:off x="2407169"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4EE97BCC-D5B2-A7ED-AC8F-828EA1AF008B}"/>
              </a:ext>
            </a:extLst>
          </p:cNvPr>
          <p:cNvSpPr/>
          <p:nvPr/>
        </p:nvSpPr>
        <p:spPr>
          <a:xfrm>
            <a:off x="2810460"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Oval 28">
            <a:extLst>
              <a:ext uri="{FF2B5EF4-FFF2-40B4-BE49-F238E27FC236}">
                <a16:creationId xmlns:a16="http://schemas.microsoft.com/office/drawing/2014/main" id="{35884913-831D-194F-5B29-D6EDDCDA7554}"/>
              </a:ext>
            </a:extLst>
          </p:cNvPr>
          <p:cNvSpPr/>
          <p:nvPr/>
        </p:nvSpPr>
        <p:spPr>
          <a:xfrm>
            <a:off x="3213750"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0" name="Oval 29">
            <a:extLst>
              <a:ext uri="{FF2B5EF4-FFF2-40B4-BE49-F238E27FC236}">
                <a16:creationId xmlns:a16="http://schemas.microsoft.com/office/drawing/2014/main" id="{86D72CDA-C1B6-7B0E-C9EA-381D85AD7B96}"/>
              </a:ext>
            </a:extLst>
          </p:cNvPr>
          <p:cNvSpPr/>
          <p:nvPr/>
        </p:nvSpPr>
        <p:spPr>
          <a:xfrm>
            <a:off x="3617041"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4B7B83D9-81BE-12C0-DF62-0D6502FFAF95}"/>
              </a:ext>
            </a:extLst>
          </p:cNvPr>
          <p:cNvSpPr/>
          <p:nvPr/>
        </p:nvSpPr>
        <p:spPr>
          <a:xfrm>
            <a:off x="4020332"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3EF3CC5C-36F2-F40A-D389-7A2991BBD1DC}"/>
              </a:ext>
            </a:extLst>
          </p:cNvPr>
          <p:cNvSpPr/>
          <p:nvPr/>
        </p:nvSpPr>
        <p:spPr>
          <a:xfrm>
            <a:off x="4423622"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Oval 33">
            <a:extLst>
              <a:ext uri="{FF2B5EF4-FFF2-40B4-BE49-F238E27FC236}">
                <a16:creationId xmlns:a16="http://schemas.microsoft.com/office/drawing/2014/main" id="{3A5F33F6-C8DF-D69C-9D2A-54493C46EE4A}"/>
              </a:ext>
            </a:extLst>
          </p:cNvPr>
          <p:cNvSpPr/>
          <p:nvPr/>
        </p:nvSpPr>
        <p:spPr>
          <a:xfrm>
            <a:off x="4826913"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4F27ED8A-6B0A-2BF3-182D-10FD4A505A68}"/>
              </a:ext>
            </a:extLst>
          </p:cNvPr>
          <p:cNvSpPr/>
          <p:nvPr/>
        </p:nvSpPr>
        <p:spPr>
          <a:xfrm>
            <a:off x="5230204"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A1ABAAD1-AAB8-2D2C-BF47-4F1CE1A1EB43}"/>
              </a:ext>
            </a:extLst>
          </p:cNvPr>
          <p:cNvSpPr/>
          <p:nvPr/>
        </p:nvSpPr>
        <p:spPr>
          <a:xfrm>
            <a:off x="5633494"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8581F877-0C3E-391D-7537-3E3AF5E46E66}"/>
              </a:ext>
            </a:extLst>
          </p:cNvPr>
          <p:cNvSpPr/>
          <p:nvPr/>
        </p:nvSpPr>
        <p:spPr>
          <a:xfrm>
            <a:off x="6036785"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id="{F097C03E-66D0-DAFC-0AF0-C165A6692738}"/>
              </a:ext>
            </a:extLst>
          </p:cNvPr>
          <p:cNvSpPr/>
          <p:nvPr/>
        </p:nvSpPr>
        <p:spPr>
          <a:xfrm>
            <a:off x="6440076"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5CD34670-6EBC-85E8-C581-EAD3894034C8}"/>
              </a:ext>
            </a:extLst>
          </p:cNvPr>
          <p:cNvSpPr/>
          <p:nvPr/>
        </p:nvSpPr>
        <p:spPr>
          <a:xfrm>
            <a:off x="6843366"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68548C5C-3F7F-6C31-0479-6A8CFAF9A9E0}"/>
              </a:ext>
            </a:extLst>
          </p:cNvPr>
          <p:cNvSpPr/>
          <p:nvPr/>
        </p:nvSpPr>
        <p:spPr>
          <a:xfrm>
            <a:off x="7246657"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Oval 40">
            <a:extLst>
              <a:ext uri="{FF2B5EF4-FFF2-40B4-BE49-F238E27FC236}">
                <a16:creationId xmlns:a16="http://schemas.microsoft.com/office/drawing/2014/main" id="{FF37850A-3AE1-EA06-44BE-3489663CDAD0}"/>
              </a:ext>
            </a:extLst>
          </p:cNvPr>
          <p:cNvSpPr/>
          <p:nvPr/>
        </p:nvSpPr>
        <p:spPr>
          <a:xfrm>
            <a:off x="7649947" y="4292772"/>
            <a:ext cx="264995" cy="26522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Left Brace 41">
            <a:extLst>
              <a:ext uri="{FF2B5EF4-FFF2-40B4-BE49-F238E27FC236}">
                <a16:creationId xmlns:a16="http://schemas.microsoft.com/office/drawing/2014/main" id="{07343776-E851-E2D6-E502-B309670F6D84}"/>
              </a:ext>
            </a:extLst>
          </p:cNvPr>
          <p:cNvSpPr/>
          <p:nvPr/>
        </p:nvSpPr>
        <p:spPr>
          <a:xfrm rot="5400000">
            <a:off x="3063708" y="3096886"/>
            <a:ext cx="545742" cy="1897494"/>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43" name="Left Brace 42">
            <a:extLst>
              <a:ext uri="{FF2B5EF4-FFF2-40B4-BE49-F238E27FC236}">
                <a16:creationId xmlns:a16="http://schemas.microsoft.com/office/drawing/2014/main" id="{9812563A-F85B-C796-1CA6-6A439B97A66C}"/>
              </a:ext>
            </a:extLst>
          </p:cNvPr>
          <p:cNvSpPr/>
          <p:nvPr/>
        </p:nvSpPr>
        <p:spPr>
          <a:xfrm rot="5400000">
            <a:off x="5089830" y="3071154"/>
            <a:ext cx="545742" cy="1897494"/>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44" name="Left Brace 43">
            <a:extLst>
              <a:ext uri="{FF2B5EF4-FFF2-40B4-BE49-F238E27FC236}">
                <a16:creationId xmlns:a16="http://schemas.microsoft.com/office/drawing/2014/main" id="{8FEFFF8A-878F-CEFE-861E-28455F23A7DF}"/>
              </a:ext>
            </a:extLst>
          </p:cNvPr>
          <p:cNvSpPr/>
          <p:nvPr/>
        </p:nvSpPr>
        <p:spPr>
          <a:xfrm rot="5400000">
            <a:off x="7115952" y="3045422"/>
            <a:ext cx="545742" cy="1897494"/>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45" name="TextBox 44">
            <a:extLst>
              <a:ext uri="{FF2B5EF4-FFF2-40B4-BE49-F238E27FC236}">
                <a16:creationId xmlns:a16="http://schemas.microsoft.com/office/drawing/2014/main" id="{C5C7949C-C433-7055-ED92-EAFC1D12D0B0}"/>
              </a:ext>
            </a:extLst>
          </p:cNvPr>
          <p:cNvSpPr txBox="1"/>
          <p:nvPr/>
        </p:nvSpPr>
        <p:spPr>
          <a:xfrm>
            <a:off x="2478018" y="3429000"/>
            <a:ext cx="1789182"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 1 devices</a:t>
            </a:r>
          </a:p>
        </p:txBody>
      </p:sp>
      <p:sp>
        <p:nvSpPr>
          <p:cNvPr id="46" name="TextBox 45">
            <a:extLst>
              <a:ext uri="{FF2B5EF4-FFF2-40B4-BE49-F238E27FC236}">
                <a16:creationId xmlns:a16="http://schemas.microsoft.com/office/drawing/2014/main" id="{2F9E4C13-6BC5-EA48-269C-83D10AA43D65}"/>
              </a:ext>
            </a:extLst>
          </p:cNvPr>
          <p:cNvSpPr txBox="1"/>
          <p:nvPr/>
        </p:nvSpPr>
        <p:spPr>
          <a:xfrm>
            <a:off x="4578177" y="3429000"/>
            <a:ext cx="1670223"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 2 devices</a:t>
            </a:r>
          </a:p>
        </p:txBody>
      </p:sp>
      <p:sp>
        <p:nvSpPr>
          <p:cNvPr id="47" name="TextBox 46">
            <a:extLst>
              <a:ext uri="{FF2B5EF4-FFF2-40B4-BE49-F238E27FC236}">
                <a16:creationId xmlns:a16="http://schemas.microsoft.com/office/drawing/2014/main" id="{C22EE37A-462C-2D51-F042-81CC39CE62C7}"/>
              </a:ext>
            </a:extLst>
          </p:cNvPr>
          <p:cNvSpPr txBox="1"/>
          <p:nvPr/>
        </p:nvSpPr>
        <p:spPr>
          <a:xfrm>
            <a:off x="6635577" y="3429000"/>
            <a:ext cx="1670223"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 3 devices</a:t>
            </a:r>
          </a:p>
        </p:txBody>
      </p:sp>
      <p:sp>
        <p:nvSpPr>
          <p:cNvPr id="48" name="Rectangle 47">
            <a:extLst>
              <a:ext uri="{FF2B5EF4-FFF2-40B4-BE49-F238E27FC236}">
                <a16:creationId xmlns:a16="http://schemas.microsoft.com/office/drawing/2014/main" id="{C6A0E79B-7A6A-9D68-3193-3739F0A71B1E}"/>
              </a:ext>
            </a:extLst>
          </p:cNvPr>
          <p:cNvSpPr/>
          <p:nvPr/>
        </p:nvSpPr>
        <p:spPr>
          <a:xfrm>
            <a:off x="581686" y="3289511"/>
            <a:ext cx="7980627" cy="1600200"/>
          </a:xfrm>
          <a:prstGeom prst="rect">
            <a:avLst/>
          </a:prstGeom>
          <a:noFill/>
          <a:ln w="12700" cap="flat" cmpd="sng" algn="ctr">
            <a:solidFill>
              <a:sysClr val="windowText" lastClr="0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Rounded Corners 86">
            <a:extLst>
              <a:ext uri="{FF2B5EF4-FFF2-40B4-BE49-F238E27FC236}">
                <a16:creationId xmlns:a16="http://schemas.microsoft.com/office/drawing/2014/main" id="{31611944-034A-BD00-6C48-3B2F4A28DE78}"/>
              </a:ext>
            </a:extLst>
          </p:cNvPr>
          <p:cNvSpPr/>
          <p:nvPr/>
        </p:nvSpPr>
        <p:spPr>
          <a:xfrm>
            <a:off x="679236" y="4206493"/>
            <a:ext cx="1552153" cy="425965"/>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Calibri" panose="020F0502020204030204"/>
                <a:ea typeface="+mn-ea"/>
                <a:cs typeface="+mn-cs"/>
              </a:rPr>
              <a:t>IEEE 802.15.4 PAN coordinator</a:t>
            </a:r>
          </a:p>
        </p:txBody>
      </p:sp>
    </p:spTree>
    <p:extLst>
      <p:ext uri="{BB962C8B-B14F-4D97-AF65-F5344CB8AC3E}">
        <p14:creationId xmlns:p14="http://schemas.microsoft.com/office/powerpoint/2010/main" val="3310394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25EF1-5013-ABD5-6713-A93D049CDA0D}"/>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EC2CDCF3-6416-4CC6-9202-95232FD5B2B3}"/>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C66D3379-2865-4658-63FF-19B049741909}"/>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14</a:t>
            </a:fld>
            <a:endParaRPr lang="en-US" sz="1200" dirty="0"/>
          </a:p>
        </p:txBody>
      </p:sp>
      <p:sp>
        <p:nvSpPr>
          <p:cNvPr id="12" name="CustomShape 1">
            <a:extLst>
              <a:ext uri="{FF2B5EF4-FFF2-40B4-BE49-F238E27FC236}">
                <a16:creationId xmlns:a16="http://schemas.microsoft.com/office/drawing/2014/main" id="{91F01318-F8EB-45AF-9569-E93615465663}"/>
              </a:ext>
            </a:extLst>
          </p:cNvPr>
          <p:cNvSpPr/>
          <p:nvPr/>
        </p:nvSpPr>
        <p:spPr>
          <a:xfrm>
            <a:off x="457200" y="654204"/>
            <a:ext cx="8228880" cy="7173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pc="-1" dirty="0">
                <a:latin typeface="Arial"/>
              </a:rPr>
              <a:t>Communication Channel</a:t>
            </a:r>
            <a:r>
              <a:rPr lang="en-US" sz="2000" b="1" strike="noStrike" spc="-1" dirty="0">
                <a:latin typeface="Arial"/>
              </a:rPr>
              <a:t> Based Device Grouping</a:t>
            </a:r>
          </a:p>
        </p:txBody>
      </p:sp>
      <p:sp>
        <p:nvSpPr>
          <p:cNvPr id="74" name="TextBox 73">
            <a:extLst>
              <a:ext uri="{FF2B5EF4-FFF2-40B4-BE49-F238E27FC236}">
                <a16:creationId xmlns:a16="http://schemas.microsoft.com/office/drawing/2014/main" id="{8A905975-157B-504B-365A-747DF0D5683C}"/>
              </a:ext>
            </a:extLst>
          </p:cNvPr>
          <p:cNvSpPr txBox="1"/>
          <p:nvPr/>
        </p:nvSpPr>
        <p:spPr>
          <a:xfrm>
            <a:off x="1523466" y="1607403"/>
            <a:ext cx="6934734" cy="830997"/>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Grouping devices based on communication channels</a:t>
            </a:r>
          </a:p>
          <a:p>
            <a:pPr algn="ctr" eaLnBrk="1" fontAlgn="auto" hangingPunct="1">
              <a:spcBef>
                <a:spcPts val="0"/>
              </a:spcBef>
              <a:spcAft>
                <a:spcPts val="0"/>
              </a:spcAft>
            </a:pPr>
            <a:r>
              <a:rPr lang="en-US" sz="1600" b="1" dirty="0">
                <a:solidFill>
                  <a:prstClr val="black"/>
                </a:solidFill>
                <a:latin typeface="Calibri" panose="020F0502020204030204"/>
                <a:ea typeface="+mn-ea"/>
              </a:rPr>
              <a:t>PAN coordinator can respond simultaneously with multiple antennas or sequentially with one antenna via channel hoping</a:t>
            </a:r>
          </a:p>
        </p:txBody>
      </p:sp>
      <p:sp>
        <p:nvSpPr>
          <p:cNvPr id="44" name="Oval 43">
            <a:extLst>
              <a:ext uri="{FF2B5EF4-FFF2-40B4-BE49-F238E27FC236}">
                <a16:creationId xmlns:a16="http://schemas.microsoft.com/office/drawing/2014/main" id="{FAF481EA-6F7A-712A-1037-EA93AF598FEF}"/>
              </a:ext>
            </a:extLst>
          </p:cNvPr>
          <p:cNvSpPr/>
          <p:nvPr/>
        </p:nvSpPr>
        <p:spPr>
          <a:xfrm>
            <a:off x="1715860"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5" name="Oval 44">
            <a:extLst>
              <a:ext uri="{FF2B5EF4-FFF2-40B4-BE49-F238E27FC236}">
                <a16:creationId xmlns:a16="http://schemas.microsoft.com/office/drawing/2014/main" id="{5D1E316F-4DEC-24DA-E342-D7FEF4F8A3B6}"/>
              </a:ext>
            </a:extLst>
          </p:cNvPr>
          <p:cNvSpPr/>
          <p:nvPr/>
        </p:nvSpPr>
        <p:spPr>
          <a:xfrm>
            <a:off x="2084185"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Oval 45">
            <a:extLst>
              <a:ext uri="{FF2B5EF4-FFF2-40B4-BE49-F238E27FC236}">
                <a16:creationId xmlns:a16="http://schemas.microsoft.com/office/drawing/2014/main" id="{9131F5E5-68B8-1DCC-9539-246DD2E535DF}"/>
              </a:ext>
            </a:extLst>
          </p:cNvPr>
          <p:cNvSpPr/>
          <p:nvPr/>
        </p:nvSpPr>
        <p:spPr>
          <a:xfrm>
            <a:off x="2452509"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Oval 46">
            <a:extLst>
              <a:ext uri="{FF2B5EF4-FFF2-40B4-BE49-F238E27FC236}">
                <a16:creationId xmlns:a16="http://schemas.microsoft.com/office/drawing/2014/main" id="{D4FDC3CA-675F-2FA9-E501-9EFD9528089D}"/>
              </a:ext>
            </a:extLst>
          </p:cNvPr>
          <p:cNvSpPr/>
          <p:nvPr/>
        </p:nvSpPr>
        <p:spPr>
          <a:xfrm>
            <a:off x="2820834"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Oval 47">
            <a:extLst>
              <a:ext uri="{FF2B5EF4-FFF2-40B4-BE49-F238E27FC236}">
                <a16:creationId xmlns:a16="http://schemas.microsoft.com/office/drawing/2014/main" id="{E14DFEC9-CF5F-7033-0A1A-73010592EFDF}"/>
              </a:ext>
            </a:extLst>
          </p:cNvPr>
          <p:cNvSpPr/>
          <p:nvPr/>
        </p:nvSpPr>
        <p:spPr>
          <a:xfrm>
            <a:off x="3189158"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Oval 48">
            <a:extLst>
              <a:ext uri="{FF2B5EF4-FFF2-40B4-BE49-F238E27FC236}">
                <a16:creationId xmlns:a16="http://schemas.microsoft.com/office/drawing/2014/main" id="{28CD5F04-9743-EDD6-78D3-7FFE9CDACA7E}"/>
              </a:ext>
            </a:extLst>
          </p:cNvPr>
          <p:cNvSpPr/>
          <p:nvPr/>
        </p:nvSpPr>
        <p:spPr>
          <a:xfrm>
            <a:off x="3557483"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Oval 86">
            <a:extLst>
              <a:ext uri="{FF2B5EF4-FFF2-40B4-BE49-F238E27FC236}">
                <a16:creationId xmlns:a16="http://schemas.microsoft.com/office/drawing/2014/main" id="{24FFE701-F760-60E6-5CA3-52A3650702AF}"/>
              </a:ext>
            </a:extLst>
          </p:cNvPr>
          <p:cNvSpPr/>
          <p:nvPr/>
        </p:nvSpPr>
        <p:spPr>
          <a:xfrm>
            <a:off x="3925807"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Oval 87">
            <a:extLst>
              <a:ext uri="{FF2B5EF4-FFF2-40B4-BE49-F238E27FC236}">
                <a16:creationId xmlns:a16="http://schemas.microsoft.com/office/drawing/2014/main" id="{FE6EA878-A92B-6C96-CBA2-3AAB5A073459}"/>
              </a:ext>
            </a:extLst>
          </p:cNvPr>
          <p:cNvSpPr/>
          <p:nvPr/>
        </p:nvSpPr>
        <p:spPr>
          <a:xfrm>
            <a:off x="4294132"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9" name="Oval 88">
            <a:extLst>
              <a:ext uri="{FF2B5EF4-FFF2-40B4-BE49-F238E27FC236}">
                <a16:creationId xmlns:a16="http://schemas.microsoft.com/office/drawing/2014/main" id="{A4EF3696-1D61-36E5-94EF-D4FBDF55EE79}"/>
              </a:ext>
            </a:extLst>
          </p:cNvPr>
          <p:cNvSpPr/>
          <p:nvPr/>
        </p:nvSpPr>
        <p:spPr>
          <a:xfrm>
            <a:off x="4662456"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0" name="Oval 89">
            <a:extLst>
              <a:ext uri="{FF2B5EF4-FFF2-40B4-BE49-F238E27FC236}">
                <a16:creationId xmlns:a16="http://schemas.microsoft.com/office/drawing/2014/main" id="{8EBE84C6-41FF-3C0D-9A76-D382E7A9A85B}"/>
              </a:ext>
            </a:extLst>
          </p:cNvPr>
          <p:cNvSpPr/>
          <p:nvPr/>
        </p:nvSpPr>
        <p:spPr>
          <a:xfrm>
            <a:off x="5030781"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Oval 90">
            <a:extLst>
              <a:ext uri="{FF2B5EF4-FFF2-40B4-BE49-F238E27FC236}">
                <a16:creationId xmlns:a16="http://schemas.microsoft.com/office/drawing/2014/main" id="{932C3199-DAAA-833B-453B-97C79631EB7C}"/>
              </a:ext>
            </a:extLst>
          </p:cNvPr>
          <p:cNvSpPr/>
          <p:nvPr/>
        </p:nvSpPr>
        <p:spPr>
          <a:xfrm>
            <a:off x="5553861"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Oval 91">
            <a:extLst>
              <a:ext uri="{FF2B5EF4-FFF2-40B4-BE49-F238E27FC236}">
                <a16:creationId xmlns:a16="http://schemas.microsoft.com/office/drawing/2014/main" id="{68383B2E-A0ED-7E5D-F558-8D492B4F86C1}"/>
              </a:ext>
            </a:extLst>
          </p:cNvPr>
          <p:cNvSpPr/>
          <p:nvPr/>
        </p:nvSpPr>
        <p:spPr>
          <a:xfrm>
            <a:off x="5922185"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3" name="Oval 92">
            <a:extLst>
              <a:ext uri="{FF2B5EF4-FFF2-40B4-BE49-F238E27FC236}">
                <a16:creationId xmlns:a16="http://schemas.microsoft.com/office/drawing/2014/main" id="{83DA3413-615E-A759-F41A-DD3B8B024795}"/>
              </a:ext>
            </a:extLst>
          </p:cNvPr>
          <p:cNvSpPr/>
          <p:nvPr/>
        </p:nvSpPr>
        <p:spPr>
          <a:xfrm>
            <a:off x="6290510"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4" name="Oval 93">
            <a:extLst>
              <a:ext uri="{FF2B5EF4-FFF2-40B4-BE49-F238E27FC236}">
                <a16:creationId xmlns:a16="http://schemas.microsoft.com/office/drawing/2014/main" id="{972E5237-1EF1-7F16-3273-59A10FBED326}"/>
              </a:ext>
            </a:extLst>
          </p:cNvPr>
          <p:cNvSpPr/>
          <p:nvPr/>
        </p:nvSpPr>
        <p:spPr>
          <a:xfrm>
            <a:off x="6658834" y="3293820"/>
            <a:ext cx="242019" cy="26827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Left Brace 94">
            <a:extLst>
              <a:ext uri="{FF2B5EF4-FFF2-40B4-BE49-F238E27FC236}">
                <a16:creationId xmlns:a16="http://schemas.microsoft.com/office/drawing/2014/main" id="{A6087F6B-0AA9-1CB8-304B-EAB4448B28EF}"/>
              </a:ext>
            </a:extLst>
          </p:cNvPr>
          <p:cNvSpPr/>
          <p:nvPr/>
        </p:nvSpPr>
        <p:spPr>
          <a:xfrm rot="5400000">
            <a:off x="2288682" y="2177352"/>
            <a:ext cx="552014" cy="173297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96" name="Left Brace 95">
            <a:extLst>
              <a:ext uri="{FF2B5EF4-FFF2-40B4-BE49-F238E27FC236}">
                <a16:creationId xmlns:a16="http://schemas.microsoft.com/office/drawing/2014/main" id="{5B2A59ED-5436-8193-204D-81AF13E35BBD}"/>
              </a:ext>
            </a:extLst>
          </p:cNvPr>
          <p:cNvSpPr/>
          <p:nvPr/>
        </p:nvSpPr>
        <p:spPr>
          <a:xfrm rot="5400000">
            <a:off x="4139134" y="2151324"/>
            <a:ext cx="552014" cy="173297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97" name="Left Brace 96">
            <a:extLst>
              <a:ext uri="{FF2B5EF4-FFF2-40B4-BE49-F238E27FC236}">
                <a16:creationId xmlns:a16="http://schemas.microsoft.com/office/drawing/2014/main" id="{B72E63A0-DFA6-BD6A-6E6A-AAE26C0BE514}"/>
              </a:ext>
            </a:extLst>
          </p:cNvPr>
          <p:cNvSpPr/>
          <p:nvPr/>
        </p:nvSpPr>
        <p:spPr>
          <a:xfrm rot="5400000">
            <a:off x="5989587" y="2125296"/>
            <a:ext cx="552014" cy="1732977"/>
          </a:xfrm>
          <a:prstGeom prst="leftBrace">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98" name="TextBox 97">
            <a:extLst>
              <a:ext uri="{FF2B5EF4-FFF2-40B4-BE49-F238E27FC236}">
                <a16:creationId xmlns:a16="http://schemas.microsoft.com/office/drawing/2014/main" id="{5A832ED9-C449-3644-798C-D942E4DD5B7C}"/>
              </a:ext>
            </a:extLst>
          </p:cNvPr>
          <p:cNvSpPr txBox="1"/>
          <p:nvPr/>
        </p:nvSpPr>
        <p:spPr>
          <a:xfrm>
            <a:off x="1679490" y="2519715"/>
            <a:ext cx="1713673"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Channel 1 devices</a:t>
            </a:r>
          </a:p>
        </p:txBody>
      </p:sp>
      <p:sp>
        <p:nvSpPr>
          <p:cNvPr id="99" name="TextBox 98">
            <a:extLst>
              <a:ext uri="{FF2B5EF4-FFF2-40B4-BE49-F238E27FC236}">
                <a16:creationId xmlns:a16="http://schemas.microsoft.com/office/drawing/2014/main" id="{2887147E-A203-3149-1F1A-BD31EFCB40FA}"/>
              </a:ext>
            </a:extLst>
          </p:cNvPr>
          <p:cNvSpPr txBox="1"/>
          <p:nvPr/>
        </p:nvSpPr>
        <p:spPr>
          <a:xfrm>
            <a:off x="3557483" y="2506702"/>
            <a:ext cx="1694965"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Channel 2 devices</a:t>
            </a:r>
          </a:p>
        </p:txBody>
      </p:sp>
      <p:sp>
        <p:nvSpPr>
          <p:cNvPr id="100" name="TextBox 99">
            <a:extLst>
              <a:ext uri="{FF2B5EF4-FFF2-40B4-BE49-F238E27FC236}">
                <a16:creationId xmlns:a16="http://schemas.microsoft.com/office/drawing/2014/main" id="{B0ADB6E2-CA87-9140-89E3-1A773C574CF2}"/>
              </a:ext>
            </a:extLst>
          </p:cNvPr>
          <p:cNvSpPr txBox="1"/>
          <p:nvPr/>
        </p:nvSpPr>
        <p:spPr>
          <a:xfrm>
            <a:off x="5312003" y="2490871"/>
            <a:ext cx="1829473" cy="338554"/>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Channel 3 devices</a:t>
            </a:r>
          </a:p>
        </p:txBody>
      </p:sp>
      <p:sp>
        <p:nvSpPr>
          <p:cNvPr id="101" name="Arrow: Right 100">
            <a:extLst>
              <a:ext uri="{FF2B5EF4-FFF2-40B4-BE49-F238E27FC236}">
                <a16:creationId xmlns:a16="http://schemas.microsoft.com/office/drawing/2014/main" id="{0185DA49-402C-84E8-B10D-9986956834DE}"/>
              </a:ext>
            </a:extLst>
          </p:cNvPr>
          <p:cNvSpPr/>
          <p:nvPr/>
        </p:nvSpPr>
        <p:spPr>
          <a:xfrm>
            <a:off x="1636169" y="3871863"/>
            <a:ext cx="6706134" cy="639103"/>
          </a:xfrm>
          <a:prstGeom prst="rightArrow">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2" name="TextBox 82">
            <a:extLst>
              <a:ext uri="{FF2B5EF4-FFF2-40B4-BE49-F238E27FC236}">
                <a16:creationId xmlns:a16="http://schemas.microsoft.com/office/drawing/2014/main" id="{6F93D521-B5C4-1D24-7A3F-06A8F819A1FB}"/>
              </a:ext>
            </a:extLst>
          </p:cNvPr>
          <p:cNvSpPr txBox="1">
            <a:spLocks noChangeArrowheads="1"/>
          </p:cNvSpPr>
          <p:nvPr/>
        </p:nvSpPr>
        <p:spPr bwMode="auto">
          <a:xfrm>
            <a:off x="2326204" y="4025839"/>
            <a:ext cx="943135" cy="318321"/>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lIns="101882" tIns="50941" rIns="101882" bIns="5094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400" b="1" i="0" u="none" strike="noStrike" kern="0" cap="none" spc="0" normalizeH="0" baseline="0" noProof="0" dirty="0">
                <a:ln>
                  <a:noFill/>
                </a:ln>
                <a:solidFill>
                  <a:prstClr val="black"/>
                </a:solidFill>
                <a:effectLst/>
                <a:uLnTx/>
                <a:uFillTx/>
                <a:latin typeface="Calibri" panose="020F0502020204030204"/>
                <a:ea typeface="+mn-ea"/>
              </a:rPr>
              <a:t>Channel 1</a:t>
            </a:r>
            <a:endParaRPr kumimoji="0" lang="en-US" altLang="en-US" sz="1100" b="1" i="0" u="none" strike="noStrike" kern="0" cap="none" spc="0" normalizeH="0" baseline="0" noProof="0" dirty="0">
              <a:ln>
                <a:noFill/>
              </a:ln>
              <a:solidFill>
                <a:prstClr val="black"/>
              </a:solidFill>
              <a:effectLst/>
              <a:uLnTx/>
              <a:uFillTx/>
              <a:latin typeface="Calibri" panose="020F0502020204030204"/>
              <a:ea typeface="+mn-ea"/>
            </a:endParaRPr>
          </a:p>
        </p:txBody>
      </p:sp>
      <p:sp>
        <p:nvSpPr>
          <p:cNvPr id="103" name="TextBox 82">
            <a:extLst>
              <a:ext uri="{FF2B5EF4-FFF2-40B4-BE49-F238E27FC236}">
                <a16:creationId xmlns:a16="http://schemas.microsoft.com/office/drawing/2014/main" id="{C1F2C871-83DA-0CFE-371E-0C73B236DD1A}"/>
              </a:ext>
            </a:extLst>
          </p:cNvPr>
          <p:cNvSpPr txBox="1">
            <a:spLocks noChangeArrowheads="1"/>
          </p:cNvSpPr>
          <p:nvPr/>
        </p:nvSpPr>
        <p:spPr bwMode="auto">
          <a:xfrm>
            <a:off x="3882944" y="4035739"/>
            <a:ext cx="943135" cy="318321"/>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lIns="101882" tIns="50941" rIns="101882" bIns="5094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400" b="1" i="0" u="none" strike="noStrike" kern="0" cap="none" spc="0" normalizeH="0" baseline="0" noProof="0" dirty="0">
                <a:ln>
                  <a:noFill/>
                </a:ln>
                <a:solidFill>
                  <a:prstClr val="black"/>
                </a:solidFill>
                <a:effectLst/>
                <a:uLnTx/>
                <a:uFillTx/>
                <a:latin typeface="Calibri" panose="020F0502020204030204"/>
                <a:ea typeface="+mn-ea"/>
              </a:rPr>
              <a:t>Channel 2</a:t>
            </a:r>
            <a:endParaRPr kumimoji="0" lang="en-US" altLang="en-US" sz="1100" b="1" i="0" u="none" strike="noStrike" kern="0" cap="none" spc="0" normalizeH="0" baseline="0" noProof="0" dirty="0">
              <a:ln>
                <a:noFill/>
              </a:ln>
              <a:solidFill>
                <a:prstClr val="black"/>
              </a:solidFill>
              <a:effectLst/>
              <a:uLnTx/>
              <a:uFillTx/>
              <a:latin typeface="Calibri" panose="020F0502020204030204"/>
              <a:ea typeface="+mn-ea"/>
            </a:endParaRPr>
          </a:p>
        </p:txBody>
      </p:sp>
      <p:sp>
        <p:nvSpPr>
          <p:cNvPr id="104" name="TextBox 82">
            <a:extLst>
              <a:ext uri="{FF2B5EF4-FFF2-40B4-BE49-F238E27FC236}">
                <a16:creationId xmlns:a16="http://schemas.microsoft.com/office/drawing/2014/main" id="{60BD4B87-28CA-CDBA-933A-96C7F2574E1F}"/>
              </a:ext>
            </a:extLst>
          </p:cNvPr>
          <p:cNvSpPr txBox="1">
            <a:spLocks noChangeArrowheads="1"/>
          </p:cNvSpPr>
          <p:nvPr/>
        </p:nvSpPr>
        <p:spPr bwMode="auto">
          <a:xfrm>
            <a:off x="5638650" y="4033756"/>
            <a:ext cx="943135" cy="318321"/>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lIns="101882" tIns="50941" rIns="101882" bIns="5094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400" b="1" i="0" u="none" strike="noStrike" kern="0" cap="none" spc="0" normalizeH="0" baseline="0" noProof="0" dirty="0">
                <a:ln>
                  <a:noFill/>
                </a:ln>
                <a:solidFill>
                  <a:prstClr val="black"/>
                </a:solidFill>
                <a:effectLst/>
                <a:uLnTx/>
                <a:uFillTx/>
                <a:latin typeface="Calibri" panose="020F0502020204030204"/>
                <a:ea typeface="+mn-ea"/>
              </a:rPr>
              <a:t>Channel 3</a:t>
            </a:r>
            <a:endParaRPr kumimoji="0" lang="en-US" altLang="en-US" sz="1100" b="1" i="0" u="none" strike="noStrike" kern="0" cap="none" spc="0" normalizeH="0" baseline="0" noProof="0" dirty="0">
              <a:ln>
                <a:noFill/>
              </a:ln>
              <a:solidFill>
                <a:prstClr val="black"/>
              </a:solidFill>
              <a:effectLst/>
              <a:uLnTx/>
              <a:uFillTx/>
              <a:latin typeface="Calibri" panose="020F0502020204030204"/>
              <a:ea typeface="+mn-ea"/>
            </a:endParaRPr>
          </a:p>
        </p:txBody>
      </p:sp>
      <p:sp>
        <p:nvSpPr>
          <p:cNvPr id="105" name="TextBox 82">
            <a:extLst>
              <a:ext uri="{FF2B5EF4-FFF2-40B4-BE49-F238E27FC236}">
                <a16:creationId xmlns:a16="http://schemas.microsoft.com/office/drawing/2014/main" id="{236E53A9-84CA-BB6F-2EFE-96B18FE0D00D}"/>
              </a:ext>
            </a:extLst>
          </p:cNvPr>
          <p:cNvSpPr txBox="1">
            <a:spLocks noChangeArrowheads="1"/>
          </p:cNvSpPr>
          <p:nvPr/>
        </p:nvSpPr>
        <p:spPr bwMode="auto">
          <a:xfrm>
            <a:off x="6858000" y="4251158"/>
            <a:ext cx="932680" cy="320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p>
            <a:pPr eaLnBrk="1" fontAlgn="auto" hangingPunct="1">
              <a:spcBef>
                <a:spcPts val="0"/>
              </a:spcBef>
              <a:spcAft>
                <a:spcPts val="0"/>
              </a:spcAft>
            </a:pPr>
            <a:r>
              <a:rPr lang="en-US" altLang="en-US" sz="1800" b="1" dirty="0">
                <a:solidFill>
                  <a:prstClr val="black"/>
                </a:solidFill>
                <a:latin typeface="Calibri" panose="020F0502020204030204"/>
                <a:ea typeface="+mn-ea"/>
              </a:rPr>
              <a:t>Frequency</a:t>
            </a:r>
            <a:endParaRPr lang="en-US" altLang="en-US" sz="1400" b="1" dirty="0">
              <a:solidFill>
                <a:prstClr val="black"/>
              </a:solidFill>
              <a:latin typeface="Calibri" panose="020F0502020204030204"/>
              <a:ea typeface="+mn-ea"/>
            </a:endParaRPr>
          </a:p>
        </p:txBody>
      </p:sp>
      <p:cxnSp>
        <p:nvCxnSpPr>
          <p:cNvPr id="106" name="Straight Connector 105">
            <a:extLst>
              <a:ext uri="{FF2B5EF4-FFF2-40B4-BE49-F238E27FC236}">
                <a16:creationId xmlns:a16="http://schemas.microsoft.com/office/drawing/2014/main" id="{3667D2A1-43AE-CF80-556F-6A8A3D212707}"/>
              </a:ext>
            </a:extLst>
          </p:cNvPr>
          <p:cNvCxnSpPr>
            <a:stCxn id="44" idx="4"/>
          </p:cNvCxnSpPr>
          <p:nvPr/>
        </p:nvCxnSpPr>
        <p:spPr>
          <a:xfrm>
            <a:off x="1836870" y="3562092"/>
            <a:ext cx="489334" cy="463747"/>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07" name="Straight Connector 106">
            <a:extLst>
              <a:ext uri="{FF2B5EF4-FFF2-40B4-BE49-F238E27FC236}">
                <a16:creationId xmlns:a16="http://schemas.microsoft.com/office/drawing/2014/main" id="{6F5B34B6-86CE-AA6F-3250-ACA9168DA430}"/>
              </a:ext>
            </a:extLst>
          </p:cNvPr>
          <p:cNvCxnSpPr>
            <a:cxnSpLocks/>
          </p:cNvCxnSpPr>
          <p:nvPr/>
        </p:nvCxnSpPr>
        <p:spPr>
          <a:xfrm flipH="1">
            <a:off x="3224724" y="3561230"/>
            <a:ext cx="108514" cy="462945"/>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08" name="Straight Connector 107">
            <a:extLst>
              <a:ext uri="{FF2B5EF4-FFF2-40B4-BE49-F238E27FC236}">
                <a16:creationId xmlns:a16="http://schemas.microsoft.com/office/drawing/2014/main" id="{24E24580-150B-AE20-F9E6-6F63D9DB9E97}"/>
              </a:ext>
            </a:extLst>
          </p:cNvPr>
          <p:cNvCxnSpPr>
            <a:cxnSpLocks/>
          </p:cNvCxnSpPr>
          <p:nvPr/>
        </p:nvCxnSpPr>
        <p:spPr>
          <a:xfrm>
            <a:off x="2321814" y="4370938"/>
            <a:ext cx="1368288" cy="610289"/>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09" name="Straight Connector 108">
            <a:extLst>
              <a:ext uri="{FF2B5EF4-FFF2-40B4-BE49-F238E27FC236}">
                <a16:creationId xmlns:a16="http://schemas.microsoft.com/office/drawing/2014/main" id="{44EF0324-7F88-13EA-5DBF-CE5AC8E194D3}"/>
              </a:ext>
            </a:extLst>
          </p:cNvPr>
          <p:cNvCxnSpPr>
            <a:cxnSpLocks/>
          </p:cNvCxnSpPr>
          <p:nvPr/>
        </p:nvCxnSpPr>
        <p:spPr>
          <a:xfrm>
            <a:off x="3200117" y="4355426"/>
            <a:ext cx="565796" cy="443029"/>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0" name="Straight Connector 109">
            <a:extLst>
              <a:ext uri="{FF2B5EF4-FFF2-40B4-BE49-F238E27FC236}">
                <a16:creationId xmlns:a16="http://schemas.microsoft.com/office/drawing/2014/main" id="{1F48AC4B-9DBA-AC51-E22F-1FD5FC930B16}"/>
              </a:ext>
            </a:extLst>
          </p:cNvPr>
          <p:cNvCxnSpPr>
            <a:cxnSpLocks/>
          </p:cNvCxnSpPr>
          <p:nvPr/>
        </p:nvCxnSpPr>
        <p:spPr>
          <a:xfrm>
            <a:off x="3885898" y="4346681"/>
            <a:ext cx="0" cy="430293"/>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1" name="Straight Connector 110">
            <a:extLst>
              <a:ext uri="{FF2B5EF4-FFF2-40B4-BE49-F238E27FC236}">
                <a16:creationId xmlns:a16="http://schemas.microsoft.com/office/drawing/2014/main" id="{3AC6A433-2980-DA16-0BA7-A0131189FC0A}"/>
              </a:ext>
            </a:extLst>
          </p:cNvPr>
          <p:cNvCxnSpPr>
            <a:cxnSpLocks/>
          </p:cNvCxnSpPr>
          <p:nvPr/>
        </p:nvCxnSpPr>
        <p:spPr>
          <a:xfrm>
            <a:off x="4782364" y="4359416"/>
            <a:ext cx="0" cy="430293"/>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2" name="Straight Connector 111">
            <a:extLst>
              <a:ext uri="{FF2B5EF4-FFF2-40B4-BE49-F238E27FC236}">
                <a16:creationId xmlns:a16="http://schemas.microsoft.com/office/drawing/2014/main" id="{41FE9235-0FC2-B92B-8989-601F654A13BA}"/>
              </a:ext>
            </a:extLst>
          </p:cNvPr>
          <p:cNvCxnSpPr>
            <a:cxnSpLocks/>
          </p:cNvCxnSpPr>
          <p:nvPr/>
        </p:nvCxnSpPr>
        <p:spPr>
          <a:xfrm flipH="1">
            <a:off x="4781464" y="3571340"/>
            <a:ext cx="348067" cy="468347"/>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3" name="Straight Connector 112">
            <a:extLst>
              <a:ext uri="{FF2B5EF4-FFF2-40B4-BE49-F238E27FC236}">
                <a16:creationId xmlns:a16="http://schemas.microsoft.com/office/drawing/2014/main" id="{30DE8A05-D99B-4A60-4EEB-E18330A79AE4}"/>
              </a:ext>
            </a:extLst>
          </p:cNvPr>
          <p:cNvCxnSpPr>
            <a:cxnSpLocks/>
          </p:cNvCxnSpPr>
          <p:nvPr/>
        </p:nvCxnSpPr>
        <p:spPr>
          <a:xfrm>
            <a:off x="3692675" y="3559829"/>
            <a:ext cx="193852" cy="479858"/>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4" name="Straight Connector 113">
            <a:extLst>
              <a:ext uri="{FF2B5EF4-FFF2-40B4-BE49-F238E27FC236}">
                <a16:creationId xmlns:a16="http://schemas.microsoft.com/office/drawing/2014/main" id="{677B4481-5B7E-C216-B368-635724E72514}"/>
              </a:ext>
            </a:extLst>
          </p:cNvPr>
          <p:cNvCxnSpPr>
            <a:cxnSpLocks/>
          </p:cNvCxnSpPr>
          <p:nvPr/>
        </p:nvCxnSpPr>
        <p:spPr>
          <a:xfrm flipH="1">
            <a:off x="5637750" y="3568315"/>
            <a:ext cx="16070" cy="499431"/>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5" name="Straight Connector 114">
            <a:extLst>
              <a:ext uri="{FF2B5EF4-FFF2-40B4-BE49-F238E27FC236}">
                <a16:creationId xmlns:a16="http://schemas.microsoft.com/office/drawing/2014/main" id="{8237B83C-38E9-A11A-88F7-15E923D47552}"/>
              </a:ext>
            </a:extLst>
          </p:cNvPr>
          <p:cNvCxnSpPr>
            <a:cxnSpLocks/>
          </p:cNvCxnSpPr>
          <p:nvPr/>
        </p:nvCxnSpPr>
        <p:spPr>
          <a:xfrm flipH="1">
            <a:off x="6538071" y="3568315"/>
            <a:ext cx="241773" cy="499431"/>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6" name="Straight Connector 115">
            <a:extLst>
              <a:ext uri="{FF2B5EF4-FFF2-40B4-BE49-F238E27FC236}">
                <a16:creationId xmlns:a16="http://schemas.microsoft.com/office/drawing/2014/main" id="{BB8A1D00-95EE-711A-2095-2D9C896326AF}"/>
              </a:ext>
            </a:extLst>
          </p:cNvPr>
          <p:cNvCxnSpPr>
            <a:cxnSpLocks/>
            <a:endCxn id="119" idx="3"/>
          </p:cNvCxnSpPr>
          <p:nvPr/>
        </p:nvCxnSpPr>
        <p:spPr>
          <a:xfrm flipH="1">
            <a:off x="5107680" y="4354598"/>
            <a:ext cx="1430391" cy="646553"/>
          </a:xfrm>
          <a:prstGeom prst="line">
            <a:avLst/>
          </a:prstGeom>
          <a:noFill/>
          <a:ln w="19050" cap="flat" cmpd="sng" algn="ctr">
            <a:solidFill>
              <a:sysClr val="windowText" lastClr="000000"/>
            </a:solidFill>
            <a:prstDash val="sysDash"/>
            <a:miter lim="800000"/>
            <a:headEnd type="triangle"/>
            <a:tailEnd type="triangle"/>
          </a:ln>
          <a:effectLst/>
        </p:spPr>
      </p:cxnSp>
      <p:cxnSp>
        <p:nvCxnSpPr>
          <p:cNvPr id="117" name="Straight Connector 116">
            <a:extLst>
              <a:ext uri="{FF2B5EF4-FFF2-40B4-BE49-F238E27FC236}">
                <a16:creationId xmlns:a16="http://schemas.microsoft.com/office/drawing/2014/main" id="{9BEC60C3-B5F4-B0C2-4D08-A4B3CD2E441B}"/>
              </a:ext>
            </a:extLst>
          </p:cNvPr>
          <p:cNvCxnSpPr>
            <a:cxnSpLocks/>
          </p:cNvCxnSpPr>
          <p:nvPr/>
        </p:nvCxnSpPr>
        <p:spPr>
          <a:xfrm flipH="1">
            <a:off x="5057541" y="4356535"/>
            <a:ext cx="602227" cy="420439"/>
          </a:xfrm>
          <a:prstGeom prst="line">
            <a:avLst/>
          </a:prstGeom>
          <a:noFill/>
          <a:ln w="19050" cap="flat" cmpd="sng" algn="ctr">
            <a:solidFill>
              <a:sysClr val="windowText" lastClr="000000"/>
            </a:solidFill>
            <a:prstDash val="sysDash"/>
            <a:miter lim="800000"/>
            <a:headEnd type="triangle"/>
            <a:tailEnd type="triangle"/>
          </a:ln>
          <a:effectLst/>
        </p:spPr>
      </p:cxnSp>
      <p:sp>
        <p:nvSpPr>
          <p:cNvPr id="118" name="Rectangle 117">
            <a:extLst>
              <a:ext uri="{FF2B5EF4-FFF2-40B4-BE49-F238E27FC236}">
                <a16:creationId xmlns:a16="http://schemas.microsoft.com/office/drawing/2014/main" id="{0B2DA3AD-D799-49A5-3FB1-D939EA64D568}"/>
              </a:ext>
            </a:extLst>
          </p:cNvPr>
          <p:cNvSpPr/>
          <p:nvPr/>
        </p:nvSpPr>
        <p:spPr>
          <a:xfrm>
            <a:off x="1524000" y="2362200"/>
            <a:ext cx="6917787" cy="3017365"/>
          </a:xfrm>
          <a:prstGeom prst="rect">
            <a:avLst/>
          </a:prstGeom>
          <a:noFill/>
          <a:ln w="12700" cap="flat" cmpd="sng" algn="ctr">
            <a:solidFill>
              <a:sysClr val="windowText" lastClr="0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9" name="Rectangle: Rounded Corners 118">
            <a:extLst>
              <a:ext uri="{FF2B5EF4-FFF2-40B4-BE49-F238E27FC236}">
                <a16:creationId xmlns:a16="http://schemas.microsoft.com/office/drawing/2014/main" id="{D5BED527-FEE0-B6DE-C005-E70715E2D660}"/>
              </a:ext>
            </a:extLst>
          </p:cNvPr>
          <p:cNvSpPr/>
          <p:nvPr/>
        </p:nvSpPr>
        <p:spPr>
          <a:xfrm>
            <a:off x="3690102" y="4785720"/>
            <a:ext cx="1417578" cy="430861"/>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IEEE 802.15.4 PAN coordinator</a:t>
            </a:r>
            <a:endParaRPr kumimoji="0" lang="en-US" sz="16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38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928B1-C855-D2FF-BC9B-11C2494525A8}"/>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5C18EB47-17FF-0849-07B3-4578DA7EAA67}"/>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00107ED9-C7E4-BFEA-6540-7A2D4F8992C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15</a:t>
            </a:fld>
            <a:endParaRPr lang="en-US" sz="1200" dirty="0"/>
          </a:p>
        </p:txBody>
      </p:sp>
      <p:sp>
        <p:nvSpPr>
          <p:cNvPr id="12" name="CustomShape 1">
            <a:extLst>
              <a:ext uri="{FF2B5EF4-FFF2-40B4-BE49-F238E27FC236}">
                <a16:creationId xmlns:a16="http://schemas.microsoft.com/office/drawing/2014/main" id="{4680F71D-A175-B346-5A25-2DFFC75D56C6}"/>
              </a:ext>
            </a:extLst>
          </p:cNvPr>
          <p:cNvSpPr/>
          <p:nvPr/>
        </p:nvSpPr>
        <p:spPr>
          <a:xfrm>
            <a:off x="457200" y="654204"/>
            <a:ext cx="8228880" cy="7173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trike="noStrike" spc="-1" dirty="0">
                <a:latin typeface="Arial"/>
              </a:rPr>
              <a:t>Beamforming Based Device Grouping</a:t>
            </a:r>
          </a:p>
        </p:txBody>
      </p:sp>
      <p:sp>
        <p:nvSpPr>
          <p:cNvPr id="74" name="TextBox 73">
            <a:extLst>
              <a:ext uri="{FF2B5EF4-FFF2-40B4-BE49-F238E27FC236}">
                <a16:creationId xmlns:a16="http://schemas.microsoft.com/office/drawing/2014/main" id="{004EBCB3-68E0-8059-97A5-08FBFFA8164B}"/>
              </a:ext>
            </a:extLst>
          </p:cNvPr>
          <p:cNvSpPr txBox="1"/>
          <p:nvPr/>
        </p:nvSpPr>
        <p:spPr>
          <a:xfrm>
            <a:off x="1524000" y="1455003"/>
            <a:ext cx="6096000" cy="830997"/>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Grouping devices based on beamforming directions</a:t>
            </a:r>
          </a:p>
          <a:p>
            <a:pPr algn="ctr" eaLnBrk="1" fontAlgn="auto" hangingPunct="1">
              <a:spcBef>
                <a:spcPts val="0"/>
              </a:spcBef>
              <a:spcAft>
                <a:spcPts val="0"/>
              </a:spcAft>
            </a:pPr>
            <a:r>
              <a:rPr lang="en-US" sz="1600" b="1" dirty="0">
                <a:solidFill>
                  <a:prstClr val="black"/>
                </a:solidFill>
                <a:latin typeface="Calibri" panose="020F0502020204030204"/>
                <a:ea typeface="+mn-ea"/>
              </a:rPr>
              <a:t>PAN coordinator transmit beacons sequentially to different beamforming directions</a:t>
            </a:r>
          </a:p>
        </p:txBody>
      </p:sp>
      <p:sp>
        <p:nvSpPr>
          <p:cNvPr id="33" name="Oval 32">
            <a:extLst>
              <a:ext uri="{FF2B5EF4-FFF2-40B4-BE49-F238E27FC236}">
                <a16:creationId xmlns:a16="http://schemas.microsoft.com/office/drawing/2014/main" id="{DD6CDCA1-EABC-F524-4D21-889549B57889}"/>
              </a:ext>
            </a:extLst>
          </p:cNvPr>
          <p:cNvSpPr/>
          <p:nvPr/>
        </p:nvSpPr>
        <p:spPr>
          <a:xfrm>
            <a:off x="3594313" y="2669769"/>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Oval 33">
            <a:extLst>
              <a:ext uri="{FF2B5EF4-FFF2-40B4-BE49-F238E27FC236}">
                <a16:creationId xmlns:a16="http://schemas.microsoft.com/office/drawing/2014/main" id="{8061C63B-D155-C413-7846-BFAB76DEC24E}"/>
              </a:ext>
            </a:extLst>
          </p:cNvPr>
          <p:cNvSpPr/>
          <p:nvPr/>
        </p:nvSpPr>
        <p:spPr>
          <a:xfrm>
            <a:off x="4485525" y="2706498"/>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A007BACA-E42D-6805-A6EF-C38C91A17C8F}"/>
              </a:ext>
            </a:extLst>
          </p:cNvPr>
          <p:cNvSpPr/>
          <p:nvPr/>
        </p:nvSpPr>
        <p:spPr>
          <a:xfrm>
            <a:off x="4144275" y="3154865"/>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B140E60F-ED56-1797-9AEA-74AE1A02CA6C}"/>
              </a:ext>
            </a:extLst>
          </p:cNvPr>
          <p:cNvSpPr/>
          <p:nvPr/>
        </p:nvSpPr>
        <p:spPr>
          <a:xfrm>
            <a:off x="3229404" y="3072362"/>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CB8D9650-B4C7-2CE1-BA2C-9F1FEDA0B8D8}"/>
              </a:ext>
            </a:extLst>
          </p:cNvPr>
          <p:cNvSpPr/>
          <p:nvPr/>
        </p:nvSpPr>
        <p:spPr>
          <a:xfrm>
            <a:off x="5053294" y="2963491"/>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id="{D8A16F5F-F853-F02B-1EEC-7D923976539E}"/>
              </a:ext>
            </a:extLst>
          </p:cNvPr>
          <p:cNvSpPr/>
          <p:nvPr/>
        </p:nvSpPr>
        <p:spPr>
          <a:xfrm>
            <a:off x="2841885" y="4217065"/>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CC07EAA2-1C89-605E-84AB-8606CC612806}"/>
              </a:ext>
            </a:extLst>
          </p:cNvPr>
          <p:cNvSpPr/>
          <p:nvPr/>
        </p:nvSpPr>
        <p:spPr>
          <a:xfrm>
            <a:off x="3537412" y="4451494"/>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21DD5B51-2807-74ED-F641-EE6BBB03D717}"/>
              </a:ext>
            </a:extLst>
          </p:cNvPr>
          <p:cNvSpPr/>
          <p:nvPr/>
        </p:nvSpPr>
        <p:spPr>
          <a:xfrm>
            <a:off x="3008935" y="4691836"/>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Oval 40">
            <a:extLst>
              <a:ext uri="{FF2B5EF4-FFF2-40B4-BE49-F238E27FC236}">
                <a16:creationId xmlns:a16="http://schemas.microsoft.com/office/drawing/2014/main" id="{08CD065B-EC82-AF87-5ACF-F8CF0B5AF7E3}"/>
              </a:ext>
            </a:extLst>
          </p:cNvPr>
          <p:cNvSpPr/>
          <p:nvPr/>
        </p:nvSpPr>
        <p:spPr>
          <a:xfrm>
            <a:off x="5546697" y="4069778"/>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Oval 41">
            <a:extLst>
              <a:ext uri="{FF2B5EF4-FFF2-40B4-BE49-F238E27FC236}">
                <a16:creationId xmlns:a16="http://schemas.microsoft.com/office/drawing/2014/main" id="{99508FD1-07AD-EC4F-5781-2A1DAB060903}"/>
              </a:ext>
            </a:extLst>
          </p:cNvPr>
          <p:cNvSpPr/>
          <p:nvPr/>
        </p:nvSpPr>
        <p:spPr>
          <a:xfrm>
            <a:off x="4996334" y="4525887"/>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Oval 42">
            <a:extLst>
              <a:ext uri="{FF2B5EF4-FFF2-40B4-BE49-F238E27FC236}">
                <a16:creationId xmlns:a16="http://schemas.microsoft.com/office/drawing/2014/main" id="{194FCABC-C8C3-5947-2633-817F44900721}"/>
              </a:ext>
            </a:extLst>
          </p:cNvPr>
          <p:cNvSpPr/>
          <p:nvPr/>
        </p:nvSpPr>
        <p:spPr>
          <a:xfrm>
            <a:off x="5790816" y="4691836"/>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4" name="Oval 43">
            <a:extLst>
              <a:ext uri="{FF2B5EF4-FFF2-40B4-BE49-F238E27FC236}">
                <a16:creationId xmlns:a16="http://schemas.microsoft.com/office/drawing/2014/main" id="{3A2A4F58-5AEF-DA0C-9DFA-29B5D1613A1E}"/>
              </a:ext>
            </a:extLst>
          </p:cNvPr>
          <p:cNvSpPr/>
          <p:nvPr/>
        </p:nvSpPr>
        <p:spPr>
          <a:xfrm>
            <a:off x="2279474" y="4610311"/>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5" name="Oval 44">
            <a:extLst>
              <a:ext uri="{FF2B5EF4-FFF2-40B4-BE49-F238E27FC236}">
                <a16:creationId xmlns:a16="http://schemas.microsoft.com/office/drawing/2014/main" id="{9950F3BA-7D48-FA74-7EC6-D2DE8B7AD376}"/>
              </a:ext>
            </a:extLst>
          </p:cNvPr>
          <p:cNvSpPr/>
          <p:nvPr/>
        </p:nvSpPr>
        <p:spPr>
          <a:xfrm>
            <a:off x="6215232" y="4112514"/>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Oval 45">
            <a:extLst>
              <a:ext uri="{FF2B5EF4-FFF2-40B4-BE49-F238E27FC236}">
                <a16:creationId xmlns:a16="http://schemas.microsoft.com/office/drawing/2014/main" id="{C90D71E5-5ED4-89AC-0DF8-0601FCBDF64E}"/>
              </a:ext>
            </a:extLst>
          </p:cNvPr>
          <p:cNvSpPr/>
          <p:nvPr/>
        </p:nvSpPr>
        <p:spPr>
          <a:xfrm>
            <a:off x="5911028" y="3647079"/>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TextBox 46">
            <a:extLst>
              <a:ext uri="{FF2B5EF4-FFF2-40B4-BE49-F238E27FC236}">
                <a16:creationId xmlns:a16="http://schemas.microsoft.com/office/drawing/2014/main" id="{F1B76159-9680-948C-2604-A1E38AD8148F}"/>
              </a:ext>
            </a:extLst>
          </p:cNvPr>
          <p:cNvSpPr txBox="1"/>
          <p:nvPr/>
        </p:nvSpPr>
        <p:spPr>
          <a:xfrm>
            <a:off x="2578793" y="2253255"/>
            <a:ext cx="3191545"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Sector 1 devices receive beacon at time t1</a:t>
            </a:r>
          </a:p>
        </p:txBody>
      </p:sp>
      <p:cxnSp>
        <p:nvCxnSpPr>
          <p:cNvPr id="48" name="Straight Arrow Connector 47">
            <a:extLst>
              <a:ext uri="{FF2B5EF4-FFF2-40B4-BE49-F238E27FC236}">
                <a16:creationId xmlns:a16="http://schemas.microsoft.com/office/drawing/2014/main" id="{3406FC26-A698-ACA2-FE12-36F7974F2037}"/>
              </a:ext>
            </a:extLst>
          </p:cNvPr>
          <p:cNvCxnSpPr>
            <a:cxnSpLocks/>
          </p:cNvCxnSpPr>
          <p:nvPr/>
        </p:nvCxnSpPr>
        <p:spPr>
          <a:xfrm flipV="1">
            <a:off x="5150338" y="2706498"/>
            <a:ext cx="1064894" cy="916925"/>
          </a:xfrm>
          <a:prstGeom prst="straightConnector1">
            <a:avLst/>
          </a:prstGeom>
          <a:noFill/>
          <a:ln w="19050" cap="flat" cmpd="sng" algn="ctr">
            <a:solidFill>
              <a:sysClr val="windowText" lastClr="000000"/>
            </a:solidFill>
            <a:prstDash val="sysDash"/>
            <a:miter lim="800000"/>
            <a:tailEnd type="triangle"/>
          </a:ln>
          <a:effectLst/>
        </p:spPr>
      </p:cxnSp>
      <p:cxnSp>
        <p:nvCxnSpPr>
          <p:cNvPr id="49" name="Straight Arrow Connector 48">
            <a:extLst>
              <a:ext uri="{FF2B5EF4-FFF2-40B4-BE49-F238E27FC236}">
                <a16:creationId xmlns:a16="http://schemas.microsoft.com/office/drawing/2014/main" id="{A730898C-5084-F3AE-FFB4-C1FF86CC79F5}"/>
              </a:ext>
            </a:extLst>
          </p:cNvPr>
          <p:cNvCxnSpPr>
            <a:cxnSpLocks/>
          </p:cNvCxnSpPr>
          <p:nvPr/>
        </p:nvCxnSpPr>
        <p:spPr>
          <a:xfrm flipH="1">
            <a:off x="1816302" y="4050352"/>
            <a:ext cx="1567106" cy="0"/>
          </a:xfrm>
          <a:prstGeom prst="straightConnector1">
            <a:avLst/>
          </a:prstGeom>
          <a:noFill/>
          <a:ln w="19050" cap="flat" cmpd="sng" algn="ctr">
            <a:solidFill>
              <a:sysClr val="windowText" lastClr="000000"/>
            </a:solidFill>
            <a:prstDash val="sysDash"/>
            <a:miter lim="800000"/>
            <a:tailEnd type="triangle"/>
          </a:ln>
          <a:effectLst/>
        </p:spPr>
      </p:cxnSp>
      <p:cxnSp>
        <p:nvCxnSpPr>
          <p:cNvPr id="87" name="Straight Arrow Connector 86">
            <a:extLst>
              <a:ext uri="{FF2B5EF4-FFF2-40B4-BE49-F238E27FC236}">
                <a16:creationId xmlns:a16="http://schemas.microsoft.com/office/drawing/2014/main" id="{55DFF54C-6455-D9F2-7A9C-3ABD158E0C67}"/>
              </a:ext>
            </a:extLst>
          </p:cNvPr>
          <p:cNvCxnSpPr>
            <a:cxnSpLocks/>
          </p:cNvCxnSpPr>
          <p:nvPr/>
        </p:nvCxnSpPr>
        <p:spPr>
          <a:xfrm flipH="1" flipV="1">
            <a:off x="2375474" y="2795195"/>
            <a:ext cx="998189" cy="893787"/>
          </a:xfrm>
          <a:prstGeom prst="straightConnector1">
            <a:avLst/>
          </a:prstGeom>
          <a:noFill/>
          <a:ln w="19050" cap="flat" cmpd="sng" algn="ctr">
            <a:solidFill>
              <a:sysClr val="windowText" lastClr="000000"/>
            </a:solidFill>
            <a:prstDash val="sysDash"/>
            <a:miter lim="800000"/>
            <a:tailEnd type="triangle"/>
          </a:ln>
          <a:effectLst/>
        </p:spPr>
      </p:cxnSp>
      <p:cxnSp>
        <p:nvCxnSpPr>
          <p:cNvPr id="88" name="Straight Arrow Connector 87">
            <a:extLst>
              <a:ext uri="{FF2B5EF4-FFF2-40B4-BE49-F238E27FC236}">
                <a16:creationId xmlns:a16="http://schemas.microsoft.com/office/drawing/2014/main" id="{2A85F5AD-CBC9-40F5-E8AE-87A4B86F9AFB}"/>
              </a:ext>
            </a:extLst>
          </p:cNvPr>
          <p:cNvCxnSpPr>
            <a:cxnSpLocks/>
          </p:cNvCxnSpPr>
          <p:nvPr/>
        </p:nvCxnSpPr>
        <p:spPr>
          <a:xfrm flipH="1">
            <a:off x="3783960" y="4194335"/>
            <a:ext cx="162040" cy="1097953"/>
          </a:xfrm>
          <a:prstGeom prst="straightConnector1">
            <a:avLst/>
          </a:prstGeom>
          <a:noFill/>
          <a:ln w="19050" cap="flat" cmpd="sng" algn="ctr">
            <a:solidFill>
              <a:sysClr val="windowText" lastClr="000000"/>
            </a:solidFill>
            <a:prstDash val="sysDash"/>
            <a:miter lim="800000"/>
            <a:tailEnd type="triangle"/>
          </a:ln>
          <a:effectLst/>
        </p:spPr>
      </p:cxnSp>
      <p:cxnSp>
        <p:nvCxnSpPr>
          <p:cNvPr id="89" name="Straight Arrow Connector 88">
            <a:extLst>
              <a:ext uri="{FF2B5EF4-FFF2-40B4-BE49-F238E27FC236}">
                <a16:creationId xmlns:a16="http://schemas.microsoft.com/office/drawing/2014/main" id="{FDEECAC3-7E98-4E63-B844-2EBA6729F615}"/>
              </a:ext>
            </a:extLst>
          </p:cNvPr>
          <p:cNvCxnSpPr>
            <a:cxnSpLocks/>
          </p:cNvCxnSpPr>
          <p:nvPr/>
        </p:nvCxnSpPr>
        <p:spPr>
          <a:xfrm>
            <a:off x="4597995" y="4215935"/>
            <a:ext cx="595552" cy="926749"/>
          </a:xfrm>
          <a:prstGeom prst="straightConnector1">
            <a:avLst/>
          </a:prstGeom>
          <a:noFill/>
          <a:ln w="19050" cap="flat" cmpd="sng" algn="ctr">
            <a:solidFill>
              <a:sysClr val="windowText" lastClr="000000"/>
            </a:solidFill>
            <a:prstDash val="sysDash"/>
            <a:miter lim="800000"/>
            <a:tailEnd type="triangle"/>
          </a:ln>
          <a:effectLst/>
        </p:spPr>
      </p:cxnSp>
      <p:sp>
        <p:nvSpPr>
          <p:cNvPr id="90" name="TextBox 89">
            <a:extLst>
              <a:ext uri="{FF2B5EF4-FFF2-40B4-BE49-F238E27FC236}">
                <a16:creationId xmlns:a16="http://schemas.microsoft.com/office/drawing/2014/main" id="{C5C40ACA-805A-B5DD-39BC-86630DF25481}"/>
              </a:ext>
            </a:extLst>
          </p:cNvPr>
          <p:cNvSpPr txBox="1"/>
          <p:nvPr/>
        </p:nvSpPr>
        <p:spPr>
          <a:xfrm>
            <a:off x="1558589" y="4950222"/>
            <a:ext cx="2262971"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Sector 3 devices receive beacon at time t3</a:t>
            </a:r>
          </a:p>
        </p:txBody>
      </p:sp>
      <p:sp>
        <p:nvSpPr>
          <p:cNvPr id="91" name="TextBox 90">
            <a:extLst>
              <a:ext uri="{FF2B5EF4-FFF2-40B4-BE49-F238E27FC236}">
                <a16:creationId xmlns:a16="http://schemas.microsoft.com/office/drawing/2014/main" id="{6D0455D0-D25C-4A99-CC3E-034AB9DD585E}"/>
              </a:ext>
            </a:extLst>
          </p:cNvPr>
          <p:cNvSpPr txBox="1"/>
          <p:nvPr/>
        </p:nvSpPr>
        <p:spPr>
          <a:xfrm>
            <a:off x="5304342" y="4963243"/>
            <a:ext cx="2276127"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Sector 2 devices receive beacon at time t2</a:t>
            </a:r>
          </a:p>
        </p:txBody>
      </p:sp>
      <p:sp>
        <p:nvSpPr>
          <p:cNvPr id="92" name="TextBox 91">
            <a:extLst>
              <a:ext uri="{FF2B5EF4-FFF2-40B4-BE49-F238E27FC236}">
                <a16:creationId xmlns:a16="http://schemas.microsoft.com/office/drawing/2014/main" id="{962BDDF2-F367-3CB8-0DAA-5A967C3BB958}"/>
              </a:ext>
            </a:extLst>
          </p:cNvPr>
          <p:cNvSpPr txBox="1"/>
          <p:nvPr/>
        </p:nvSpPr>
        <p:spPr>
          <a:xfrm>
            <a:off x="5860636" y="2414110"/>
            <a:ext cx="2012995" cy="584775"/>
          </a:xfrm>
          <a:prstGeom prst="rect">
            <a:avLst/>
          </a:prstGeom>
          <a:noFill/>
        </p:spPr>
        <p:txBody>
          <a:bodyPr wrap="square" rtlCol="0">
            <a:spAutoFit/>
          </a:bodyPr>
          <a:lstStyle/>
          <a:p>
            <a:pPr algn="ctr" eaLnBrk="1" fontAlgn="auto" hangingPunct="1">
              <a:spcBef>
                <a:spcPts val="0"/>
              </a:spcBef>
              <a:spcAft>
                <a:spcPts val="0"/>
              </a:spcAft>
            </a:pPr>
            <a:r>
              <a:rPr lang="en-US" sz="1600" b="1" dirty="0">
                <a:solidFill>
                  <a:prstClr val="black"/>
                </a:solidFill>
                <a:latin typeface="Calibri" panose="020F0502020204030204"/>
                <a:ea typeface="+mn-ea"/>
              </a:rPr>
              <a:t>Beamforming direction divider</a:t>
            </a:r>
          </a:p>
        </p:txBody>
      </p:sp>
      <p:sp>
        <p:nvSpPr>
          <p:cNvPr id="93" name="Rectangle 92">
            <a:extLst>
              <a:ext uri="{FF2B5EF4-FFF2-40B4-BE49-F238E27FC236}">
                <a16:creationId xmlns:a16="http://schemas.microsoft.com/office/drawing/2014/main" id="{BF71D807-AA29-1CA3-1327-903944FAA877}"/>
              </a:ext>
            </a:extLst>
          </p:cNvPr>
          <p:cNvSpPr/>
          <p:nvPr/>
        </p:nvSpPr>
        <p:spPr>
          <a:xfrm>
            <a:off x="1524000" y="2304630"/>
            <a:ext cx="6291479" cy="3334170"/>
          </a:xfrm>
          <a:prstGeom prst="rect">
            <a:avLst/>
          </a:prstGeom>
          <a:noFill/>
          <a:ln w="12700" cap="flat" cmpd="sng" algn="ctr">
            <a:solidFill>
              <a:sysClr val="windowText" lastClr="0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4" name="Rectangle: Rounded Corners 93">
            <a:extLst>
              <a:ext uri="{FF2B5EF4-FFF2-40B4-BE49-F238E27FC236}">
                <a16:creationId xmlns:a16="http://schemas.microsoft.com/office/drawing/2014/main" id="{A59A17CB-8F7A-0042-DA3E-37AE384F2E1B}"/>
              </a:ext>
            </a:extLst>
          </p:cNvPr>
          <p:cNvSpPr/>
          <p:nvPr/>
        </p:nvSpPr>
        <p:spPr>
          <a:xfrm>
            <a:off x="3383408" y="3632304"/>
            <a:ext cx="1804095" cy="510139"/>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panose="020F0502020204030204"/>
                <a:ea typeface="+mn-ea"/>
                <a:cs typeface="+mn-cs"/>
              </a:rPr>
              <a:t>I</a:t>
            </a:r>
            <a:r>
              <a:rPr kumimoji="0" lang="en-US" sz="1600" b="1" i="0" u="none" strike="noStrike" kern="0" cap="none" spc="0" normalizeH="0" baseline="0" noProof="0" dirty="0">
                <a:ln>
                  <a:noFill/>
                </a:ln>
                <a:solidFill>
                  <a:prstClr val="black"/>
                </a:solidFill>
                <a:effectLst/>
                <a:uLnTx/>
                <a:uFillTx/>
                <a:latin typeface="Calibri" panose="020F0502020204030204"/>
                <a:ea typeface="+mn-ea"/>
                <a:cs typeface="+mn-cs"/>
              </a:rPr>
              <a:t>EEE 802.15.4 PAN coordinator</a:t>
            </a:r>
          </a:p>
        </p:txBody>
      </p:sp>
      <p:sp>
        <p:nvSpPr>
          <p:cNvPr id="97" name="Oval 96">
            <a:extLst>
              <a:ext uri="{FF2B5EF4-FFF2-40B4-BE49-F238E27FC236}">
                <a16:creationId xmlns:a16="http://schemas.microsoft.com/office/drawing/2014/main" id="{EFA614A4-1E1B-9FA9-FE77-780E5B3BC228}"/>
              </a:ext>
            </a:extLst>
          </p:cNvPr>
          <p:cNvSpPr/>
          <p:nvPr/>
        </p:nvSpPr>
        <p:spPr>
          <a:xfrm>
            <a:off x="2047403" y="4212617"/>
            <a:ext cx="308008" cy="317634"/>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4095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4D66F-E308-0F92-27F2-11987B05BC9D}"/>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D754D8F8-BC54-5ACF-7EDB-1341FA1009C2}"/>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DC216895-0635-C924-B28F-59814245B04E}"/>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16</a:t>
            </a:fld>
            <a:endParaRPr lang="en-US" sz="1200" dirty="0"/>
          </a:p>
        </p:txBody>
      </p:sp>
      <p:sp>
        <p:nvSpPr>
          <p:cNvPr id="9" name="CustomShape 2">
            <a:extLst>
              <a:ext uri="{FF2B5EF4-FFF2-40B4-BE49-F238E27FC236}">
                <a16:creationId xmlns:a16="http://schemas.microsoft.com/office/drawing/2014/main" id="{2BF03FC5-609D-9679-99B3-8B5F2C951786}"/>
              </a:ext>
            </a:extLst>
          </p:cNvPr>
          <p:cNvSpPr/>
          <p:nvPr/>
        </p:nvSpPr>
        <p:spPr>
          <a:xfrm>
            <a:off x="457200" y="1327358"/>
            <a:ext cx="8229240" cy="4954496"/>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This document presents a group association method for regular IEEE 802.15.4 association and its realization in IEEE 802.15.4 to achieve fast association in large-scale and dense deployment scenarios</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noProof="0" dirty="0">
                <a:ln>
                  <a:noFill/>
                </a:ln>
                <a:solidFill>
                  <a:prstClr val="black"/>
                </a:solidFill>
                <a:effectLst/>
                <a:uLnTx/>
                <a:uFillTx/>
                <a:latin typeface="Arial"/>
              </a:rPr>
              <a:t>A silence period is proposed to prevent devices to transmit repeated association requests to same IEEE 802.15.4 PAN coordinator</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0" dirty="0">
              <a:solidFill>
                <a:prstClr val="black"/>
              </a:solidFill>
              <a:latin typeface="Arial"/>
            </a:endParaRPr>
          </a:p>
          <a:p>
            <a:pPr marL="228600" indent="-228600" eaLnBrk="1" fontAlgn="auto" hangingPunct="1">
              <a:lnSpc>
                <a:spcPct val="90000"/>
              </a:lnSpc>
              <a:spcBef>
                <a:spcPts val="1000"/>
              </a:spcBef>
              <a:spcAft>
                <a:spcPts val="0"/>
              </a:spcAft>
              <a:buFont typeface="Arial" panose="020B0604020202020204" pitchFamily="34" charset="0"/>
              <a:buChar char="•"/>
              <a:defRPr/>
            </a:pPr>
            <a:r>
              <a:rPr lang="en-US" sz="2000" b="1" kern="0" spc="-1" dirty="0">
                <a:solidFill>
                  <a:prstClr val="black"/>
                </a:solidFill>
                <a:latin typeface="Arial"/>
              </a:rPr>
              <a:t>Document</a:t>
            </a:r>
            <a:r>
              <a:rPr kumimoji="0" lang="en-US" sz="2000" b="1" i="0" u="none" strike="noStrike" kern="0" cap="none" spc="-1" normalizeH="0" noProof="0" dirty="0">
                <a:ln>
                  <a:noFill/>
                </a:ln>
                <a:solidFill>
                  <a:prstClr val="black"/>
                </a:solidFill>
                <a:effectLst/>
                <a:uLnTx/>
                <a:uFillTx/>
                <a:latin typeface="Arial"/>
              </a:rPr>
              <a:t> also provides five grouping methods for IEEE 802.15.4 PAN coordinator to group devices that are requesting for association</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0" dirty="0">
              <a:solidFill>
                <a:prstClr val="black"/>
              </a:solidFill>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noProof="0" dirty="0">
                <a:ln>
                  <a:noFill/>
                </a:ln>
                <a:solidFill>
                  <a:srgbClr val="0070C0"/>
                </a:solidFill>
                <a:effectLst/>
                <a:uLnTx/>
                <a:uFillTx/>
                <a:latin typeface="Arial"/>
              </a:rPr>
              <a:t>Next, will fit group association method into IEEE 802.15.4ab UWB association framework </a:t>
            </a:r>
            <a:endParaRPr kumimoji="0" lang="en-US" sz="1800" i="0" u="none" strike="noStrike" kern="0" cap="none" spc="-1" normalizeH="0" baseline="0" noProof="0" dirty="0">
              <a:ln>
                <a:noFill/>
              </a:ln>
              <a:solidFill>
                <a:srgbClr val="0070C0"/>
              </a:solidFill>
              <a:effectLst/>
              <a:uLnTx/>
              <a:uFillTx/>
              <a:latin typeface="Arial"/>
            </a:endParaRPr>
          </a:p>
        </p:txBody>
      </p:sp>
      <p:sp>
        <p:nvSpPr>
          <p:cNvPr id="10" name="CustomShape 1">
            <a:extLst>
              <a:ext uri="{FF2B5EF4-FFF2-40B4-BE49-F238E27FC236}">
                <a16:creationId xmlns:a16="http://schemas.microsoft.com/office/drawing/2014/main" id="{B5EFF4EC-B0DC-8413-AF83-271337E1C697}"/>
              </a:ext>
            </a:extLst>
          </p:cNvPr>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Summary</a:t>
            </a:r>
          </a:p>
        </p:txBody>
      </p:sp>
    </p:spTree>
    <p:extLst>
      <p:ext uri="{BB962C8B-B14F-4D97-AF65-F5344CB8AC3E}">
        <p14:creationId xmlns:p14="http://schemas.microsoft.com/office/powerpoint/2010/main" val="3909149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967CA-87DA-3517-1A0B-DA2B1911856F}"/>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A305915B-1607-A3F9-EE13-C54004EC5420}"/>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Rectangle 3">
            <a:extLst>
              <a:ext uri="{FF2B5EF4-FFF2-40B4-BE49-F238E27FC236}">
                <a16:creationId xmlns:a16="http://schemas.microsoft.com/office/drawing/2014/main" id="{1C6B5069-4E4A-0E99-9CBF-CA0BC4FEC648}"/>
              </a:ext>
            </a:extLst>
          </p:cNvPr>
          <p:cNvSpPr txBox="1">
            <a:spLocks noChangeArrowheads="1"/>
          </p:cNvSpPr>
          <p:nvPr/>
        </p:nvSpPr>
        <p:spPr bwMode="auto">
          <a:xfrm>
            <a:off x="304800" y="1309781"/>
            <a:ext cx="8534400" cy="495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endParaRPr lang="en-US" sz="20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AB5F422F-E3EC-200F-B38B-37AD4E3C4C0A}"/>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2</a:t>
            </a:fld>
            <a:endParaRPr lang="en-US" sz="1200" dirty="0"/>
          </a:p>
        </p:txBody>
      </p:sp>
      <p:sp>
        <p:nvSpPr>
          <p:cNvPr id="9" name="CustomShape 2">
            <a:extLst>
              <a:ext uri="{FF2B5EF4-FFF2-40B4-BE49-F238E27FC236}">
                <a16:creationId xmlns:a16="http://schemas.microsoft.com/office/drawing/2014/main" id="{FABD5789-5CD5-BE53-CA3B-A985D96327FE}"/>
              </a:ext>
            </a:extLst>
          </p:cNvPr>
          <p:cNvSpPr/>
          <p:nvPr/>
        </p:nvSpPr>
        <p:spPr>
          <a:xfrm>
            <a:off x="457200" y="1327358"/>
            <a:ext cx="8229240" cy="4954496"/>
          </a:xfrm>
          <a:prstGeom prst="rect">
            <a:avLst/>
          </a:prstGeom>
          <a:noFill/>
          <a:ln w="0">
            <a:noFill/>
          </a:ln>
          <a:effectLst/>
        </p:spPr>
        <p:txBody>
          <a:bodyPr lIns="0" tIns="0" rIns="0" bIns="0" anchor="t">
            <a:normAutofit lnSpcReduction="10000"/>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IEEE 802.11ai amended IEEE 802.11 standard for fast initial link setup (FILS) designed to improve dense environments, enabling a STA to achieve a secure link setup within 100ms, </a:t>
            </a: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i="0" u="none" strike="noStrike" kern="0" cap="none" spc="0" normalizeH="0" noProof="0" dirty="0">
                <a:ln>
                  <a:noFill/>
                </a:ln>
                <a:solidFill>
                  <a:prstClr val="black"/>
                </a:solidFill>
                <a:effectLst/>
                <a:uLnTx/>
                <a:uFillTx/>
                <a:latin typeface="Arial"/>
              </a:rPr>
              <a:t>FILS association</a:t>
            </a: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i="0" u="none" strike="noStrike" kern="0" cap="none" spc="0" normalizeH="0" noProof="0" dirty="0">
                <a:ln>
                  <a:noFill/>
                </a:ln>
                <a:solidFill>
                  <a:prstClr val="black"/>
                </a:solidFill>
                <a:effectLst/>
                <a:uLnTx/>
                <a:uFillTx/>
                <a:latin typeface="Arial"/>
              </a:rPr>
              <a:t>F</a:t>
            </a:r>
            <a:r>
              <a:rPr lang="en-US" sz="1800" kern="0" dirty="0">
                <a:solidFill>
                  <a:prstClr val="black"/>
                </a:solidFill>
                <a:latin typeface="Arial"/>
              </a:rPr>
              <a:t>ILS authentication</a:t>
            </a:r>
            <a:endParaRPr kumimoji="0" lang="en-US" sz="1800" i="0" u="none" strike="noStrike" kern="0" cap="none" spc="0" normalizeH="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For IEEE 802.15.4, the large-scale and dense deployment scenarios are emerging, and these deployments require fast access control</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i="0" u="none" strike="noStrike" kern="0" cap="none" spc="-1" normalizeH="0" baseline="0" noProof="0" dirty="0">
                <a:ln>
                  <a:noFill/>
                </a:ln>
                <a:solidFill>
                  <a:prstClr val="black"/>
                </a:solidFill>
                <a:effectLst/>
                <a:uLnTx/>
                <a:uFillTx/>
                <a:latin typeface="Arial"/>
              </a:rPr>
              <a:t>F</a:t>
            </a:r>
            <a:r>
              <a:rPr lang="en-US" sz="1800" kern="0" spc="-1" dirty="0">
                <a:solidFill>
                  <a:prstClr val="black"/>
                </a:solidFill>
                <a:latin typeface="Arial"/>
              </a:rPr>
              <a:t>or example, </a:t>
            </a:r>
            <a:r>
              <a:rPr kumimoji="0" lang="en-US" sz="1800" i="0" u="none" strike="noStrike" kern="0" cap="none" spc="-1" normalizeH="0" baseline="0" noProof="0" dirty="0">
                <a:ln>
                  <a:noFill/>
                </a:ln>
                <a:solidFill>
                  <a:prstClr val="black"/>
                </a:solidFill>
                <a:effectLst/>
                <a:uLnTx/>
                <a:uFillTx/>
                <a:latin typeface="Arial"/>
              </a:rPr>
              <a:t>device manufactures are making IEEE 802.15.4ab-based UWB devices for large-scale and dense deployments</a:t>
            </a:r>
            <a:endParaRPr kumimoji="0" lang="en-US" sz="2000"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100" b="1" i="0" u="none" strike="noStrike" kern="0" cap="none" spc="-1" normalizeH="0" baseline="0" noProof="0" dirty="0">
                <a:ln>
                  <a:noFill/>
                </a:ln>
                <a:solidFill>
                  <a:prstClr val="black"/>
                </a:solidFill>
                <a:effectLst/>
                <a:uLnTx/>
                <a:uFillTx/>
                <a:latin typeface="Arial"/>
              </a:rPr>
              <a:t>IEEE 802.15.4 association mechanisms can be divided into</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i="0" u="none" strike="noStrike" kern="0" cap="none" spc="-1" normalizeH="0" baseline="0" noProof="0" dirty="0">
                <a:ln>
                  <a:noFill/>
                </a:ln>
                <a:solidFill>
                  <a:prstClr val="black"/>
                </a:solidFill>
                <a:effectLst/>
                <a:uLnTx/>
                <a:uFillTx/>
                <a:latin typeface="Arial"/>
              </a:rPr>
              <a:t>Regular association (IEEE 802.15.4-2020)</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i="0" u="none" strike="noStrike" kern="0" cap="none" spc="-1" normalizeH="0" baseline="0" noProof="0" dirty="0">
                <a:ln>
                  <a:noFill/>
                </a:ln>
                <a:solidFill>
                  <a:prstClr val="black"/>
                </a:solidFill>
                <a:effectLst/>
                <a:uLnTx/>
                <a:uFillTx/>
                <a:latin typeface="Arial"/>
              </a:rPr>
              <a:t>UWB association (IEEE 802.15.4ab)</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100" b="1" i="0" u="none" strike="noStrike" kern="0" cap="none" spc="-1" normalizeH="0" baseline="0" noProof="0" dirty="0">
                <a:ln>
                  <a:noFill/>
                </a:ln>
                <a:solidFill>
                  <a:prstClr val="black"/>
                </a:solidFill>
                <a:effectLst/>
                <a:uLnTx/>
                <a:uFillTx/>
                <a:latin typeface="Arial"/>
              </a:rPr>
              <a:t>The regular association method provides an option for devices to request fast association, i.e., fast connection setup</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100" b="1" kern="0" spc="-1" dirty="0">
                <a:solidFill>
                  <a:srgbClr val="FF0000"/>
                </a:solidFill>
                <a:latin typeface="Arial"/>
              </a:rPr>
              <a:t>However, the question is that what if all devices request for fast association?</a:t>
            </a:r>
            <a:endParaRPr kumimoji="0" lang="en-US" sz="2100" b="1" i="0" u="none" strike="noStrike" kern="0" cap="none" spc="0" normalizeH="0" baseline="-25000" noProof="0" dirty="0">
              <a:ln>
                <a:noFill/>
              </a:ln>
              <a:solidFill>
                <a:srgbClr val="FF0000"/>
              </a:solidFill>
              <a:effectLst/>
              <a:uLnTx/>
              <a:uFillTx/>
              <a:latin typeface="Arial"/>
            </a:endParaRPr>
          </a:p>
          <a:p>
            <a:pPr marL="228600" indent="-228600" eaLnBrk="1" fontAlgn="auto" hangingPunct="1">
              <a:lnSpc>
                <a:spcPct val="90000"/>
              </a:lnSpc>
              <a:spcBef>
                <a:spcPts val="1000"/>
              </a:spcBef>
              <a:spcAft>
                <a:spcPts val="0"/>
              </a:spcAft>
              <a:buFont typeface="Arial" panose="020B0604020202020204" pitchFamily="34" charset="0"/>
              <a:buChar char="•"/>
              <a:defRPr/>
            </a:pPr>
            <a:endParaRPr kumimoji="0" lang="en-US" sz="1800" i="0" u="none" strike="noStrike" kern="0" cap="none" spc="-1" normalizeH="0" baseline="0" noProof="0" dirty="0">
              <a:ln>
                <a:noFill/>
              </a:ln>
              <a:solidFill>
                <a:prstClr val="black"/>
              </a:solidFill>
              <a:effectLst/>
              <a:uLnTx/>
              <a:uFillTx/>
              <a:latin typeface="Arial"/>
            </a:endParaRPr>
          </a:p>
        </p:txBody>
      </p:sp>
      <p:sp>
        <p:nvSpPr>
          <p:cNvPr id="10" name="CustomShape 1">
            <a:extLst>
              <a:ext uri="{FF2B5EF4-FFF2-40B4-BE49-F238E27FC236}">
                <a16:creationId xmlns:a16="http://schemas.microsoft.com/office/drawing/2014/main" id="{2BDDECD6-3B52-A877-0BF0-55FEB9985E01}"/>
              </a:ext>
            </a:extLst>
          </p:cNvPr>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Need of Group/Fast Association in IEEE 802.15.4</a:t>
            </a:r>
          </a:p>
        </p:txBody>
      </p:sp>
    </p:spTree>
    <p:extLst>
      <p:ext uri="{BB962C8B-B14F-4D97-AF65-F5344CB8AC3E}">
        <p14:creationId xmlns:p14="http://schemas.microsoft.com/office/powerpoint/2010/main" val="289212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6F59C-0025-D8F5-20D5-4606B9968813}"/>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1D61EB51-2ECE-242F-D4C9-4A8B82D43110}"/>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Rectangle 3">
            <a:extLst>
              <a:ext uri="{FF2B5EF4-FFF2-40B4-BE49-F238E27FC236}">
                <a16:creationId xmlns:a16="http://schemas.microsoft.com/office/drawing/2014/main" id="{D0F550BE-6683-7F9D-9110-9E36C9655B1A}"/>
              </a:ext>
            </a:extLst>
          </p:cNvPr>
          <p:cNvSpPr txBox="1">
            <a:spLocks noChangeArrowheads="1"/>
          </p:cNvSpPr>
          <p:nvPr/>
        </p:nvSpPr>
        <p:spPr bwMode="auto">
          <a:xfrm>
            <a:off x="304800" y="1309781"/>
            <a:ext cx="8534400" cy="495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endParaRPr lang="en-US" sz="20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FEFC92AA-3B21-F20E-B0CD-4C5A7FB02A8F}"/>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3</a:t>
            </a:fld>
            <a:endParaRPr lang="en-US" sz="1200" dirty="0"/>
          </a:p>
        </p:txBody>
      </p:sp>
      <p:sp>
        <p:nvSpPr>
          <p:cNvPr id="9" name="CustomShape 2">
            <a:extLst>
              <a:ext uri="{FF2B5EF4-FFF2-40B4-BE49-F238E27FC236}">
                <a16:creationId xmlns:a16="http://schemas.microsoft.com/office/drawing/2014/main" id="{CE1A2C8E-C50B-B4C5-F97D-5F37704DE1E4}"/>
              </a:ext>
            </a:extLst>
          </p:cNvPr>
          <p:cNvSpPr/>
          <p:nvPr/>
        </p:nvSpPr>
        <p:spPr>
          <a:xfrm>
            <a:off x="457200" y="1322982"/>
            <a:ext cx="8229240" cy="4958872"/>
          </a:xfrm>
          <a:prstGeom prst="rect">
            <a:avLst/>
          </a:prstGeom>
          <a:noFill/>
          <a:ln w="0">
            <a:noFill/>
          </a:ln>
          <a:effectLst/>
        </p:spPr>
        <p:txBody>
          <a:bodyPr lIns="0" tIns="0" rIns="0" bIns="0" anchor="t">
            <a:normAutofit fontScale="85000" lnSpcReduction="10000"/>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0" cap="none" spc="-1" normalizeH="0" baseline="0" noProof="0" dirty="0">
                <a:ln>
                  <a:noFill/>
                </a:ln>
                <a:solidFill>
                  <a:prstClr val="black"/>
                </a:solidFill>
                <a:effectLst/>
                <a:uLnTx/>
                <a:uFillTx/>
                <a:latin typeface="Arial"/>
              </a:rPr>
              <a:t>Advanced UWB-Based access control and real-time location system</a:t>
            </a:r>
            <a:r>
              <a:rPr lang="en-US" sz="2400" b="1" kern="0" spc="-1" dirty="0">
                <a:solidFill>
                  <a:prstClr val="black"/>
                </a:solidFill>
                <a:latin typeface="Arial"/>
              </a:rPr>
              <a:t>s</a:t>
            </a:r>
            <a:endParaRPr kumimoji="0" lang="en-US" sz="24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0" cap="none" spc="-1" normalizeH="0" baseline="0" noProof="0" dirty="0">
                <a:ln>
                  <a:noFill/>
                </a:ln>
                <a:solidFill>
                  <a:prstClr val="black"/>
                </a:solidFill>
                <a:effectLst/>
                <a:uLnTx/>
                <a:uFillTx/>
                <a:latin typeface="Arial"/>
              </a:rPr>
              <a:t>In this deployment, the objective is to realize hands-free access control and real-time location </a:t>
            </a:r>
            <a:r>
              <a:rPr lang="en-US" sz="2400" b="1" kern="0" spc="-1" dirty="0">
                <a:solidFill>
                  <a:prstClr val="black"/>
                </a:solidFill>
                <a:latin typeface="Arial"/>
              </a:rPr>
              <a:t>using</a:t>
            </a:r>
            <a:r>
              <a:rPr kumimoji="0" lang="en-US" sz="2400" b="1" i="0" u="none" strike="noStrike" kern="0" cap="none" spc="-1" normalizeH="0" baseline="0" noProof="0" dirty="0">
                <a:ln>
                  <a:noFill/>
                </a:ln>
                <a:solidFill>
                  <a:prstClr val="black"/>
                </a:solidFill>
                <a:effectLst/>
                <a:uLnTx/>
                <a:uFillTx/>
                <a:latin typeface="Arial"/>
              </a:rPr>
              <a:t> smart devices, e.g., smart phones and smart key tags, as the primary interfaces</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100" i="0" u="none" strike="noStrike" kern="0" cap="none" spc="0" normalizeH="0" noProof="0" dirty="0">
                <a:ln>
                  <a:noFill/>
                </a:ln>
                <a:solidFill>
                  <a:prstClr val="black"/>
                </a:solidFill>
                <a:effectLst/>
                <a:uLnTx/>
                <a:uFillTx/>
                <a:latin typeface="Arial"/>
              </a:rPr>
              <a:t>Explore solutions to make UWB technology more effective for enterprise applications</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100" i="0" u="none" strike="noStrike" kern="0" cap="none" spc="0" normalizeH="0" noProof="0" dirty="0">
                <a:ln>
                  <a:noFill/>
                </a:ln>
                <a:solidFill>
                  <a:prstClr val="black"/>
                </a:solidFill>
                <a:effectLst/>
                <a:uLnTx/>
                <a:uFillTx/>
                <a:latin typeface="Arial"/>
              </a:rPr>
              <a:t>Improve scalability for fast access control and real-time location </a:t>
            </a:r>
            <a:r>
              <a:rPr lang="en-US" sz="2100" kern="0" dirty="0">
                <a:solidFill>
                  <a:prstClr val="black"/>
                </a:solidFill>
                <a:latin typeface="Arial"/>
              </a:rPr>
              <a:t>systems</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0" cap="none" spc="-1" normalizeH="0" baseline="0" noProof="0" dirty="0">
                <a:ln>
                  <a:noFill/>
                </a:ln>
                <a:solidFill>
                  <a:prstClr val="black"/>
                </a:solidFill>
                <a:effectLst/>
                <a:uLnTx/>
                <a:uFillTx/>
                <a:latin typeface="Arial"/>
              </a:rPr>
              <a:t>There are also other large-scale and dense deployment scenarios</a:t>
            </a:r>
            <a:endParaRPr kumimoji="0" lang="en-US" sz="2400" b="1" i="0" u="none" strike="noStrike" kern="0" cap="none" spc="0" normalizeH="0" baseline="-25000" noProof="0" dirty="0">
              <a:ln>
                <a:noFill/>
              </a:ln>
              <a:solidFill>
                <a:prstClr val="black"/>
              </a:solidFill>
              <a:effectLst/>
              <a:uLnTx/>
              <a:uFillTx/>
              <a:latin typeface="Arial"/>
            </a:endParaRP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lang="en-US" sz="2000" kern="0" dirty="0">
                <a:solidFill>
                  <a:prstClr val="black"/>
                </a:solidFill>
                <a:latin typeface="Arial"/>
              </a:rPr>
              <a:t>Campus, l</a:t>
            </a:r>
            <a:r>
              <a:rPr kumimoji="0" lang="en-US" sz="2000" b="0" i="0" u="none" strike="noStrike" kern="0" cap="none" spc="0" normalizeH="0" baseline="0" noProof="0" dirty="0" err="1">
                <a:ln>
                  <a:noFill/>
                </a:ln>
                <a:solidFill>
                  <a:prstClr val="black"/>
                </a:solidFill>
                <a:effectLst/>
                <a:uLnTx/>
                <a:uFillTx/>
                <a:latin typeface="Arial"/>
              </a:rPr>
              <a:t>ogistics</a:t>
            </a:r>
            <a:r>
              <a:rPr kumimoji="0" lang="en-US" sz="2000" b="0" i="0" u="none" strike="noStrike" kern="0" cap="none" spc="0" normalizeH="0" baseline="0" noProof="0" dirty="0">
                <a:ln>
                  <a:noFill/>
                </a:ln>
                <a:solidFill>
                  <a:prstClr val="black"/>
                </a:solidFill>
                <a:effectLst/>
                <a:uLnTx/>
                <a:uFillTx/>
                <a:latin typeface="Arial"/>
              </a:rPr>
              <a:t> hubs, and h</a:t>
            </a:r>
            <a:r>
              <a:rPr kumimoji="0" lang="en-US" sz="2000" i="0" u="none" strike="noStrike" kern="0" cap="none" spc="-1" normalizeH="0" baseline="0" noProof="0" dirty="0">
                <a:ln>
                  <a:noFill/>
                </a:ln>
                <a:solidFill>
                  <a:prstClr val="black"/>
                </a:solidFill>
                <a:effectLst/>
                <a:uLnTx/>
                <a:uFillTx/>
                <a:latin typeface="Arial"/>
              </a:rPr>
              <a:t>ospitals</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0" cap="none" spc="-1" normalizeH="0" baseline="0" noProof="0" dirty="0">
                <a:ln>
                  <a:noFill/>
                </a:ln>
                <a:solidFill>
                  <a:prstClr val="black"/>
                </a:solidFill>
                <a:effectLst/>
                <a:uLnTx/>
                <a:uFillTx/>
                <a:latin typeface="Arial"/>
              </a:rPr>
              <a:t>Potential scales</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000" i="0" u="none" strike="noStrike" kern="0" cap="none" spc="-1" normalizeH="0" baseline="0" noProof="0" dirty="0">
                <a:ln>
                  <a:noFill/>
                </a:ln>
                <a:solidFill>
                  <a:prstClr val="black"/>
                </a:solidFill>
                <a:effectLst/>
                <a:uLnTx/>
                <a:uFillTx/>
                <a:latin typeface="Arial"/>
              </a:rPr>
              <a:t>Thousands of access controllers and tens of thousands of users requesting access using smart devices</a:t>
            </a:r>
          </a:p>
          <a:p>
            <a:pPr marL="228600" indent="-228600" eaLnBrk="1" fontAlgn="auto" hangingPunct="1">
              <a:lnSpc>
                <a:spcPct val="90000"/>
              </a:lnSpc>
              <a:spcBef>
                <a:spcPts val="1000"/>
              </a:spcBef>
              <a:spcAft>
                <a:spcPts val="0"/>
              </a:spcAft>
              <a:buFont typeface="Arial" panose="020B0604020202020204" pitchFamily="34" charset="0"/>
              <a:buChar char="•"/>
              <a:defRPr/>
            </a:pPr>
            <a:r>
              <a:rPr lang="en-US" sz="2400" b="1" kern="0" spc="-1" dirty="0">
                <a:solidFill>
                  <a:prstClr val="black"/>
                </a:solidFill>
                <a:latin typeface="Arial"/>
              </a:rPr>
              <a:t>Expected key features</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000" i="0" u="none" strike="noStrike" kern="0" cap="none" spc="-1" normalizeH="0" baseline="0" noProof="0" dirty="0">
                <a:ln>
                  <a:noFill/>
                </a:ln>
                <a:solidFill>
                  <a:prstClr val="black"/>
                </a:solidFill>
                <a:effectLst/>
                <a:uLnTx/>
                <a:uFillTx/>
                <a:latin typeface="Arial"/>
              </a:rPr>
              <a:t>Fast connection setup</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000" i="0" u="none" strike="noStrike" kern="0" cap="none" spc="-1" normalizeH="0" baseline="0" noProof="0" dirty="0">
                <a:ln>
                  <a:noFill/>
                </a:ln>
                <a:solidFill>
                  <a:prstClr val="black"/>
                </a:solidFill>
                <a:effectLst/>
                <a:uLnTx/>
                <a:uFillTx/>
                <a:latin typeface="Arial"/>
              </a:rPr>
              <a:t>Zero manual operation</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000" i="0" u="none" strike="noStrike" kern="0" cap="none" spc="-1" normalizeH="0" baseline="0" noProof="0" dirty="0">
                <a:ln>
                  <a:noFill/>
                </a:ln>
                <a:solidFill>
                  <a:prstClr val="black"/>
                </a:solidFill>
                <a:effectLst/>
                <a:uLnTx/>
                <a:uFillTx/>
                <a:latin typeface="Arial"/>
              </a:rPr>
              <a:t>Seamless background communications</a:t>
            </a:r>
          </a:p>
        </p:txBody>
      </p:sp>
      <p:sp>
        <p:nvSpPr>
          <p:cNvPr id="10" name="CustomShape 1">
            <a:extLst>
              <a:ext uri="{FF2B5EF4-FFF2-40B4-BE49-F238E27FC236}">
                <a16:creationId xmlns:a16="http://schemas.microsoft.com/office/drawing/2014/main" id="{A8B7DBB1-0AE1-58D1-67BB-15C64077DB61}"/>
              </a:ext>
            </a:extLst>
          </p:cNvPr>
          <p:cNvSpPr/>
          <p:nvPr/>
        </p:nvSpPr>
        <p:spPr>
          <a:xfrm>
            <a:off x="457200" y="654205"/>
            <a:ext cx="8228880" cy="463972"/>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Dense Deployment Scenarios and Expected Features</a:t>
            </a:r>
          </a:p>
        </p:txBody>
      </p:sp>
    </p:spTree>
    <p:extLst>
      <p:ext uri="{BB962C8B-B14F-4D97-AF65-F5344CB8AC3E}">
        <p14:creationId xmlns:p14="http://schemas.microsoft.com/office/powerpoint/2010/main" val="154665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B62226-1C6F-A83E-2346-AF33EDDC1B84}"/>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72798AFC-AF44-2832-C9AA-27978173FB18}"/>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Rectangle 3">
            <a:extLst>
              <a:ext uri="{FF2B5EF4-FFF2-40B4-BE49-F238E27FC236}">
                <a16:creationId xmlns:a16="http://schemas.microsoft.com/office/drawing/2014/main" id="{E2431BDA-6E29-D6B7-1C53-AB74C058EB0F}"/>
              </a:ext>
            </a:extLst>
          </p:cNvPr>
          <p:cNvSpPr txBox="1">
            <a:spLocks noChangeArrowheads="1"/>
          </p:cNvSpPr>
          <p:nvPr/>
        </p:nvSpPr>
        <p:spPr bwMode="auto">
          <a:xfrm>
            <a:off x="304800" y="1522505"/>
            <a:ext cx="8534400" cy="4741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endParaRPr lang="en-US" sz="20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D5F30655-A0BD-6F33-FD67-E70EB309F96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4</a:t>
            </a:fld>
            <a:endParaRPr lang="en-US" sz="1200" dirty="0"/>
          </a:p>
        </p:txBody>
      </p:sp>
      <p:sp>
        <p:nvSpPr>
          <p:cNvPr id="9" name="CustomShape 2">
            <a:extLst>
              <a:ext uri="{FF2B5EF4-FFF2-40B4-BE49-F238E27FC236}">
                <a16:creationId xmlns:a16="http://schemas.microsoft.com/office/drawing/2014/main" id="{4AB97562-7F5B-B75E-F728-AD1EC44445B6}"/>
              </a:ext>
            </a:extLst>
          </p:cNvPr>
          <p:cNvSpPr/>
          <p:nvPr/>
        </p:nvSpPr>
        <p:spPr>
          <a:xfrm>
            <a:off x="457200" y="1522504"/>
            <a:ext cx="8229240" cy="4954496"/>
          </a:xfrm>
          <a:prstGeom prst="rect">
            <a:avLst/>
          </a:prstGeom>
          <a:noFill/>
          <a:ln w="0">
            <a:noFill/>
          </a:ln>
          <a:effectLst/>
        </p:spPr>
        <p:txBody>
          <a:bodyPr lIns="0" tIns="0" rIns="0" bIns="0" anchor="t">
            <a:normAutofit fontScale="92500" lnSpcReduction="20000"/>
          </a:bodyPr>
          <a:lstStyle/>
          <a:p>
            <a:pPr marL="342900" indent="-342900" eaLnBrk="1" fontAlgn="auto" hangingPunct="1">
              <a:lnSpc>
                <a:spcPct val="90000"/>
              </a:lnSpc>
              <a:spcBef>
                <a:spcPts val="500"/>
              </a:spcBef>
              <a:spcAft>
                <a:spcPts val="0"/>
              </a:spcAft>
              <a:buFont typeface="Arial" panose="020B0604020202020204" pitchFamily="34" charset="0"/>
              <a:buChar char="•"/>
              <a:defRPr/>
            </a:pPr>
            <a:r>
              <a:rPr kumimoji="0" lang="en-US" sz="2400" b="1" i="0" u="none" strike="noStrike" kern="0" cap="none" spc="0" normalizeH="0" baseline="0" noProof="0" dirty="0">
                <a:ln>
                  <a:noFill/>
                </a:ln>
                <a:solidFill>
                  <a:prstClr val="black"/>
                </a:solidFill>
                <a:effectLst/>
                <a:uLnTx/>
                <a:uFillTx/>
                <a:latin typeface="Arial"/>
              </a:rPr>
              <a:t>IEEE 802.15.4 PAN coordinator divides devices that are requesting for association into groups</a:t>
            </a:r>
          </a:p>
          <a:p>
            <a:pPr marL="342900" indent="-342900" eaLnBrk="1" fontAlgn="auto" hangingPunct="1">
              <a:lnSpc>
                <a:spcPct val="90000"/>
              </a:lnSpc>
              <a:spcBef>
                <a:spcPts val="500"/>
              </a:spcBef>
              <a:spcAft>
                <a:spcPts val="0"/>
              </a:spcAft>
              <a:buFont typeface="Arial" panose="020B0604020202020204" pitchFamily="34" charset="0"/>
              <a:buChar char="•"/>
              <a:defRPr/>
            </a:pPr>
            <a:r>
              <a:rPr lang="en-US" sz="2400" b="1" kern="0" dirty="0">
                <a:solidFill>
                  <a:prstClr val="black"/>
                </a:solidFill>
                <a:latin typeface="Arial"/>
              </a:rPr>
              <a:t>Instead of sending association response to individual device, PAN coordinator sends aggregated association command frame that contains the association responses to a group of devices</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lang="en-US" sz="2000" kern="0" dirty="0">
                <a:solidFill>
                  <a:prstClr val="black"/>
                </a:solidFill>
                <a:latin typeface="Arial"/>
              </a:rPr>
              <a:t>Reduce network traffic</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lang="en-US" sz="2000" kern="0" dirty="0">
                <a:solidFill>
                  <a:prstClr val="black"/>
                </a:solidFill>
                <a:latin typeface="Arial"/>
              </a:rPr>
              <a:t>Reduce association latency</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lang="en-US" sz="2000" kern="0" dirty="0">
                <a:solidFill>
                  <a:prstClr val="black"/>
                </a:solidFill>
                <a:latin typeface="Arial"/>
              </a:rPr>
              <a:t>Reduce frame collision</a:t>
            </a:r>
          </a:p>
          <a:p>
            <a:pPr marL="342900" indent="-342900" eaLnBrk="1" fontAlgn="auto" hangingPunct="1">
              <a:lnSpc>
                <a:spcPct val="90000"/>
              </a:lnSpc>
              <a:spcBef>
                <a:spcPts val="500"/>
              </a:spcBef>
              <a:spcAft>
                <a:spcPts val="0"/>
              </a:spcAft>
              <a:buFont typeface="Arial" panose="020B0604020202020204" pitchFamily="34" charset="0"/>
              <a:buChar char="•"/>
              <a:defRPr/>
            </a:pPr>
            <a:r>
              <a:rPr lang="en-US" sz="2400" b="1" kern="0" dirty="0">
                <a:solidFill>
                  <a:prstClr val="black"/>
                </a:solidFill>
                <a:latin typeface="Arial"/>
              </a:rPr>
              <a:t>In addition, to reduce association request and association response command frame collision, PAN coordinator specifies a silence period to prevent devices from sending the repeated association requests to same PAN coordinator</a:t>
            </a:r>
            <a:r>
              <a:rPr kumimoji="0" lang="en-US" sz="2400" b="1" i="0" u="none" strike="noStrike" kern="0" cap="none" spc="0" normalizeH="0" baseline="0" noProof="0" dirty="0">
                <a:ln>
                  <a:noFill/>
                </a:ln>
                <a:solidFill>
                  <a:prstClr val="black"/>
                </a:solidFill>
                <a:effectLst/>
                <a:uLnTx/>
                <a:uFillTx/>
                <a:latin typeface="Arial"/>
              </a:rPr>
              <a:t> </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lang="en-US" sz="2000" kern="0" dirty="0">
                <a:solidFill>
                  <a:prstClr val="black"/>
                </a:solidFill>
                <a:latin typeface="Arial"/>
              </a:rPr>
              <a:t>Reduce frame collision</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lang="en-US" sz="2000" kern="0" dirty="0">
                <a:solidFill>
                  <a:prstClr val="black"/>
                </a:solidFill>
                <a:latin typeface="Arial"/>
              </a:rPr>
              <a:t>I</a:t>
            </a:r>
            <a:r>
              <a:rPr kumimoji="0" lang="en-US" sz="2000" b="0" i="0" u="none" strike="noStrike" kern="0" cap="none" spc="0" normalizeH="0" baseline="0" noProof="0" dirty="0" err="1">
                <a:ln>
                  <a:noFill/>
                </a:ln>
                <a:solidFill>
                  <a:prstClr val="black"/>
                </a:solidFill>
                <a:effectLst/>
                <a:uLnTx/>
                <a:uFillTx/>
                <a:latin typeface="Arial"/>
              </a:rPr>
              <a:t>ncrease</a:t>
            </a:r>
            <a:r>
              <a:rPr kumimoji="0" lang="en-US" sz="2000" b="0" i="0" u="none" strike="noStrike" kern="0" cap="none" spc="0" normalizeH="0" baseline="0" noProof="0" dirty="0">
                <a:ln>
                  <a:noFill/>
                </a:ln>
                <a:solidFill>
                  <a:prstClr val="black"/>
                </a:solidFill>
                <a:effectLst/>
                <a:uLnTx/>
                <a:uFillTx/>
                <a:latin typeface="Arial"/>
              </a:rPr>
              <a:t> reliability</a:t>
            </a:r>
          </a:p>
          <a:p>
            <a:pPr marL="342900" indent="-342900" eaLnBrk="1" fontAlgn="auto" hangingPunct="1">
              <a:lnSpc>
                <a:spcPct val="90000"/>
              </a:lnSpc>
              <a:spcBef>
                <a:spcPts val="500"/>
              </a:spcBef>
              <a:spcAft>
                <a:spcPts val="0"/>
              </a:spcAft>
              <a:buFont typeface="Arial" panose="020B0604020202020204" pitchFamily="34" charset="0"/>
              <a:buChar char="•"/>
              <a:defRPr/>
            </a:pPr>
            <a:r>
              <a:rPr lang="en-US" sz="2400" b="1" kern="0" spc="-1" dirty="0">
                <a:solidFill>
                  <a:prstClr val="black"/>
                </a:solidFill>
                <a:latin typeface="Arial"/>
              </a:rPr>
              <a:t>Accordingly, devices whose association request command frames acknowledged by MAC layer ACK do not send further association requests during silence period</a:t>
            </a:r>
            <a:endParaRPr kumimoji="0" lang="en-US" sz="2400" b="1" i="0" u="none" strike="noStrike" kern="0" cap="none" spc="-1" normalizeH="0" baseline="0" noProof="0" dirty="0">
              <a:ln>
                <a:noFill/>
              </a:ln>
              <a:solidFill>
                <a:prstClr val="black"/>
              </a:solidFill>
              <a:effectLst/>
              <a:uLnTx/>
              <a:uFillTx/>
              <a:latin typeface="Arial"/>
            </a:endParaRPr>
          </a:p>
        </p:txBody>
      </p:sp>
      <p:sp>
        <p:nvSpPr>
          <p:cNvPr id="10" name="CustomShape 1">
            <a:extLst>
              <a:ext uri="{FF2B5EF4-FFF2-40B4-BE49-F238E27FC236}">
                <a16:creationId xmlns:a16="http://schemas.microsoft.com/office/drawing/2014/main" id="{AD036E33-07FC-633A-D301-D36ACC05A205}"/>
              </a:ext>
            </a:extLst>
          </p:cNvPr>
          <p:cNvSpPr/>
          <p:nvPr/>
        </p:nvSpPr>
        <p:spPr>
          <a:xfrm>
            <a:off x="457200" y="685800"/>
            <a:ext cx="8228880" cy="623979"/>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Proposed Group Association Method for IEEE 802.15.4</a:t>
            </a:r>
          </a:p>
        </p:txBody>
      </p:sp>
    </p:spTree>
    <p:extLst>
      <p:ext uri="{BB962C8B-B14F-4D97-AF65-F5344CB8AC3E}">
        <p14:creationId xmlns:p14="http://schemas.microsoft.com/office/powerpoint/2010/main" val="2002458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FEA2F-3EE1-4B8F-2A20-CCAC8C2A84E6}"/>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025BC6E6-ADD5-B7FB-131A-DAAF7534E01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10BDB0A5-DC5D-3751-3F8E-61E95C3C2815}"/>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5</a:t>
            </a:fld>
            <a:endParaRPr lang="en-US" sz="1200" dirty="0"/>
          </a:p>
        </p:txBody>
      </p:sp>
      <p:sp>
        <p:nvSpPr>
          <p:cNvPr id="9" name="CustomShape 2">
            <a:extLst>
              <a:ext uri="{FF2B5EF4-FFF2-40B4-BE49-F238E27FC236}">
                <a16:creationId xmlns:a16="http://schemas.microsoft.com/office/drawing/2014/main" id="{CD6579A3-5FD0-FC76-0968-81A91B9AB857}"/>
              </a:ext>
            </a:extLst>
          </p:cNvPr>
          <p:cNvSpPr/>
          <p:nvPr/>
        </p:nvSpPr>
        <p:spPr>
          <a:xfrm>
            <a:off x="457200" y="5638800"/>
            <a:ext cx="8229240" cy="643054"/>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p:txBody>
      </p:sp>
      <p:sp>
        <p:nvSpPr>
          <p:cNvPr id="10" name="CustomShape 1">
            <a:extLst>
              <a:ext uri="{FF2B5EF4-FFF2-40B4-BE49-F238E27FC236}">
                <a16:creationId xmlns:a16="http://schemas.microsoft.com/office/drawing/2014/main" id="{78923193-7E65-60F0-2183-1FC57301451E}"/>
              </a:ext>
            </a:extLst>
          </p:cNvPr>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IEEE 802.15.4 Command Frame Format</a:t>
            </a:r>
          </a:p>
        </p:txBody>
      </p:sp>
      <p:pic>
        <p:nvPicPr>
          <p:cNvPr id="2" name="Picture 1">
            <a:extLst>
              <a:ext uri="{FF2B5EF4-FFF2-40B4-BE49-F238E27FC236}">
                <a16:creationId xmlns:a16="http://schemas.microsoft.com/office/drawing/2014/main" id="{92510CF5-FBD5-928D-06BB-19FA6F90D577}"/>
              </a:ext>
            </a:extLst>
          </p:cNvPr>
          <p:cNvPicPr>
            <a:picLocks noChangeAspect="1"/>
          </p:cNvPicPr>
          <p:nvPr/>
        </p:nvPicPr>
        <p:blipFill>
          <a:blip r:embed="rId2"/>
          <a:stretch>
            <a:fillRect/>
          </a:stretch>
        </p:blipFill>
        <p:spPr>
          <a:xfrm>
            <a:off x="685800" y="1568185"/>
            <a:ext cx="7540978" cy="1524000"/>
          </a:xfrm>
          <a:prstGeom prst="rect">
            <a:avLst/>
          </a:prstGeom>
        </p:spPr>
      </p:pic>
      <p:sp>
        <p:nvSpPr>
          <p:cNvPr id="3" name="TextBox 2">
            <a:extLst>
              <a:ext uri="{FF2B5EF4-FFF2-40B4-BE49-F238E27FC236}">
                <a16:creationId xmlns:a16="http://schemas.microsoft.com/office/drawing/2014/main" id="{9D908610-929A-B145-3699-72A959621827}"/>
              </a:ext>
            </a:extLst>
          </p:cNvPr>
          <p:cNvSpPr txBox="1"/>
          <p:nvPr/>
        </p:nvSpPr>
        <p:spPr>
          <a:xfrm>
            <a:off x="2973869" y="1320547"/>
            <a:ext cx="4089500" cy="338554"/>
          </a:xfrm>
          <a:prstGeom prst="rect">
            <a:avLst/>
          </a:prstGeom>
          <a:noFill/>
        </p:spPr>
        <p:txBody>
          <a:bodyPr wrap="square" rtlCol="0">
            <a:spAutoFit/>
          </a:bodyPr>
          <a:lstStyle/>
          <a:p>
            <a:r>
              <a:rPr lang="en-US" sz="1600" dirty="0"/>
              <a:t>IEEE 802.15.4 MAC Command Frame Format</a:t>
            </a:r>
          </a:p>
        </p:txBody>
      </p:sp>
      <p:pic>
        <p:nvPicPr>
          <p:cNvPr id="4" name="Picture 3">
            <a:extLst>
              <a:ext uri="{FF2B5EF4-FFF2-40B4-BE49-F238E27FC236}">
                <a16:creationId xmlns:a16="http://schemas.microsoft.com/office/drawing/2014/main" id="{E9956AFC-83DD-1750-8000-6AD0A92C0C82}"/>
              </a:ext>
            </a:extLst>
          </p:cNvPr>
          <p:cNvPicPr>
            <a:picLocks noChangeAspect="1"/>
          </p:cNvPicPr>
          <p:nvPr/>
        </p:nvPicPr>
        <p:blipFill>
          <a:blip r:embed="rId3"/>
          <a:stretch>
            <a:fillRect/>
          </a:stretch>
        </p:blipFill>
        <p:spPr>
          <a:xfrm>
            <a:off x="1676400" y="3976283"/>
            <a:ext cx="6096000" cy="1524000"/>
          </a:xfrm>
          <a:prstGeom prst="rect">
            <a:avLst/>
          </a:prstGeom>
        </p:spPr>
      </p:pic>
      <p:sp>
        <p:nvSpPr>
          <p:cNvPr id="5" name="TextBox 4">
            <a:extLst>
              <a:ext uri="{FF2B5EF4-FFF2-40B4-BE49-F238E27FC236}">
                <a16:creationId xmlns:a16="http://schemas.microsoft.com/office/drawing/2014/main" id="{6D6FD585-DB24-5916-AA2C-EDD98171388F}"/>
              </a:ext>
            </a:extLst>
          </p:cNvPr>
          <p:cNvSpPr txBox="1"/>
          <p:nvPr/>
        </p:nvSpPr>
        <p:spPr>
          <a:xfrm>
            <a:off x="3283497" y="3701186"/>
            <a:ext cx="3479899" cy="338554"/>
          </a:xfrm>
          <a:prstGeom prst="rect">
            <a:avLst/>
          </a:prstGeom>
          <a:noFill/>
        </p:spPr>
        <p:txBody>
          <a:bodyPr wrap="square" rtlCol="0">
            <a:spAutoFit/>
          </a:bodyPr>
          <a:lstStyle/>
          <a:p>
            <a:r>
              <a:rPr lang="en-US" sz="1600" dirty="0"/>
              <a:t>Format of Frame Control Field</a:t>
            </a:r>
          </a:p>
        </p:txBody>
      </p:sp>
      <p:cxnSp>
        <p:nvCxnSpPr>
          <p:cNvPr id="11" name="Straight Arrow Connector 10">
            <a:extLst>
              <a:ext uri="{FF2B5EF4-FFF2-40B4-BE49-F238E27FC236}">
                <a16:creationId xmlns:a16="http://schemas.microsoft.com/office/drawing/2014/main" id="{C4960A97-3C28-2A16-7CD3-D8E0BAA8BF82}"/>
              </a:ext>
            </a:extLst>
          </p:cNvPr>
          <p:cNvCxnSpPr/>
          <p:nvPr/>
        </p:nvCxnSpPr>
        <p:spPr bwMode="auto">
          <a:xfrm>
            <a:off x="1295400" y="2514600"/>
            <a:ext cx="990600" cy="146168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Oval 11">
            <a:extLst>
              <a:ext uri="{FF2B5EF4-FFF2-40B4-BE49-F238E27FC236}">
                <a16:creationId xmlns:a16="http://schemas.microsoft.com/office/drawing/2014/main" id="{3F1DB436-50B3-0640-1C68-6F6E012D5EBE}"/>
              </a:ext>
            </a:extLst>
          </p:cNvPr>
          <p:cNvSpPr/>
          <p:nvPr/>
        </p:nvSpPr>
        <p:spPr bwMode="auto">
          <a:xfrm>
            <a:off x="6856671" y="2029337"/>
            <a:ext cx="763330" cy="390358"/>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4843E575-475D-ACC0-2F1E-98123F7EC889}"/>
              </a:ext>
            </a:extLst>
          </p:cNvPr>
          <p:cNvSpPr txBox="1"/>
          <p:nvPr/>
        </p:nvSpPr>
        <p:spPr>
          <a:xfrm>
            <a:off x="6608738" y="3314625"/>
            <a:ext cx="1446471" cy="338554"/>
          </a:xfrm>
          <a:prstGeom prst="rect">
            <a:avLst/>
          </a:prstGeom>
          <a:noFill/>
        </p:spPr>
        <p:txBody>
          <a:bodyPr wrap="square" rtlCol="0">
            <a:spAutoFit/>
          </a:bodyPr>
          <a:lstStyle/>
          <a:p>
            <a:r>
              <a:rPr lang="en-US" sz="1600" dirty="0"/>
              <a:t>To be modified</a:t>
            </a:r>
            <a:endParaRPr lang="en-US" dirty="0"/>
          </a:p>
        </p:txBody>
      </p:sp>
      <p:cxnSp>
        <p:nvCxnSpPr>
          <p:cNvPr id="14" name="Straight Arrow Connector 13">
            <a:extLst>
              <a:ext uri="{FF2B5EF4-FFF2-40B4-BE49-F238E27FC236}">
                <a16:creationId xmlns:a16="http://schemas.microsoft.com/office/drawing/2014/main" id="{BD40A532-3CFB-D02B-9457-8D5599DC7CA9}"/>
              </a:ext>
            </a:extLst>
          </p:cNvPr>
          <p:cNvCxnSpPr/>
          <p:nvPr/>
        </p:nvCxnSpPr>
        <p:spPr bwMode="auto">
          <a:xfrm flipH="1" flipV="1">
            <a:off x="7239609" y="2446235"/>
            <a:ext cx="113691" cy="93482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Oval 15">
            <a:extLst>
              <a:ext uri="{FF2B5EF4-FFF2-40B4-BE49-F238E27FC236}">
                <a16:creationId xmlns:a16="http://schemas.microsoft.com/office/drawing/2014/main" id="{C69C62D1-3D8A-1C0B-CB11-22978A273D15}"/>
              </a:ext>
            </a:extLst>
          </p:cNvPr>
          <p:cNvSpPr/>
          <p:nvPr/>
        </p:nvSpPr>
        <p:spPr bwMode="auto">
          <a:xfrm>
            <a:off x="3419105" y="4743934"/>
            <a:ext cx="476213" cy="338554"/>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BE48BB58-53CC-49AE-495E-97B098F2A22F}"/>
              </a:ext>
            </a:extLst>
          </p:cNvPr>
          <p:cNvSpPr txBox="1"/>
          <p:nvPr/>
        </p:nvSpPr>
        <p:spPr>
          <a:xfrm>
            <a:off x="2933975" y="5660193"/>
            <a:ext cx="1446471" cy="338554"/>
          </a:xfrm>
          <a:prstGeom prst="rect">
            <a:avLst/>
          </a:prstGeom>
          <a:noFill/>
        </p:spPr>
        <p:txBody>
          <a:bodyPr wrap="square" rtlCol="0">
            <a:spAutoFit/>
          </a:bodyPr>
          <a:lstStyle/>
          <a:p>
            <a:r>
              <a:rPr lang="en-US" sz="1600" dirty="0"/>
              <a:t>To be modified</a:t>
            </a:r>
            <a:endParaRPr lang="en-US" dirty="0"/>
          </a:p>
        </p:txBody>
      </p:sp>
      <p:cxnSp>
        <p:nvCxnSpPr>
          <p:cNvPr id="18" name="Straight Arrow Connector 17">
            <a:extLst>
              <a:ext uri="{FF2B5EF4-FFF2-40B4-BE49-F238E27FC236}">
                <a16:creationId xmlns:a16="http://schemas.microsoft.com/office/drawing/2014/main" id="{279A940F-3DF5-BC69-997A-933106F36CD5}"/>
              </a:ext>
            </a:extLst>
          </p:cNvPr>
          <p:cNvCxnSpPr/>
          <p:nvPr/>
        </p:nvCxnSpPr>
        <p:spPr bwMode="auto">
          <a:xfrm flipH="1" flipV="1">
            <a:off x="3657211" y="5123568"/>
            <a:ext cx="76589" cy="5786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Oval 5">
            <a:extLst>
              <a:ext uri="{FF2B5EF4-FFF2-40B4-BE49-F238E27FC236}">
                <a16:creationId xmlns:a16="http://schemas.microsoft.com/office/drawing/2014/main" id="{38BF287F-E652-8D8C-71E3-724231F05C49}"/>
              </a:ext>
            </a:extLst>
          </p:cNvPr>
          <p:cNvSpPr/>
          <p:nvPr/>
        </p:nvSpPr>
        <p:spPr bwMode="auto">
          <a:xfrm>
            <a:off x="2402036" y="2029337"/>
            <a:ext cx="881461" cy="485264"/>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cxnSp>
        <p:nvCxnSpPr>
          <p:cNvPr id="7" name="Straight Arrow Connector 6">
            <a:extLst>
              <a:ext uri="{FF2B5EF4-FFF2-40B4-BE49-F238E27FC236}">
                <a16:creationId xmlns:a16="http://schemas.microsoft.com/office/drawing/2014/main" id="{D8490290-8E0F-E679-0CDB-D228B2F2C5B3}"/>
              </a:ext>
            </a:extLst>
          </p:cNvPr>
          <p:cNvCxnSpPr/>
          <p:nvPr/>
        </p:nvCxnSpPr>
        <p:spPr bwMode="auto">
          <a:xfrm flipH="1" flipV="1">
            <a:off x="3048000" y="2513541"/>
            <a:ext cx="304800" cy="86751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a:extLst>
              <a:ext uri="{FF2B5EF4-FFF2-40B4-BE49-F238E27FC236}">
                <a16:creationId xmlns:a16="http://schemas.microsoft.com/office/drawing/2014/main" id="{608782D7-8313-4D4E-0433-B612210D63FE}"/>
              </a:ext>
            </a:extLst>
          </p:cNvPr>
          <p:cNvSpPr txBox="1"/>
          <p:nvPr/>
        </p:nvSpPr>
        <p:spPr>
          <a:xfrm>
            <a:off x="2629564" y="3301350"/>
            <a:ext cx="1446471" cy="338554"/>
          </a:xfrm>
          <a:prstGeom prst="rect">
            <a:avLst/>
          </a:prstGeom>
          <a:noFill/>
        </p:spPr>
        <p:txBody>
          <a:bodyPr wrap="square" rtlCol="0">
            <a:spAutoFit/>
          </a:bodyPr>
          <a:lstStyle/>
          <a:p>
            <a:r>
              <a:rPr lang="en-US" sz="1600" dirty="0"/>
              <a:t>To be modified</a:t>
            </a:r>
            <a:endParaRPr lang="en-US" dirty="0"/>
          </a:p>
        </p:txBody>
      </p:sp>
      <p:sp>
        <p:nvSpPr>
          <p:cNvPr id="20" name="Oval 19">
            <a:extLst>
              <a:ext uri="{FF2B5EF4-FFF2-40B4-BE49-F238E27FC236}">
                <a16:creationId xmlns:a16="http://schemas.microsoft.com/office/drawing/2014/main" id="{F7E2CBD7-59E5-A82C-E8BD-1CEFB2048436}"/>
              </a:ext>
            </a:extLst>
          </p:cNvPr>
          <p:cNvSpPr/>
          <p:nvPr/>
        </p:nvSpPr>
        <p:spPr bwMode="auto">
          <a:xfrm>
            <a:off x="5791200" y="4495800"/>
            <a:ext cx="533400" cy="846510"/>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CC2C5E87-D193-8D6D-8494-CDEB228F2882}"/>
              </a:ext>
            </a:extLst>
          </p:cNvPr>
          <p:cNvSpPr txBox="1"/>
          <p:nvPr/>
        </p:nvSpPr>
        <p:spPr>
          <a:xfrm>
            <a:off x="5410200" y="5681246"/>
            <a:ext cx="1446471" cy="338554"/>
          </a:xfrm>
          <a:prstGeom prst="rect">
            <a:avLst/>
          </a:prstGeom>
          <a:noFill/>
        </p:spPr>
        <p:txBody>
          <a:bodyPr wrap="square" rtlCol="0">
            <a:spAutoFit/>
          </a:bodyPr>
          <a:lstStyle/>
          <a:p>
            <a:r>
              <a:rPr lang="en-US" sz="1600" dirty="0"/>
              <a:t>To be modified</a:t>
            </a:r>
            <a:endParaRPr lang="en-US" dirty="0"/>
          </a:p>
        </p:txBody>
      </p:sp>
      <p:cxnSp>
        <p:nvCxnSpPr>
          <p:cNvPr id="22" name="Straight Arrow Connector 21">
            <a:extLst>
              <a:ext uri="{FF2B5EF4-FFF2-40B4-BE49-F238E27FC236}">
                <a16:creationId xmlns:a16="http://schemas.microsoft.com/office/drawing/2014/main" id="{E6A3FCC2-6891-50F6-E984-18CF000C456F}"/>
              </a:ext>
            </a:extLst>
          </p:cNvPr>
          <p:cNvCxnSpPr/>
          <p:nvPr/>
        </p:nvCxnSpPr>
        <p:spPr bwMode="auto">
          <a:xfrm flipH="1" flipV="1">
            <a:off x="6080284" y="5329689"/>
            <a:ext cx="91541" cy="4686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186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CC505-C884-EB9E-2986-FCCA5609588F}"/>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0BB954C5-CE3D-2BB4-A4CA-9C89FB8D1A89}"/>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442D5D2A-1C61-51BC-7937-89A4271452E3}"/>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6</a:t>
            </a:fld>
            <a:endParaRPr lang="en-US" sz="1200" dirty="0"/>
          </a:p>
        </p:txBody>
      </p:sp>
      <p:sp>
        <p:nvSpPr>
          <p:cNvPr id="10" name="CustomShape 1">
            <a:extLst>
              <a:ext uri="{FF2B5EF4-FFF2-40B4-BE49-F238E27FC236}">
                <a16:creationId xmlns:a16="http://schemas.microsoft.com/office/drawing/2014/main" id="{E0A458B0-0C0E-CFB4-66A5-886CC6CAD918}"/>
              </a:ext>
            </a:extLst>
          </p:cNvPr>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trike="noStrike" spc="-1" dirty="0">
                <a:latin typeface="Arial"/>
              </a:rPr>
              <a:t>Content Field of IEEE 802.15.4 Association Request Frame</a:t>
            </a:r>
          </a:p>
        </p:txBody>
      </p:sp>
      <p:pic>
        <p:nvPicPr>
          <p:cNvPr id="6" name="Picture 5">
            <a:extLst>
              <a:ext uri="{FF2B5EF4-FFF2-40B4-BE49-F238E27FC236}">
                <a16:creationId xmlns:a16="http://schemas.microsoft.com/office/drawing/2014/main" id="{7287BF4F-480A-381E-63D4-14AA78BB0204}"/>
              </a:ext>
            </a:extLst>
          </p:cNvPr>
          <p:cNvPicPr>
            <a:picLocks noChangeAspect="1"/>
          </p:cNvPicPr>
          <p:nvPr/>
        </p:nvPicPr>
        <p:blipFill>
          <a:blip r:embed="rId2"/>
          <a:stretch>
            <a:fillRect/>
          </a:stretch>
        </p:blipFill>
        <p:spPr>
          <a:xfrm>
            <a:off x="3451845" y="2380588"/>
            <a:ext cx="1806222" cy="835378"/>
          </a:xfrm>
          <a:prstGeom prst="rect">
            <a:avLst/>
          </a:prstGeom>
        </p:spPr>
      </p:pic>
      <p:pic>
        <p:nvPicPr>
          <p:cNvPr id="7" name="Picture 6">
            <a:extLst>
              <a:ext uri="{FF2B5EF4-FFF2-40B4-BE49-F238E27FC236}">
                <a16:creationId xmlns:a16="http://schemas.microsoft.com/office/drawing/2014/main" id="{C0866568-90B4-6A70-073B-19707909B960}"/>
              </a:ext>
            </a:extLst>
          </p:cNvPr>
          <p:cNvPicPr>
            <a:picLocks noChangeAspect="1"/>
          </p:cNvPicPr>
          <p:nvPr/>
        </p:nvPicPr>
        <p:blipFill>
          <a:blip r:embed="rId3"/>
          <a:stretch>
            <a:fillRect/>
          </a:stretch>
        </p:blipFill>
        <p:spPr>
          <a:xfrm>
            <a:off x="1219200" y="3846277"/>
            <a:ext cx="6547556" cy="1004711"/>
          </a:xfrm>
          <a:prstGeom prst="rect">
            <a:avLst/>
          </a:prstGeom>
        </p:spPr>
      </p:pic>
      <p:sp>
        <p:nvSpPr>
          <p:cNvPr id="12" name="TextBox 11">
            <a:extLst>
              <a:ext uri="{FF2B5EF4-FFF2-40B4-BE49-F238E27FC236}">
                <a16:creationId xmlns:a16="http://schemas.microsoft.com/office/drawing/2014/main" id="{E46542D3-CEB8-1026-0218-92066C09EF49}"/>
              </a:ext>
            </a:extLst>
          </p:cNvPr>
          <p:cNvSpPr txBox="1"/>
          <p:nvPr/>
        </p:nvSpPr>
        <p:spPr>
          <a:xfrm>
            <a:off x="1983202" y="1993266"/>
            <a:ext cx="4701150" cy="338554"/>
          </a:xfrm>
          <a:prstGeom prst="rect">
            <a:avLst/>
          </a:prstGeom>
          <a:noFill/>
        </p:spPr>
        <p:txBody>
          <a:bodyPr wrap="square" rtlCol="0">
            <a:spAutoFit/>
          </a:bodyPr>
          <a:lstStyle/>
          <a:p>
            <a:r>
              <a:rPr lang="en-US" sz="1600" dirty="0"/>
              <a:t>Association Request Command Content Field Format</a:t>
            </a:r>
          </a:p>
        </p:txBody>
      </p:sp>
      <p:sp>
        <p:nvSpPr>
          <p:cNvPr id="13" name="TextBox 12">
            <a:extLst>
              <a:ext uri="{FF2B5EF4-FFF2-40B4-BE49-F238E27FC236}">
                <a16:creationId xmlns:a16="http://schemas.microsoft.com/office/drawing/2014/main" id="{13B8F9BF-22EF-E9D8-8AD2-F650710DF666}"/>
              </a:ext>
            </a:extLst>
          </p:cNvPr>
          <p:cNvSpPr txBox="1"/>
          <p:nvPr/>
        </p:nvSpPr>
        <p:spPr>
          <a:xfrm>
            <a:off x="1656652" y="3555177"/>
            <a:ext cx="5755260" cy="338554"/>
          </a:xfrm>
          <a:prstGeom prst="rect">
            <a:avLst/>
          </a:prstGeom>
          <a:noFill/>
        </p:spPr>
        <p:txBody>
          <a:bodyPr wrap="square" rtlCol="0">
            <a:spAutoFit/>
          </a:bodyPr>
          <a:lstStyle/>
          <a:p>
            <a:r>
              <a:rPr lang="en-US" sz="1600" dirty="0"/>
              <a:t>Association Request Command Capability Information Field format</a:t>
            </a:r>
          </a:p>
        </p:txBody>
      </p:sp>
      <p:sp>
        <p:nvSpPr>
          <p:cNvPr id="14" name="Oval 13">
            <a:extLst>
              <a:ext uri="{FF2B5EF4-FFF2-40B4-BE49-F238E27FC236}">
                <a16:creationId xmlns:a16="http://schemas.microsoft.com/office/drawing/2014/main" id="{75483819-035F-F565-A565-A253FF842C5F}"/>
              </a:ext>
            </a:extLst>
          </p:cNvPr>
          <p:cNvSpPr/>
          <p:nvPr/>
        </p:nvSpPr>
        <p:spPr bwMode="auto">
          <a:xfrm>
            <a:off x="4343667" y="4290117"/>
            <a:ext cx="914400" cy="513863"/>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30A477A9-0F5A-ACB0-8FB5-AB790055310E}"/>
              </a:ext>
            </a:extLst>
          </p:cNvPr>
          <p:cNvSpPr txBox="1"/>
          <p:nvPr/>
        </p:nvSpPr>
        <p:spPr>
          <a:xfrm>
            <a:off x="3897756" y="5190841"/>
            <a:ext cx="2426844" cy="338554"/>
          </a:xfrm>
          <a:prstGeom prst="rect">
            <a:avLst/>
          </a:prstGeom>
          <a:noFill/>
        </p:spPr>
        <p:txBody>
          <a:bodyPr wrap="square" rtlCol="0">
            <a:spAutoFit/>
          </a:bodyPr>
          <a:lstStyle/>
          <a:p>
            <a:r>
              <a:rPr lang="en-US" sz="1600" dirty="0"/>
              <a:t>1 = fast association request</a:t>
            </a:r>
            <a:endParaRPr lang="en-US" dirty="0"/>
          </a:p>
        </p:txBody>
      </p:sp>
      <p:cxnSp>
        <p:nvCxnSpPr>
          <p:cNvPr id="16" name="Straight Arrow Connector 15">
            <a:extLst>
              <a:ext uri="{FF2B5EF4-FFF2-40B4-BE49-F238E27FC236}">
                <a16:creationId xmlns:a16="http://schemas.microsoft.com/office/drawing/2014/main" id="{EE6B14D7-3502-12D0-1566-C41291E6EE82}"/>
              </a:ext>
            </a:extLst>
          </p:cNvPr>
          <p:cNvCxnSpPr/>
          <p:nvPr/>
        </p:nvCxnSpPr>
        <p:spPr bwMode="auto">
          <a:xfrm flipH="1" flipV="1">
            <a:off x="4875213" y="4779963"/>
            <a:ext cx="153987" cy="4674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CustomShape 2">
            <a:extLst>
              <a:ext uri="{FF2B5EF4-FFF2-40B4-BE49-F238E27FC236}">
                <a16:creationId xmlns:a16="http://schemas.microsoft.com/office/drawing/2014/main" id="{2BB98CC4-787A-429E-926F-88D59C10CC49}"/>
              </a:ext>
            </a:extLst>
          </p:cNvPr>
          <p:cNvSpPr/>
          <p:nvPr/>
        </p:nvSpPr>
        <p:spPr>
          <a:xfrm>
            <a:off x="609600" y="1447800"/>
            <a:ext cx="8229240" cy="468351"/>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0" cap="none" spc="-1" normalizeH="0" baseline="0" noProof="0" dirty="0">
                <a:ln>
                  <a:noFill/>
                </a:ln>
                <a:solidFill>
                  <a:srgbClr val="0070C0"/>
                </a:solidFill>
                <a:effectLst/>
                <a:uLnTx/>
                <a:uFillTx/>
                <a:latin typeface="Arial"/>
              </a:rPr>
              <a:t>No modification is needed for Association Request Frame</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p:txBody>
      </p:sp>
    </p:spTree>
    <p:extLst>
      <p:ext uri="{BB962C8B-B14F-4D97-AF65-F5344CB8AC3E}">
        <p14:creationId xmlns:p14="http://schemas.microsoft.com/office/powerpoint/2010/main" val="325232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9591C-0083-1506-8804-258001D0968D}"/>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1743944B-742C-ABFD-654C-BD951F5C2C42}"/>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4885A70B-72A0-49FF-A5C7-94D7A8C604E6}"/>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7</a:t>
            </a:fld>
            <a:endParaRPr lang="en-US" sz="1200" dirty="0"/>
          </a:p>
        </p:txBody>
      </p:sp>
      <p:pic>
        <p:nvPicPr>
          <p:cNvPr id="2" name="Picture 1">
            <a:extLst>
              <a:ext uri="{FF2B5EF4-FFF2-40B4-BE49-F238E27FC236}">
                <a16:creationId xmlns:a16="http://schemas.microsoft.com/office/drawing/2014/main" id="{5B7D7984-5111-5D6F-CA6B-74C6672105E1}"/>
              </a:ext>
            </a:extLst>
          </p:cNvPr>
          <p:cNvPicPr>
            <a:picLocks noChangeAspect="1"/>
          </p:cNvPicPr>
          <p:nvPr/>
        </p:nvPicPr>
        <p:blipFill>
          <a:blip r:embed="rId2"/>
          <a:stretch>
            <a:fillRect/>
          </a:stretch>
        </p:blipFill>
        <p:spPr>
          <a:xfrm>
            <a:off x="3355058" y="2022017"/>
            <a:ext cx="2619022" cy="891822"/>
          </a:xfrm>
          <a:prstGeom prst="rect">
            <a:avLst/>
          </a:prstGeom>
        </p:spPr>
      </p:pic>
      <p:pic>
        <p:nvPicPr>
          <p:cNvPr id="3" name="Picture 2">
            <a:extLst>
              <a:ext uri="{FF2B5EF4-FFF2-40B4-BE49-F238E27FC236}">
                <a16:creationId xmlns:a16="http://schemas.microsoft.com/office/drawing/2014/main" id="{C9063D17-DD62-2E88-97F5-9D0FBA4887B3}"/>
              </a:ext>
            </a:extLst>
          </p:cNvPr>
          <p:cNvPicPr>
            <a:picLocks noChangeAspect="1"/>
          </p:cNvPicPr>
          <p:nvPr/>
        </p:nvPicPr>
        <p:blipFill>
          <a:blip r:embed="rId3"/>
          <a:stretch>
            <a:fillRect/>
          </a:stretch>
        </p:blipFill>
        <p:spPr>
          <a:xfrm>
            <a:off x="1614487" y="3609975"/>
            <a:ext cx="5915025" cy="2714625"/>
          </a:xfrm>
          <a:prstGeom prst="rect">
            <a:avLst/>
          </a:prstGeom>
        </p:spPr>
      </p:pic>
      <p:sp>
        <p:nvSpPr>
          <p:cNvPr id="4" name="TextBox 3">
            <a:extLst>
              <a:ext uri="{FF2B5EF4-FFF2-40B4-BE49-F238E27FC236}">
                <a16:creationId xmlns:a16="http://schemas.microsoft.com/office/drawing/2014/main" id="{F5D0C861-892D-CF73-66B6-45CC20E666A4}"/>
              </a:ext>
            </a:extLst>
          </p:cNvPr>
          <p:cNvSpPr txBox="1"/>
          <p:nvPr/>
        </p:nvSpPr>
        <p:spPr>
          <a:xfrm>
            <a:off x="2379921" y="1683463"/>
            <a:ext cx="4701150" cy="338554"/>
          </a:xfrm>
          <a:prstGeom prst="rect">
            <a:avLst/>
          </a:prstGeom>
          <a:noFill/>
        </p:spPr>
        <p:txBody>
          <a:bodyPr wrap="square" rtlCol="0">
            <a:spAutoFit/>
          </a:bodyPr>
          <a:lstStyle/>
          <a:p>
            <a:r>
              <a:rPr lang="en-US" sz="1600" dirty="0"/>
              <a:t>Association Response Command Content Field format</a:t>
            </a:r>
          </a:p>
        </p:txBody>
      </p:sp>
      <p:sp>
        <p:nvSpPr>
          <p:cNvPr id="5" name="TextBox 4">
            <a:extLst>
              <a:ext uri="{FF2B5EF4-FFF2-40B4-BE49-F238E27FC236}">
                <a16:creationId xmlns:a16="http://schemas.microsoft.com/office/drawing/2014/main" id="{F8F4F294-7C3E-815B-3783-54B3D1CC291B}"/>
              </a:ext>
            </a:extLst>
          </p:cNvPr>
          <p:cNvSpPr txBox="1"/>
          <p:nvPr/>
        </p:nvSpPr>
        <p:spPr>
          <a:xfrm>
            <a:off x="2379921" y="3271421"/>
            <a:ext cx="4701150" cy="338554"/>
          </a:xfrm>
          <a:prstGeom prst="rect">
            <a:avLst/>
          </a:prstGeom>
          <a:noFill/>
        </p:spPr>
        <p:txBody>
          <a:bodyPr wrap="square" rtlCol="0">
            <a:spAutoFit/>
          </a:bodyPr>
          <a:lstStyle/>
          <a:p>
            <a:r>
              <a:rPr lang="en-US" sz="1600" dirty="0"/>
              <a:t>Valid Values of the Association Status Field</a:t>
            </a:r>
          </a:p>
        </p:txBody>
      </p:sp>
      <p:sp>
        <p:nvSpPr>
          <p:cNvPr id="11" name="CustomShape 1">
            <a:extLst>
              <a:ext uri="{FF2B5EF4-FFF2-40B4-BE49-F238E27FC236}">
                <a16:creationId xmlns:a16="http://schemas.microsoft.com/office/drawing/2014/main" id="{1921F5BC-791F-411A-71B0-5A90D406BDBD}"/>
              </a:ext>
            </a:extLst>
          </p:cNvPr>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trike="noStrike" spc="-1" dirty="0">
                <a:latin typeface="Arial"/>
              </a:rPr>
              <a:t>Content Field of IEEE 802.15.4 Association Response Frame</a:t>
            </a:r>
          </a:p>
        </p:txBody>
      </p:sp>
      <p:sp>
        <p:nvSpPr>
          <p:cNvPr id="6" name="CustomShape 2">
            <a:extLst>
              <a:ext uri="{FF2B5EF4-FFF2-40B4-BE49-F238E27FC236}">
                <a16:creationId xmlns:a16="http://schemas.microsoft.com/office/drawing/2014/main" id="{89D3C67E-4B6F-B06E-7D6D-8D77CBB1BCF3}"/>
              </a:ext>
            </a:extLst>
          </p:cNvPr>
          <p:cNvSpPr/>
          <p:nvPr/>
        </p:nvSpPr>
        <p:spPr>
          <a:xfrm>
            <a:off x="609600" y="1284249"/>
            <a:ext cx="8229240" cy="468351"/>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0" cap="none" spc="-1" normalizeH="0" baseline="0" noProof="0" dirty="0">
                <a:ln>
                  <a:noFill/>
                </a:ln>
                <a:solidFill>
                  <a:srgbClr val="C00000"/>
                </a:solidFill>
                <a:effectLst/>
                <a:uLnTx/>
                <a:uFillTx/>
                <a:latin typeface="Arial"/>
              </a:rPr>
              <a:t>Content field modification is needed for Association Response Frame</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p:txBody>
      </p:sp>
    </p:spTree>
    <p:extLst>
      <p:ext uri="{BB962C8B-B14F-4D97-AF65-F5344CB8AC3E}">
        <p14:creationId xmlns:p14="http://schemas.microsoft.com/office/powerpoint/2010/main" val="1971844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4B8BF-D587-4EA8-0AF0-3D2CC9FCF9C7}"/>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A2828BB8-A1F6-5CB6-F5A3-EEF15A0E06E5}"/>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8EE4BD09-088A-2FD2-5B32-B89ED986B606}"/>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8</a:t>
            </a:fld>
            <a:endParaRPr lang="en-US" sz="1200" dirty="0"/>
          </a:p>
        </p:txBody>
      </p:sp>
      <p:graphicFrame>
        <p:nvGraphicFramePr>
          <p:cNvPr id="6" name="Table 5">
            <a:extLst>
              <a:ext uri="{FF2B5EF4-FFF2-40B4-BE49-F238E27FC236}">
                <a16:creationId xmlns:a16="http://schemas.microsoft.com/office/drawing/2014/main" id="{37A0A264-1E6F-D96E-C146-C6B097FCFCFA}"/>
              </a:ext>
            </a:extLst>
          </p:cNvPr>
          <p:cNvGraphicFramePr>
            <a:graphicFrameLocks noGrp="1"/>
          </p:cNvGraphicFramePr>
          <p:nvPr>
            <p:extLst>
              <p:ext uri="{D42A27DB-BD31-4B8C-83A1-F6EECF244321}">
                <p14:modId xmlns:p14="http://schemas.microsoft.com/office/powerpoint/2010/main" val="1658664208"/>
              </p:ext>
            </p:extLst>
          </p:nvPr>
        </p:nvGraphicFramePr>
        <p:xfrm>
          <a:off x="685800" y="2012937"/>
          <a:ext cx="7743825" cy="88900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135215029"/>
                    </a:ext>
                  </a:extLst>
                </a:gridCol>
                <a:gridCol w="1143000">
                  <a:extLst>
                    <a:ext uri="{9D8B030D-6E8A-4147-A177-3AD203B41FA5}">
                      <a16:colId xmlns:a16="http://schemas.microsoft.com/office/drawing/2014/main" val="259555467"/>
                    </a:ext>
                  </a:extLst>
                </a:gridCol>
                <a:gridCol w="1143000">
                  <a:extLst>
                    <a:ext uri="{9D8B030D-6E8A-4147-A177-3AD203B41FA5}">
                      <a16:colId xmlns:a16="http://schemas.microsoft.com/office/drawing/2014/main" val="3371271421"/>
                    </a:ext>
                  </a:extLst>
                </a:gridCol>
                <a:gridCol w="533400">
                  <a:extLst>
                    <a:ext uri="{9D8B030D-6E8A-4147-A177-3AD203B41FA5}">
                      <a16:colId xmlns:a16="http://schemas.microsoft.com/office/drawing/2014/main" val="1747280809"/>
                    </a:ext>
                  </a:extLst>
                </a:gridCol>
                <a:gridCol w="1447800">
                  <a:extLst>
                    <a:ext uri="{9D8B030D-6E8A-4147-A177-3AD203B41FA5}">
                      <a16:colId xmlns:a16="http://schemas.microsoft.com/office/drawing/2014/main" val="1480166236"/>
                    </a:ext>
                  </a:extLst>
                </a:gridCol>
                <a:gridCol w="2486025">
                  <a:extLst>
                    <a:ext uri="{9D8B030D-6E8A-4147-A177-3AD203B41FA5}">
                      <a16:colId xmlns:a16="http://schemas.microsoft.com/office/drawing/2014/main" val="1141076277"/>
                    </a:ext>
                  </a:extLst>
                </a:gridCol>
              </a:tblGrid>
              <a:tr h="370840">
                <a:tc>
                  <a:txBody>
                    <a:bodyPr/>
                    <a:lstStyle/>
                    <a:p>
                      <a:pPr algn="ctr"/>
                      <a:r>
                        <a:rPr lang="en-US" sz="1400" b="1" dirty="0">
                          <a:solidFill>
                            <a:schemeClr val="tx1"/>
                          </a:solidFill>
                        </a:rPr>
                        <a:t>Octets: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164122"/>
                  </a:ext>
                </a:extLst>
              </a:tr>
              <a:tr h="370840">
                <a:tc>
                  <a:txBody>
                    <a:bodyPr/>
                    <a:lstStyle/>
                    <a:p>
                      <a:pPr algn="ctr"/>
                      <a:r>
                        <a:rPr lang="en-US" sz="1400" dirty="0" err="1"/>
                        <a:t>NoR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Association Response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Association Response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Association Response </a:t>
                      </a:r>
                      <a:r>
                        <a:rPr lang="en-US" sz="1400" dirty="0" err="1">
                          <a:solidFill>
                            <a:schemeClr val="tx1"/>
                          </a:solidFill>
                        </a:rPr>
                        <a:t>NoR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Association Request Transmission Silence 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4852080"/>
                  </a:ext>
                </a:extLst>
              </a:tr>
            </a:tbl>
          </a:graphicData>
        </a:graphic>
      </p:graphicFrame>
      <p:graphicFrame>
        <p:nvGraphicFramePr>
          <p:cNvPr id="7" name="Table 6">
            <a:extLst>
              <a:ext uri="{FF2B5EF4-FFF2-40B4-BE49-F238E27FC236}">
                <a16:creationId xmlns:a16="http://schemas.microsoft.com/office/drawing/2014/main" id="{EE054472-E042-3D9C-CFA9-CE2059F66A13}"/>
              </a:ext>
            </a:extLst>
          </p:cNvPr>
          <p:cNvGraphicFramePr>
            <a:graphicFrameLocks noGrp="1"/>
          </p:cNvGraphicFramePr>
          <p:nvPr>
            <p:extLst>
              <p:ext uri="{D42A27DB-BD31-4B8C-83A1-F6EECF244321}">
                <p14:modId xmlns:p14="http://schemas.microsoft.com/office/powerpoint/2010/main" val="3086359887"/>
              </p:ext>
            </p:extLst>
          </p:nvPr>
        </p:nvGraphicFramePr>
        <p:xfrm>
          <a:off x="1600200" y="4296080"/>
          <a:ext cx="5638800" cy="741680"/>
        </p:xfrm>
        <a:graphic>
          <a:graphicData uri="http://schemas.openxmlformats.org/drawingml/2006/table">
            <a:tbl>
              <a:tblPr firstRow="1" bandRow="1">
                <a:tableStyleId>{5C22544A-7EE6-4342-B048-85BDC9FD1C3A}</a:tableStyleId>
              </a:tblPr>
              <a:tblGrid>
                <a:gridCol w="2106929">
                  <a:extLst>
                    <a:ext uri="{9D8B030D-6E8A-4147-A177-3AD203B41FA5}">
                      <a16:colId xmlns:a16="http://schemas.microsoft.com/office/drawing/2014/main" val="4135215029"/>
                    </a:ext>
                  </a:extLst>
                </a:gridCol>
                <a:gridCol w="1565910">
                  <a:extLst>
                    <a:ext uri="{9D8B030D-6E8A-4147-A177-3AD203B41FA5}">
                      <a16:colId xmlns:a16="http://schemas.microsoft.com/office/drawing/2014/main" val="259555467"/>
                    </a:ext>
                  </a:extLst>
                </a:gridCol>
                <a:gridCol w="1965961">
                  <a:extLst>
                    <a:ext uri="{9D8B030D-6E8A-4147-A177-3AD203B41FA5}">
                      <a16:colId xmlns:a16="http://schemas.microsoft.com/office/drawing/2014/main" val="3371271421"/>
                    </a:ext>
                  </a:extLst>
                </a:gridCol>
              </a:tblGrid>
              <a:tr h="370840">
                <a:tc>
                  <a:txBody>
                    <a:bodyPr/>
                    <a:lstStyle/>
                    <a:p>
                      <a:pPr algn="ctr"/>
                      <a:r>
                        <a:rPr lang="en-US" sz="1600" b="1" dirty="0">
                          <a:solidFill>
                            <a:schemeClr val="tx1"/>
                          </a:solidFill>
                        </a:rPr>
                        <a:t>Octets:8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164122"/>
                  </a:ext>
                </a:extLst>
              </a:tr>
              <a:tr h="370840">
                <a:tc>
                  <a:txBody>
                    <a:bodyPr/>
                    <a:lstStyle/>
                    <a:p>
                      <a:pPr algn="ctr"/>
                      <a:r>
                        <a:rPr lang="en-US" sz="1600" dirty="0"/>
                        <a:t>Extended Device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Short 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Association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4852080"/>
                  </a:ext>
                </a:extLst>
              </a:tr>
            </a:tbl>
          </a:graphicData>
        </a:graphic>
      </p:graphicFrame>
      <p:sp>
        <p:nvSpPr>
          <p:cNvPr id="9" name="TextBox 8">
            <a:extLst>
              <a:ext uri="{FF2B5EF4-FFF2-40B4-BE49-F238E27FC236}">
                <a16:creationId xmlns:a16="http://schemas.microsoft.com/office/drawing/2014/main" id="{1418FB78-F1E0-A1BD-8360-BD98E87BA47F}"/>
              </a:ext>
            </a:extLst>
          </p:cNvPr>
          <p:cNvSpPr txBox="1"/>
          <p:nvPr/>
        </p:nvSpPr>
        <p:spPr>
          <a:xfrm>
            <a:off x="1905000" y="1553727"/>
            <a:ext cx="5893335" cy="338554"/>
          </a:xfrm>
          <a:prstGeom prst="rect">
            <a:avLst/>
          </a:prstGeom>
          <a:noFill/>
        </p:spPr>
        <p:txBody>
          <a:bodyPr wrap="square" rtlCol="0">
            <a:spAutoFit/>
          </a:bodyPr>
          <a:lstStyle/>
          <a:p>
            <a:r>
              <a:rPr lang="en-US" sz="1600" dirty="0"/>
              <a:t>Group Association Response Command Frame Content Field format</a:t>
            </a:r>
          </a:p>
        </p:txBody>
      </p:sp>
      <p:sp>
        <p:nvSpPr>
          <p:cNvPr id="11" name="TextBox 10">
            <a:extLst>
              <a:ext uri="{FF2B5EF4-FFF2-40B4-BE49-F238E27FC236}">
                <a16:creationId xmlns:a16="http://schemas.microsoft.com/office/drawing/2014/main" id="{56F22224-2124-5CC8-BE82-8E7A59C286DF}"/>
              </a:ext>
            </a:extLst>
          </p:cNvPr>
          <p:cNvSpPr txBox="1"/>
          <p:nvPr/>
        </p:nvSpPr>
        <p:spPr>
          <a:xfrm>
            <a:off x="3151327" y="3930374"/>
            <a:ext cx="3002911" cy="338554"/>
          </a:xfrm>
          <a:prstGeom prst="rect">
            <a:avLst/>
          </a:prstGeom>
          <a:noFill/>
        </p:spPr>
        <p:txBody>
          <a:bodyPr wrap="square" rtlCol="0">
            <a:spAutoFit/>
          </a:bodyPr>
          <a:lstStyle/>
          <a:p>
            <a:pPr algn="ctr"/>
            <a:r>
              <a:rPr lang="en-US" sz="1600" dirty="0"/>
              <a:t>Association Response Format</a:t>
            </a:r>
          </a:p>
        </p:txBody>
      </p:sp>
      <p:sp>
        <p:nvSpPr>
          <p:cNvPr id="12" name="CustomShape 1">
            <a:extLst>
              <a:ext uri="{FF2B5EF4-FFF2-40B4-BE49-F238E27FC236}">
                <a16:creationId xmlns:a16="http://schemas.microsoft.com/office/drawing/2014/main" id="{F1B0F39C-98F7-571E-C0DD-33DF69B295EF}"/>
              </a:ext>
            </a:extLst>
          </p:cNvPr>
          <p:cNvSpPr/>
          <p:nvPr/>
        </p:nvSpPr>
        <p:spPr>
          <a:xfrm>
            <a:off x="457200" y="654204"/>
            <a:ext cx="8228880" cy="7173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000" b="1" strike="noStrike" spc="-1" dirty="0">
                <a:latin typeface="Arial"/>
              </a:rPr>
              <a:t>Proposed Content Field for IEEE 802.15.4 Association Response Frame</a:t>
            </a:r>
          </a:p>
        </p:txBody>
      </p:sp>
      <p:sp>
        <p:nvSpPr>
          <p:cNvPr id="13" name="CustomShape 2">
            <a:extLst>
              <a:ext uri="{FF2B5EF4-FFF2-40B4-BE49-F238E27FC236}">
                <a16:creationId xmlns:a16="http://schemas.microsoft.com/office/drawing/2014/main" id="{E37F38AB-231F-23E6-AD42-7A4C453BF19C}"/>
              </a:ext>
            </a:extLst>
          </p:cNvPr>
          <p:cNvSpPr/>
          <p:nvPr/>
        </p:nvSpPr>
        <p:spPr>
          <a:xfrm>
            <a:off x="609600" y="3417849"/>
            <a:ext cx="8229240" cy="468351"/>
          </a:xfrm>
          <a:prstGeom prst="rect">
            <a:avLst/>
          </a:prstGeom>
          <a:noFill/>
          <a:ln w="0">
            <a:noFill/>
          </a:ln>
          <a:effectLst/>
        </p:spPr>
        <p:txBody>
          <a:bodyPr lIns="0" tIns="0" rIns="0" bIns="0" anchor="t">
            <a:normAutofit/>
          </a:bodyPr>
          <a:lstStyle/>
          <a:p>
            <a:pPr marR="0" lvl="0" defTabSz="914400" eaLnBrk="1" fontAlgn="auto" latinLnBrk="0" hangingPunct="1">
              <a:lnSpc>
                <a:spcPct val="90000"/>
              </a:lnSpc>
              <a:spcBef>
                <a:spcPts val="1000"/>
              </a:spcBef>
              <a:spcAft>
                <a:spcPts val="0"/>
              </a:spcAft>
              <a:buClrTx/>
              <a:buSzTx/>
              <a:tabLst/>
              <a:defRPr/>
            </a:pPr>
            <a:r>
              <a:rPr kumimoji="0" lang="en-US" sz="1600" i="0" u="none" strike="noStrike" kern="0" cap="none" spc="-1" normalizeH="0" baseline="0" noProof="0" dirty="0" err="1">
                <a:ln>
                  <a:noFill/>
                </a:ln>
                <a:solidFill>
                  <a:prstClr val="black"/>
                </a:solidFill>
                <a:effectLst/>
                <a:uLnTx/>
                <a:uFillTx/>
                <a:latin typeface="Arial"/>
              </a:rPr>
              <a:t>NoR</a:t>
            </a:r>
            <a:r>
              <a:rPr kumimoji="0" lang="en-US" sz="1600" i="0" u="none" strike="noStrike" kern="0" cap="none" spc="-1" normalizeH="0" baseline="0" noProof="0" dirty="0">
                <a:ln>
                  <a:noFill/>
                </a:ln>
                <a:solidFill>
                  <a:prstClr val="black"/>
                </a:solidFill>
                <a:effectLst/>
                <a:uLnTx/>
                <a:uFillTx/>
                <a:latin typeface="Arial"/>
              </a:rPr>
              <a:t> = Number of Responses</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p:txBody>
      </p:sp>
      <p:cxnSp>
        <p:nvCxnSpPr>
          <p:cNvPr id="14" name="Straight Arrow Connector 13">
            <a:extLst>
              <a:ext uri="{FF2B5EF4-FFF2-40B4-BE49-F238E27FC236}">
                <a16:creationId xmlns:a16="http://schemas.microsoft.com/office/drawing/2014/main" id="{28728192-B48C-0FDE-50B3-3C9909D9CDB2}"/>
              </a:ext>
            </a:extLst>
          </p:cNvPr>
          <p:cNvCxnSpPr/>
          <p:nvPr/>
        </p:nvCxnSpPr>
        <p:spPr bwMode="auto">
          <a:xfrm flipH="1">
            <a:off x="990600" y="2666543"/>
            <a:ext cx="179886" cy="68625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CustomShape 2">
            <a:extLst>
              <a:ext uri="{FF2B5EF4-FFF2-40B4-BE49-F238E27FC236}">
                <a16:creationId xmlns:a16="http://schemas.microsoft.com/office/drawing/2014/main" id="{9BA66F12-E937-B2FF-B1B8-CE920CF4D286}"/>
              </a:ext>
            </a:extLst>
          </p:cNvPr>
          <p:cNvSpPr/>
          <p:nvPr/>
        </p:nvSpPr>
        <p:spPr>
          <a:xfrm>
            <a:off x="3924300" y="5421938"/>
            <a:ext cx="1295400" cy="225868"/>
          </a:xfrm>
          <a:prstGeom prst="rect">
            <a:avLst/>
          </a:prstGeom>
          <a:noFill/>
          <a:ln w="0">
            <a:noFill/>
          </a:ln>
          <a:effectLst/>
        </p:spPr>
        <p:txBody>
          <a:bodyPr lIns="0" tIns="0" rIns="0" bIns="0" anchor="t">
            <a:normAutofit/>
          </a:bodyPr>
          <a:lstStyle/>
          <a:p>
            <a:pPr marR="0" lvl="0" defTabSz="914400" eaLnBrk="1" fontAlgn="auto" latinLnBrk="0" hangingPunct="1">
              <a:lnSpc>
                <a:spcPct val="90000"/>
              </a:lnSpc>
              <a:spcBef>
                <a:spcPts val="1000"/>
              </a:spcBef>
              <a:spcAft>
                <a:spcPts val="0"/>
              </a:spcAft>
              <a:buClrTx/>
              <a:buSzTx/>
              <a:tabLst/>
              <a:defRPr/>
            </a:pPr>
            <a:r>
              <a:rPr kumimoji="0" lang="en-US" sz="1600" i="0" u="none" strike="noStrike" kern="0" cap="none" spc="-1" normalizeH="0" baseline="0" noProof="0" dirty="0">
                <a:ln>
                  <a:noFill/>
                </a:ln>
                <a:solidFill>
                  <a:prstClr val="black"/>
                </a:solidFill>
                <a:effectLst/>
                <a:uLnTx/>
                <a:uFillTx/>
                <a:latin typeface="Arial"/>
              </a:rPr>
              <a:t>If allocated</a:t>
            </a:r>
            <a:endParaRPr lang="en-US" sz="2000" b="1" kern="0" spc="-1" baseline="30000" dirty="0">
              <a:solidFill>
                <a:prstClr val="black"/>
              </a:solidFill>
              <a:latin typeface="Arial"/>
            </a:endParaRPr>
          </a:p>
        </p:txBody>
      </p:sp>
      <p:cxnSp>
        <p:nvCxnSpPr>
          <p:cNvPr id="17" name="Straight Arrow Connector 16">
            <a:extLst>
              <a:ext uri="{FF2B5EF4-FFF2-40B4-BE49-F238E27FC236}">
                <a16:creationId xmlns:a16="http://schemas.microsoft.com/office/drawing/2014/main" id="{7A3E2E72-13FC-A215-9B16-E080A791CA89}"/>
              </a:ext>
            </a:extLst>
          </p:cNvPr>
          <p:cNvCxnSpPr>
            <a:cxnSpLocks/>
          </p:cNvCxnSpPr>
          <p:nvPr/>
        </p:nvCxnSpPr>
        <p:spPr bwMode="auto">
          <a:xfrm>
            <a:off x="4370886" y="4955275"/>
            <a:ext cx="0" cy="4603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5222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B944DD-B357-5AF3-CEC8-038F3E3BAEE2}"/>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169617A7-C967-A77F-11EC-5EA13804EF43}"/>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8" name="Slide Number Placeholder 6">
            <a:extLst>
              <a:ext uri="{FF2B5EF4-FFF2-40B4-BE49-F238E27FC236}">
                <a16:creationId xmlns:a16="http://schemas.microsoft.com/office/drawing/2014/main" id="{46EF1129-38EA-CEC8-5AD6-CFE50E96F183}"/>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9</a:t>
            </a:fld>
            <a:endParaRPr lang="en-US" sz="1200" dirty="0"/>
          </a:p>
        </p:txBody>
      </p:sp>
      <p:sp>
        <p:nvSpPr>
          <p:cNvPr id="9" name="CustomShape 2">
            <a:extLst>
              <a:ext uri="{FF2B5EF4-FFF2-40B4-BE49-F238E27FC236}">
                <a16:creationId xmlns:a16="http://schemas.microsoft.com/office/drawing/2014/main" id="{D7461839-8C67-7FE2-79A3-F9377A8E3652}"/>
              </a:ext>
            </a:extLst>
          </p:cNvPr>
          <p:cNvSpPr/>
          <p:nvPr/>
        </p:nvSpPr>
        <p:spPr>
          <a:xfrm>
            <a:off x="457200" y="5638800"/>
            <a:ext cx="8229240" cy="643054"/>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kern="0" spc="-1" baseline="30000" dirty="0">
              <a:solidFill>
                <a:prstClr val="black"/>
              </a:solidFill>
              <a:latin typeface="Arial"/>
            </a:endParaRPr>
          </a:p>
        </p:txBody>
      </p:sp>
      <p:sp>
        <p:nvSpPr>
          <p:cNvPr id="10" name="CustomShape 1">
            <a:extLst>
              <a:ext uri="{FF2B5EF4-FFF2-40B4-BE49-F238E27FC236}">
                <a16:creationId xmlns:a16="http://schemas.microsoft.com/office/drawing/2014/main" id="{22ECB63D-9BB5-6275-CA39-C39A01974F5E}"/>
              </a:ext>
            </a:extLst>
          </p:cNvPr>
          <p:cNvSpPr/>
          <p:nvPr/>
        </p:nvSpPr>
        <p:spPr>
          <a:xfrm>
            <a:off x="457200" y="762000"/>
            <a:ext cx="8228880" cy="67568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Proposed Frame Control Field Change of IEEE 802.15.4 Association Response Frame</a:t>
            </a:r>
          </a:p>
        </p:txBody>
      </p:sp>
      <p:pic>
        <p:nvPicPr>
          <p:cNvPr id="4" name="Picture 3">
            <a:extLst>
              <a:ext uri="{FF2B5EF4-FFF2-40B4-BE49-F238E27FC236}">
                <a16:creationId xmlns:a16="http://schemas.microsoft.com/office/drawing/2014/main" id="{ED0EC4F0-BECC-B3BD-1D7E-5E084A010254}"/>
              </a:ext>
            </a:extLst>
          </p:cNvPr>
          <p:cNvPicPr>
            <a:picLocks noChangeAspect="1"/>
          </p:cNvPicPr>
          <p:nvPr/>
        </p:nvPicPr>
        <p:blipFill>
          <a:blip r:embed="rId2"/>
          <a:stretch>
            <a:fillRect/>
          </a:stretch>
        </p:blipFill>
        <p:spPr>
          <a:xfrm>
            <a:off x="1528166" y="1803063"/>
            <a:ext cx="6096000" cy="1524000"/>
          </a:xfrm>
          <a:prstGeom prst="rect">
            <a:avLst/>
          </a:prstGeom>
        </p:spPr>
      </p:pic>
      <p:sp>
        <p:nvSpPr>
          <p:cNvPr id="5" name="TextBox 4">
            <a:extLst>
              <a:ext uri="{FF2B5EF4-FFF2-40B4-BE49-F238E27FC236}">
                <a16:creationId xmlns:a16="http://schemas.microsoft.com/office/drawing/2014/main" id="{5C883831-B961-6444-DB68-B41B2D31DA35}"/>
              </a:ext>
            </a:extLst>
          </p:cNvPr>
          <p:cNvSpPr txBox="1"/>
          <p:nvPr/>
        </p:nvSpPr>
        <p:spPr>
          <a:xfrm>
            <a:off x="3135263" y="1527966"/>
            <a:ext cx="3479899" cy="338554"/>
          </a:xfrm>
          <a:prstGeom prst="rect">
            <a:avLst/>
          </a:prstGeom>
          <a:noFill/>
        </p:spPr>
        <p:txBody>
          <a:bodyPr wrap="square" rtlCol="0">
            <a:spAutoFit/>
          </a:bodyPr>
          <a:lstStyle/>
          <a:p>
            <a:r>
              <a:rPr lang="en-US" sz="1600" dirty="0"/>
              <a:t>Format of Frame Control Field</a:t>
            </a:r>
          </a:p>
        </p:txBody>
      </p:sp>
      <p:sp>
        <p:nvSpPr>
          <p:cNvPr id="16" name="Oval 15">
            <a:extLst>
              <a:ext uri="{FF2B5EF4-FFF2-40B4-BE49-F238E27FC236}">
                <a16:creationId xmlns:a16="http://schemas.microsoft.com/office/drawing/2014/main" id="{EB692E6D-2825-EF8B-F6C4-647FF49A37D9}"/>
              </a:ext>
            </a:extLst>
          </p:cNvPr>
          <p:cNvSpPr/>
          <p:nvPr/>
        </p:nvSpPr>
        <p:spPr bwMode="auto">
          <a:xfrm>
            <a:off x="3270871" y="2570714"/>
            <a:ext cx="476213" cy="338554"/>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ECF917F7-E75C-DCE0-5866-DCCCDA4CA92C}"/>
              </a:ext>
            </a:extLst>
          </p:cNvPr>
          <p:cNvSpPr txBox="1"/>
          <p:nvPr/>
        </p:nvSpPr>
        <p:spPr>
          <a:xfrm>
            <a:off x="3198609" y="3509990"/>
            <a:ext cx="1096949" cy="338554"/>
          </a:xfrm>
          <a:prstGeom prst="rect">
            <a:avLst/>
          </a:prstGeom>
          <a:noFill/>
        </p:spPr>
        <p:txBody>
          <a:bodyPr wrap="square" rtlCol="0">
            <a:spAutoFit/>
          </a:bodyPr>
          <a:lstStyle/>
          <a:p>
            <a:r>
              <a:rPr lang="en-US" sz="1600" dirty="0"/>
              <a:t>AR = 0</a:t>
            </a:r>
            <a:endParaRPr lang="en-US" dirty="0"/>
          </a:p>
        </p:txBody>
      </p:sp>
      <p:cxnSp>
        <p:nvCxnSpPr>
          <p:cNvPr id="18" name="Straight Arrow Connector 17">
            <a:extLst>
              <a:ext uri="{FF2B5EF4-FFF2-40B4-BE49-F238E27FC236}">
                <a16:creationId xmlns:a16="http://schemas.microsoft.com/office/drawing/2014/main" id="{57BC6149-355D-37D6-ECDC-A72BD5736D79}"/>
              </a:ext>
            </a:extLst>
          </p:cNvPr>
          <p:cNvCxnSpPr/>
          <p:nvPr/>
        </p:nvCxnSpPr>
        <p:spPr bwMode="auto">
          <a:xfrm flipH="1" flipV="1">
            <a:off x="3508977" y="2950348"/>
            <a:ext cx="76589" cy="5786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CustomShape 2">
            <a:extLst>
              <a:ext uri="{FF2B5EF4-FFF2-40B4-BE49-F238E27FC236}">
                <a16:creationId xmlns:a16="http://schemas.microsoft.com/office/drawing/2014/main" id="{994D6DFC-F71B-1C53-D033-03DB85071B49}"/>
              </a:ext>
            </a:extLst>
          </p:cNvPr>
          <p:cNvSpPr/>
          <p:nvPr/>
        </p:nvSpPr>
        <p:spPr>
          <a:xfrm>
            <a:off x="797170" y="4572000"/>
            <a:ext cx="7508630" cy="1565264"/>
          </a:xfrm>
          <a:prstGeom prst="rect">
            <a:avLst/>
          </a:prstGeom>
          <a:noFill/>
          <a:ln w="0">
            <a:noFill/>
          </a:ln>
          <a:effectLst/>
        </p:spPr>
        <p:txBody>
          <a:bodyPr lIns="0" tIns="0" rIns="0" bIns="0" anchor="t">
            <a:normAutofit/>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0" cap="none" spc="-1" normalizeH="0" baseline="0" noProof="0" dirty="0">
                <a:ln>
                  <a:noFill/>
                </a:ln>
                <a:solidFill>
                  <a:prstClr val="black"/>
                </a:solidFill>
                <a:effectLst/>
                <a:uLnTx/>
                <a:uFillTx/>
                <a:latin typeface="Arial"/>
              </a:rPr>
              <a:t>Devices do not transmit immediate MAC layer ACK since AR = 0</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b="1" kern="0" spc="-1" dirty="0">
                <a:solidFill>
                  <a:prstClr val="black"/>
                </a:solidFill>
                <a:latin typeface="Arial"/>
              </a:rPr>
              <a:t>Instead, devices transmit ACK in CAP period to PAN coordinator via CSMA mechanism or PAN coordinator guides ACK transmission                      </a:t>
            </a:r>
          </a:p>
        </p:txBody>
      </p:sp>
      <p:sp>
        <p:nvSpPr>
          <p:cNvPr id="7" name="Oval 6">
            <a:extLst>
              <a:ext uri="{FF2B5EF4-FFF2-40B4-BE49-F238E27FC236}">
                <a16:creationId xmlns:a16="http://schemas.microsoft.com/office/drawing/2014/main" id="{30AA5443-2E35-0F98-2001-1E48B9400935}"/>
              </a:ext>
            </a:extLst>
          </p:cNvPr>
          <p:cNvSpPr/>
          <p:nvPr/>
        </p:nvSpPr>
        <p:spPr bwMode="auto">
          <a:xfrm>
            <a:off x="5638800" y="2301982"/>
            <a:ext cx="552413" cy="898418"/>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cxnSp>
        <p:nvCxnSpPr>
          <p:cNvPr id="11" name="Straight Arrow Connector 10">
            <a:extLst>
              <a:ext uri="{FF2B5EF4-FFF2-40B4-BE49-F238E27FC236}">
                <a16:creationId xmlns:a16="http://schemas.microsoft.com/office/drawing/2014/main" id="{6968B8B7-5D8F-E0D8-22AA-7CF2339DB6BD}"/>
              </a:ext>
            </a:extLst>
          </p:cNvPr>
          <p:cNvCxnSpPr/>
          <p:nvPr/>
        </p:nvCxnSpPr>
        <p:spPr bwMode="auto">
          <a:xfrm flipH="1" flipV="1">
            <a:off x="6019800" y="3183836"/>
            <a:ext cx="76589" cy="5786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a:extLst>
              <a:ext uri="{FF2B5EF4-FFF2-40B4-BE49-F238E27FC236}">
                <a16:creationId xmlns:a16="http://schemas.microsoft.com/office/drawing/2014/main" id="{1DE4934B-8AA4-F5E6-C644-6DD9CF418EBD}"/>
              </a:ext>
            </a:extLst>
          </p:cNvPr>
          <p:cNvSpPr txBox="1"/>
          <p:nvPr/>
        </p:nvSpPr>
        <p:spPr>
          <a:xfrm>
            <a:off x="5486400" y="3690028"/>
            <a:ext cx="1401749" cy="338554"/>
          </a:xfrm>
          <a:prstGeom prst="rect">
            <a:avLst/>
          </a:prstGeom>
          <a:noFill/>
        </p:spPr>
        <p:txBody>
          <a:bodyPr wrap="square" rtlCol="0">
            <a:spAutoFit/>
          </a:bodyPr>
          <a:lstStyle/>
          <a:p>
            <a:r>
              <a:rPr lang="en-US" sz="1600" dirty="0"/>
              <a:t>Short = 0b10</a:t>
            </a:r>
            <a:endParaRPr lang="en-US" dirty="0"/>
          </a:p>
        </p:txBody>
      </p:sp>
    </p:spTree>
    <p:extLst>
      <p:ext uri="{BB962C8B-B14F-4D97-AF65-F5344CB8AC3E}">
        <p14:creationId xmlns:p14="http://schemas.microsoft.com/office/powerpoint/2010/main" val="1246255941"/>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800</TotalTime>
  <Words>1140</Words>
  <Application>Microsoft Office PowerPoint</Application>
  <PresentationFormat>On-screen Show (4:3)</PresentationFormat>
  <Paragraphs>158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Rounded MT Bold</vt:lpstr>
      <vt:lpstr>Calibri</vt:lpstr>
      <vt:lpstr>Times New Roman</vt:lpstr>
      <vt:lpstr>IEEE-802_15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Jianlin Guo</cp:lastModifiedBy>
  <cp:revision>1627</cp:revision>
  <cp:lastPrinted>2000-07-07T01:25:49Z</cp:lastPrinted>
  <dcterms:created xsi:type="dcterms:W3CDTF">1999-06-22T06:24:01Z</dcterms:created>
  <dcterms:modified xsi:type="dcterms:W3CDTF">2025-03-12T08:18:44Z</dcterms:modified>
  <cp:category/>
</cp:coreProperties>
</file>