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75" r:id="rId2"/>
    <p:sldId id="272" r:id="rId3"/>
    <p:sldId id="271" r:id="rId4"/>
    <p:sldId id="5848" r:id="rId5"/>
    <p:sldId id="4944"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71" d="100"/>
          <a:sy n="71" d="100"/>
        </p:scale>
        <p:origin x="216" y="1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B02802-825F-4A5D-BB54-944AD15D10C6}" type="datetimeFigureOut">
              <a:rPr kumimoji="1" lang="ja-JP" altLang="en-US" smtClean="0"/>
              <a:t>2025/5/15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0B9519-A529-4581-A4F6-B46EF96A4A71}" type="slidenum">
              <a:rPr kumimoji="1" lang="ja-JP" altLang="en-US" smtClean="0"/>
              <a:t>‹#›</a:t>
            </a:fld>
            <a:endParaRPr kumimoji="1" lang="ja-JP" altLang="en-US"/>
          </a:p>
        </p:txBody>
      </p:sp>
    </p:spTree>
    <p:extLst>
      <p:ext uri="{BB962C8B-B14F-4D97-AF65-F5344CB8AC3E}">
        <p14:creationId xmlns:p14="http://schemas.microsoft.com/office/powerpoint/2010/main" val="2140347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0359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2" name="PlaceHolder 2"/>
          <p:cNvSpPr>
            <a:spLocks noGrp="1"/>
          </p:cNvSpPr>
          <p:nvPr>
            <p:ph/>
          </p:nvPr>
        </p:nvSpPr>
        <p:spPr>
          <a:xfrm>
            <a:off x="457200" y="196452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3" name="PlaceHolder 3"/>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26002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5"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6"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7"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8" name="PlaceHolder 5"/>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75235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40" name="PlaceHolder 2"/>
          <p:cNvSpPr>
            <a:spLocks noGrp="1"/>
          </p:cNvSpPr>
          <p:nvPr>
            <p:ph/>
          </p:nvPr>
        </p:nvSpPr>
        <p:spPr>
          <a:xfrm>
            <a:off x="45720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1" name="PlaceHolder 3"/>
          <p:cNvSpPr>
            <a:spLocks noGrp="1"/>
          </p:cNvSpPr>
          <p:nvPr>
            <p:ph/>
          </p:nvPr>
        </p:nvSpPr>
        <p:spPr>
          <a:xfrm>
            <a:off x="323964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2" name="PlaceHolder 4"/>
          <p:cNvSpPr>
            <a:spLocks noGrp="1"/>
          </p:cNvSpPr>
          <p:nvPr>
            <p:ph/>
          </p:nvPr>
        </p:nvSpPr>
        <p:spPr>
          <a:xfrm>
            <a:off x="602208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3" name="PlaceHolder 5"/>
          <p:cNvSpPr>
            <a:spLocks noGrp="1"/>
          </p:cNvSpPr>
          <p:nvPr>
            <p:ph/>
          </p:nvPr>
        </p:nvSpPr>
        <p:spPr>
          <a:xfrm>
            <a:off x="45720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4" name="PlaceHolder 6"/>
          <p:cNvSpPr>
            <a:spLocks noGrp="1"/>
          </p:cNvSpPr>
          <p:nvPr>
            <p:ph/>
          </p:nvPr>
        </p:nvSpPr>
        <p:spPr>
          <a:xfrm>
            <a:off x="323964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5" name="PlaceHolder 7"/>
          <p:cNvSpPr>
            <a:spLocks noGrp="1"/>
          </p:cNvSpPr>
          <p:nvPr>
            <p:ph/>
          </p:nvPr>
        </p:nvSpPr>
        <p:spPr>
          <a:xfrm>
            <a:off x="602208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1707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endParaRPr lang="en-US" altLang="ja-JP" dirty="0"/>
          </a:p>
        </p:txBody>
      </p:sp>
    </p:spTree>
    <p:extLst>
      <p:ext uri="{BB962C8B-B14F-4D97-AF65-F5344CB8AC3E}">
        <p14:creationId xmlns:p14="http://schemas.microsoft.com/office/powerpoint/2010/main" val="384833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1" name="PlaceHolder 2"/>
          <p:cNvSpPr>
            <a:spLocks noGrp="1"/>
          </p:cNvSpPr>
          <p:nvPr>
            <p:ph type="subTitle"/>
          </p:nvPr>
        </p:nvSpPr>
        <p:spPr>
          <a:xfrm>
            <a:off x="457200" y="1964520"/>
            <a:ext cx="82292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05792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3" name="PlaceHolder 2"/>
          <p:cNvSpPr>
            <a:spLocks noGrp="1"/>
          </p:cNvSpPr>
          <p:nvPr>
            <p:ph/>
          </p:nvPr>
        </p:nvSpPr>
        <p:spPr>
          <a:xfrm>
            <a:off x="457200" y="1964520"/>
            <a:ext cx="822924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69953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5"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6"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978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Tree>
    <p:extLst>
      <p:ext uri="{BB962C8B-B14F-4D97-AF65-F5344CB8AC3E}">
        <p14:creationId xmlns:p14="http://schemas.microsoft.com/office/powerpoint/2010/main" val="159207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800" cy="530784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Tree>
    <p:extLst>
      <p:ext uri="{BB962C8B-B14F-4D97-AF65-F5344CB8AC3E}">
        <p14:creationId xmlns:p14="http://schemas.microsoft.com/office/powerpoint/2010/main" val="156111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0"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1"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2"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0130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4"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5"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6" name="PlaceHolder 4"/>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187026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8"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9"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0" name="PlaceHolder 4"/>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1290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CustomShape 2"/>
          <p:cNvSpPr/>
          <p:nvPr/>
        </p:nvSpPr>
        <p:spPr>
          <a:xfrm>
            <a:off x="3095640" y="396000"/>
            <a:ext cx="53485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802-15-25-0161-01-06ma</a:t>
            </a:r>
            <a:endParaRPr lang="en-US" sz="1400" b="0" strike="noStrike" spc="-1" dirty="0">
              <a:solidFill>
                <a:srgbClr val="000000"/>
              </a:solidFill>
              <a:latin typeface="Arial"/>
            </a:endParaRPr>
          </a:p>
        </p:txBody>
      </p:sp>
      <p:sp>
        <p:nvSpPr>
          <p:cNvPr id="11" name="Line 3"/>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r>
              <a:rPr lang="en-US" sz="1800" b="0" strike="noStrike" spc="-1" dirty="0">
                <a:solidFill>
                  <a:srgbClr val="000000"/>
                </a:solidFill>
                <a:latin typeface="Arial"/>
                <a:ea typeface="DejaVu Sans"/>
              </a:rPr>
              <a:t>-</a:t>
            </a:r>
          </a:p>
        </p:txBody>
      </p:sp>
      <p:sp>
        <p:nvSpPr>
          <p:cNvPr id="2" name="CustomShape 4"/>
          <p:cNvSpPr/>
          <p:nvPr/>
        </p:nvSpPr>
        <p:spPr>
          <a:xfrm>
            <a:off x="68580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nSpc>
                <a:spcPct val="100000"/>
              </a:lnSpc>
            </a:pPr>
            <a:r>
              <a:rPr lang="en-IE" sz="2000" b="0" strike="noStrike" spc="-1">
                <a:solidFill>
                  <a:srgbClr val="000000"/>
                </a:solidFill>
                <a:latin typeface="Times New Roman"/>
                <a:ea typeface="DejaVu Sans"/>
              </a:rPr>
              <a:t>Submission</a:t>
            </a:r>
            <a:endParaRPr lang="en-US" sz="2000" b="0" strike="noStrike" spc="-1">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5" name="CustomShape 7"/>
          <p:cNvSpPr/>
          <p:nvPr/>
        </p:nvSpPr>
        <p:spPr>
          <a:xfrm>
            <a:off x="374904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IE" sz="2000" b="0" strike="noStrike" spc="-1">
                <a:solidFill>
                  <a:srgbClr val="000000"/>
                </a:solidFill>
                <a:latin typeface="Times New Roman"/>
                <a:ea typeface="DejaVu Sans"/>
              </a:rPr>
              <a:t>Page </a:t>
            </a:r>
            <a:fld id="{48E34378-17FC-42ED-9352-325976079DEC}" type="slidenum">
              <a:rPr lang="en-IE" sz="2000" b="0" strike="noStrike" spc="-1">
                <a:solidFill>
                  <a:srgbClr val="000000"/>
                </a:solidFill>
                <a:latin typeface="Times New Roman"/>
                <a:ea typeface="DejaVu Sans"/>
              </a:rPr>
              <a:t>‹#›</a:t>
            </a:fld>
            <a:r>
              <a:rPr lang="en-IE" sz="2000" b="0" strike="noStrike" spc="-1">
                <a:solidFill>
                  <a:srgbClr val="000000"/>
                </a:solidFill>
                <a:latin typeface="Times New Roman"/>
                <a:ea typeface="DejaVu Sans"/>
              </a:rPr>
              <a:t> </a:t>
            </a:r>
            <a:endParaRPr lang="en-US" sz="2000" b="0" strike="noStrike" spc="-1">
              <a:solidFill>
                <a:srgbClr val="000000"/>
              </a:solidFill>
              <a:latin typeface="Arial"/>
            </a:endParaRPr>
          </a:p>
        </p:txBody>
      </p:sp>
      <p:sp>
        <p:nvSpPr>
          <p:cNvPr id="6" name="CustomShape 8"/>
          <p:cNvSpPr/>
          <p:nvPr/>
        </p:nvSpPr>
        <p:spPr>
          <a:xfrm>
            <a:off x="6354566" y="6546587"/>
            <a:ext cx="2410354" cy="28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l">
              <a:lnSpc>
                <a:spcPct val="100000"/>
              </a:lnSpc>
            </a:pPr>
            <a:r>
              <a:rPr lang="en-IE" sz="1400" b="0" strike="noStrike" spc="-1" dirty="0">
                <a:solidFill>
                  <a:srgbClr val="000000"/>
                </a:solidFill>
                <a:latin typeface="Times New Roman"/>
                <a:ea typeface="DejaVu Sans"/>
              </a:rPr>
              <a:t>Ryuji Kohno(YNU/YRP-IAI)</a:t>
            </a:r>
            <a:endParaRPr lang="en-US" sz="1400" b="0" strike="noStrike" spc="-1" dirty="0">
              <a:solidFill>
                <a:srgbClr val="000000"/>
              </a:solidFill>
              <a:latin typeface="Arial"/>
            </a:endParaRPr>
          </a:p>
        </p:txBody>
      </p:sp>
      <p:sp>
        <p:nvSpPr>
          <p:cNvPr id="7" name="CustomShape 9"/>
          <p:cNvSpPr/>
          <p:nvPr/>
        </p:nvSpPr>
        <p:spPr>
          <a:xfrm>
            <a:off x="685800" y="365760"/>
            <a:ext cx="25603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May 2025</a:t>
            </a:r>
            <a:endParaRPr lang="en-US" sz="1400" b="0" strike="noStrike" spc="-1" dirty="0">
              <a:solidFill>
                <a:srgbClr val="000000"/>
              </a:solidFill>
              <a:latin typeface="Arial"/>
            </a:endParaRPr>
          </a:p>
        </p:txBody>
      </p:sp>
      <p:sp>
        <p:nvSpPr>
          <p:cNvPr id="8" name="PlaceHolder 1"/>
          <p:cNvSpPr>
            <a:spLocks noGrp="1"/>
          </p:cNvSpPr>
          <p:nvPr>
            <p:ph type="title"/>
          </p:nvPr>
        </p:nvSpPr>
        <p:spPr>
          <a:xfrm>
            <a:off x="228420" y="750613"/>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Click to edit the title text format</a:t>
            </a:r>
          </a:p>
        </p:txBody>
      </p:sp>
      <p:sp>
        <p:nvSpPr>
          <p:cNvPr id="9" name="PlaceHolder 2"/>
          <p:cNvSpPr>
            <a:spLocks noGrp="1"/>
          </p:cNvSpPr>
          <p:nvPr>
            <p:ph type="body"/>
          </p:nvPr>
        </p:nvSpPr>
        <p:spPr>
          <a:xfrm>
            <a:off x="457200" y="196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dirty="0">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dirty="0">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400" b="0" strike="noStrike" spc="-1" dirty="0">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000" b="0" strike="noStrike" spc="-1" dirty="0">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dirty="0">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dirty="0">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dirty="0">
                <a:solidFill>
                  <a:srgbClr val="000000"/>
                </a:solidFill>
                <a:latin typeface="Arial"/>
              </a:rPr>
              <a:t>Seventh Outline Level</a:t>
            </a:r>
          </a:p>
        </p:txBody>
      </p:sp>
    </p:spTree>
    <p:extLst>
      <p:ext uri="{BB962C8B-B14F-4D97-AF65-F5344CB8AC3E}">
        <p14:creationId xmlns:p14="http://schemas.microsoft.com/office/powerpoint/2010/main" val="40100957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hno@ynu.ac.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152280" y="609480"/>
            <a:ext cx="8977680" cy="46123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IE" sz="1800" b="1" i="0" u="sng" strike="noStrike" kern="1200" cap="none" spc="-1" normalizeH="0" baseline="0" noProof="0" dirty="0">
                <a:ln>
                  <a:noFill/>
                </a:ln>
                <a:solidFill>
                  <a:srgbClr val="000000"/>
                </a:solidFill>
                <a:effectLst/>
                <a:uLnTx/>
                <a:uFill>
                  <a:solidFill>
                    <a:srgbClr val="FFFFFF"/>
                  </a:solidFill>
                </a:uFill>
                <a:latin typeface="Times New Roman"/>
                <a:ea typeface="DejaVu Sans"/>
              </a:rPr>
              <a:t>Project: IEEE P802.15 Working Group for Wireless Personal Area Networks (WPANs)</a:t>
            </a: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Submission Title:</a:t>
            </a:r>
            <a:r>
              <a:rPr kumimoji="1" lang="en-IE" sz="1600" b="0" i="0" u="none" strike="noStrike" kern="1200" cap="none" spc="-1" normalizeH="0" baseline="0" noProof="0" dirty="0">
                <a:ln>
                  <a:noFill/>
                </a:ln>
                <a:solidFill>
                  <a:srgbClr val="000000"/>
                </a:solidFill>
                <a:effectLst/>
                <a:uLnTx/>
                <a:uFillTx/>
                <a:latin typeface="Times New Roman"/>
                <a:ea typeface="DejaVu Sans"/>
              </a:rPr>
              <a:t> TG6ma </a:t>
            </a:r>
            <a:r>
              <a:rPr kumimoji="1" lang="en-IE" sz="1600" spc="-1" dirty="0">
                <a:solidFill>
                  <a:srgbClr val="000000"/>
                </a:solidFill>
                <a:latin typeface="Times New Roman"/>
                <a:ea typeface="DejaVu Sans"/>
              </a:rPr>
              <a:t>Motion to Formation of CRG for Recirculation  </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Date Submitted: 1</a:t>
            </a:r>
            <a:r>
              <a:rPr kumimoji="1" lang="en-IE" sz="1600" b="1" spc="-1" dirty="0">
                <a:solidFill>
                  <a:srgbClr val="000000"/>
                </a:solidFill>
                <a:latin typeface="Times New Roman"/>
                <a:ea typeface="DejaVu Sans"/>
              </a:rPr>
              <a:t>5</a:t>
            </a:r>
            <a:r>
              <a:rPr kumimoji="1" lang="en-IE" sz="1600" b="1" i="0" u="none" strike="noStrike" kern="1200" cap="none" spc="-1" normalizeH="0" baseline="33000" noProof="0" dirty="0" err="1">
                <a:ln>
                  <a:noFill/>
                </a:ln>
                <a:solidFill>
                  <a:srgbClr val="000000"/>
                </a:solidFill>
                <a:effectLst/>
                <a:uLnTx/>
                <a:uFillTx/>
                <a:latin typeface="Times New Roman"/>
                <a:ea typeface="DejaVu Sans"/>
              </a:rPr>
              <a:t>th</a:t>
            </a:r>
            <a:r>
              <a:rPr kumimoji="1" lang="en-IE" sz="1600" b="1" i="0" u="none" strike="noStrike" kern="1200" cap="none" spc="-1" normalizeH="0" baseline="0" noProof="0" dirty="0">
                <a:ln>
                  <a:noFill/>
                </a:ln>
                <a:solidFill>
                  <a:srgbClr val="000000"/>
                </a:solidFill>
                <a:effectLst/>
                <a:uLnTx/>
                <a:uFillTx/>
                <a:latin typeface="Times New Roman"/>
                <a:ea typeface="DejaVu Sans"/>
              </a:rPr>
              <a:t> May 2025</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Source:</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r>
              <a:rPr kumimoji="1" lang="en-IE" sz="1600" b="0" i="0" u="none" strike="noStrike" kern="1200" cap="none" spc="-1" normalizeH="0" baseline="0" noProof="0" dirty="0" err="1">
                <a:ln>
                  <a:noFill/>
                </a:ln>
                <a:solidFill>
                  <a:srgbClr val="000000"/>
                </a:solidFill>
                <a:effectLst/>
                <a:uLnTx/>
                <a:uFillTx/>
                <a:latin typeface="Times New Roman"/>
                <a:ea typeface="DejaVu Sans"/>
              </a:rPr>
              <a:t>Tryuji</a:t>
            </a:r>
            <a:r>
              <a:rPr kumimoji="1" lang="en-IE" sz="1600" b="0" i="0" u="none" strike="noStrike" kern="1200" cap="none" spc="-1" normalizeH="0" baseline="0" noProof="0" dirty="0">
                <a:ln>
                  <a:noFill/>
                </a:ln>
                <a:solidFill>
                  <a:srgbClr val="000000"/>
                </a:solidFill>
                <a:effectLst/>
                <a:uLnTx/>
                <a:uFillTx/>
                <a:latin typeface="Times New Roman"/>
                <a:ea typeface="DejaVu Sans"/>
              </a:rPr>
              <a:t> Kohno (YNU/YRP-IAI)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E-Mail: </a:t>
            </a:r>
            <a:r>
              <a:rPr kumimoji="1" lang="en-IE" sz="1600" spc="-1" dirty="0">
                <a:solidFill>
                  <a:srgbClr val="000000"/>
                </a:solidFill>
                <a:latin typeface="Times New Roman"/>
                <a:ea typeface="DejaVu Sans"/>
                <a:hlinkClick r:id="rId2"/>
              </a:rPr>
              <a:t>Kohno@ynu.ac.jp</a:t>
            </a:r>
            <a:r>
              <a:rPr kumimoji="1" lang="en-IE" sz="1600" spc="-1" dirty="0">
                <a:solidFill>
                  <a:srgbClr val="000000"/>
                </a:solidFill>
                <a:latin typeface="Times New Roman"/>
                <a:ea typeface="DejaVu Sans"/>
              </a:rPr>
              <a:t>, </a:t>
            </a:r>
            <a:r>
              <a:rPr kumimoji="1" lang="en-IE" sz="1600" spc="-1" dirty="0" err="1">
                <a:solidFill>
                  <a:srgbClr val="000000"/>
                </a:solidFill>
                <a:latin typeface="Times New Roman"/>
                <a:ea typeface="DejaVu Sans"/>
              </a:rPr>
              <a:t>Kohno@yrp-iai.j</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a:t>
            </a:r>
            <a:r>
              <a:rPr kumimoji="1" lang="en-IE" sz="1600" b="0" i="0" u="none" strike="noStrike" kern="1200" cap="none" spc="-1" normalizeH="0" baseline="0" noProof="0" dirty="0">
                <a:ln>
                  <a:noFill/>
                </a:ln>
                <a:solidFill>
                  <a:srgbClr val="000000"/>
                </a:solidFill>
                <a:effectLst/>
                <a:uLnTx/>
                <a:uFillTx/>
                <a:latin typeface="Times New Roman"/>
                <a:ea typeface="DejaVu Sans"/>
              </a:rPr>
              <a:t> TG motion</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Abstract:</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Revision of Std. IEEE802.15.6-2012; IEEE802.15.6ma draft could be approved </a:t>
            </a:r>
            <a:r>
              <a:rPr kumimoji="1" lang="en-IE" sz="1600" spc="-1" dirty="0">
                <a:solidFill>
                  <a:srgbClr val="000000"/>
                </a:solidFill>
                <a:latin typeface="Times New Roman"/>
                <a:ea typeface="DejaVu Sans"/>
              </a:rPr>
              <a:t>by motion to 2</a:t>
            </a:r>
            <a:r>
              <a:rPr kumimoji="1" lang="en-IE" sz="1600" spc="-1" baseline="30000" dirty="0">
                <a:solidFill>
                  <a:srgbClr val="000000"/>
                </a:solidFill>
                <a:latin typeface="Times New Roman"/>
                <a:ea typeface="DejaVu Sans"/>
              </a:rPr>
              <a:t>nd</a:t>
            </a:r>
            <a:r>
              <a:rPr kumimoji="1" lang="en-IE" sz="1600" spc="-1" dirty="0">
                <a:solidFill>
                  <a:srgbClr val="000000"/>
                </a:solidFill>
                <a:latin typeface="Times New Roman"/>
                <a:ea typeface="DejaVu Sans"/>
              </a:rPr>
              <a:t> recirculation of Letter Ballot(LB) and formation of CRG in TG15.6ma.</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Purpose:</a:t>
            </a:r>
            <a:r>
              <a:rPr kumimoji="1" lang="en-IE" sz="1600" b="0" i="0" u="none" strike="noStrike" kern="1200" cap="none" spc="-1" normalizeH="0" baseline="0" noProof="0" dirty="0">
                <a:ln>
                  <a:noFill/>
                </a:ln>
                <a:solidFill>
                  <a:srgbClr val="000000"/>
                </a:solidFill>
                <a:effectLst/>
                <a:uLnTx/>
                <a:uFillTx/>
                <a:latin typeface="Times New Roman"/>
                <a:ea typeface="DejaVu Sans"/>
              </a:rPr>
              <a:t>	TG Motion to LB.</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Notice:</a:t>
            </a:r>
            <a:r>
              <a:rPr kumimoji="1" lang="en-IE" sz="1600" b="0" i="0" u="none" strike="noStrike" kern="1200" cap="none" spc="-1" normalizeH="0" baseline="0" noProof="0" dirty="0">
                <a:ln>
                  <a:noFill/>
                </a:ln>
                <a:solidFill>
                  <a:srgbClr val="000000"/>
                </a:solidFill>
                <a:effectLst/>
                <a:uLnTx/>
                <a:uFillTx/>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Release:</a:t>
            </a:r>
            <a:r>
              <a:rPr kumimoji="1" lang="en-IE" sz="1600" b="0" i="0" u="none" strike="noStrike" kern="1200" cap="none" spc="-1" normalizeH="0" baseline="0" noProof="0" dirty="0">
                <a:ln>
                  <a:noFill/>
                </a:ln>
                <a:solidFill>
                  <a:srgbClr val="000000"/>
                </a:solidFill>
                <a:effectLst/>
                <a:uLnTx/>
                <a:uFillTx/>
                <a:latin typeface="Times New Roman"/>
                <a:ea typeface="DejaVu Sans"/>
              </a:rPr>
              <a:t>	The contributor acknowledges and accepts that this contribution becomes the property of IEEE and may be made publicly available by P802.15.	</a:t>
            </a:r>
            <a:endParaRPr kumimoji="1" lang="en-US" sz="1600" b="0" i="0" u="none" strike="noStrike" kern="1200" cap="none" spc="-1" normalizeH="0" baseline="0" noProof="0" dirty="0">
              <a:ln>
                <a:noFill/>
              </a:ln>
              <a:solidFill>
                <a:srgbClr val="000000"/>
              </a:solidFill>
              <a:effectLst/>
              <a:uLnTx/>
              <a:uFillTx/>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2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TG6ma Approves comment resolutions in document 15-25</a:t>
            </a:r>
            <a:r>
              <a:rPr lang="en-US" sz="2000" b="0" i="1" strike="noStrike" spc="-1" dirty="0">
                <a:solidFill>
                  <a:srgbClr val="000000"/>
                </a:solidFill>
                <a:highlight>
                  <a:srgbClr val="FFFF00"/>
                </a:highlight>
                <a:latin typeface="Arial"/>
                <a:ea typeface="DejaVu Sans"/>
              </a:rPr>
              <a:t>-0225-02-006a</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Seong-Soon Joo </a:t>
            </a:r>
          </a:p>
          <a:p>
            <a:pPr>
              <a:lnSpc>
                <a:spcPct val="100000"/>
              </a:lnSpc>
            </a:pPr>
            <a:r>
              <a:rPr lang="en-US" sz="2000" b="0" strike="noStrike" spc="-1" dirty="0">
                <a:solidFill>
                  <a:srgbClr val="000000"/>
                </a:solidFill>
                <a:latin typeface="Arial"/>
                <a:ea typeface="DejaVu Sans"/>
              </a:rPr>
              <a:t>Result: unanimously approved</a:t>
            </a:r>
            <a:endParaRPr lang="en-US" sz="2000" b="0" strike="noStrike" spc="-1" dirty="0">
              <a:solidFill>
                <a:srgbClr val="000000"/>
              </a:solidFill>
              <a:latin typeface="Arial"/>
            </a:endParaRPr>
          </a:p>
        </p:txBody>
      </p:sp>
      <p:sp>
        <p:nvSpPr>
          <p:cNvPr id="8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Approval of comment resolutions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ustomShape 2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TG6ma formally request that 802.15 WG start a WG Letter Ballot requesting approval of </a:t>
            </a:r>
            <a:r>
              <a:rPr lang="en-US" sz="2000" b="0" i="1" strike="noStrike" spc="-1" dirty="0">
                <a:solidFill>
                  <a:srgbClr val="000000"/>
                </a:solidFill>
                <a:highlight>
                  <a:srgbClr val="FFFF00"/>
                </a:highlight>
                <a:latin typeface="Arial"/>
                <a:ea typeface="DejaVu Sans"/>
              </a:rPr>
              <a:t>CA document </a:t>
            </a:r>
            <a:r>
              <a:rPr kumimoji="1" lang="en-US" altLang="ja-JP" sz="2000" b="0" i="1" u="none" strike="noStrike" kern="1200" cap="none" spc="-1" normalizeH="0" baseline="0" noProof="0" dirty="0">
                <a:ln>
                  <a:noFill/>
                </a:ln>
                <a:solidFill>
                  <a:srgbClr val="000000"/>
                </a:solidFill>
                <a:effectLst/>
                <a:highlight>
                  <a:srgbClr val="FFFF00"/>
                </a:highlight>
                <a:uLnTx/>
                <a:uFillTx/>
                <a:latin typeface="Arial"/>
                <a:ea typeface="DejaVu Sans"/>
              </a:rPr>
              <a:t>15-24-0348-06 </a:t>
            </a:r>
            <a:r>
              <a:rPr lang="en-US" sz="2000" b="0" i="1" strike="noStrike" spc="-1" dirty="0">
                <a:solidFill>
                  <a:srgbClr val="000000"/>
                </a:solidFill>
                <a:highlight>
                  <a:srgbClr val="FFFF00"/>
                </a:highlight>
                <a:latin typeface="Arial"/>
                <a:ea typeface="DejaVu Sans"/>
              </a:rPr>
              <a:t>and </a:t>
            </a:r>
            <a:r>
              <a:rPr lang="en-US" sz="2000" b="0" i="1" strike="noStrike" spc="-1" dirty="0">
                <a:solidFill>
                  <a:srgbClr val="000000"/>
                </a:solidFill>
                <a:latin typeface="Arial"/>
                <a:ea typeface="DejaVu Sans"/>
              </a:rPr>
              <a:t>document </a:t>
            </a:r>
            <a:r>
              <a:rPr kumimoji="1" lang="en-US" altLang="ja-JP" sz="2000" b="0" i="1" u="none" strike="noStrike" kern="1200" cap="none" spc="-1" normalizeH="0" baseline="0" noProof="0" dirty="0">
                <a:ln>
                  <a:noFill/>
                </a:ln>
                <a:solidFill>
                  <a:srgbClr val="000000"/>
                </a:solidFill>
                <a:effectLst/>
                <a:highlight>
                  <a:srgbClr val="FFFF00"/>
                </a:highlight>
                <a:uLnTx/>
                <a:uFillTx/>
                <a:latin typeface="Arial"/>
                <a:ea typeface="DejaVu Sans"/>
              </a:rPr>
              <a:t>P802.15.6ma_D06</a:t>
            </a:r>
            <a:r>
              <a:rPr kumimoji="1" lang="en-US" altLang="ja-JP" sz="2000" b="0" i="1" u="none" strike="noStrike" kern="1200" cap="none" spc="-1" normalizeH="0" baseline="0" noProof="0" dirty="0">
                <a:ln>
                  <a:noFill/>
                </a:ln>
                <a:solidFill>
                  <a:srgbClr val="000000"/>
                </a:solidFill>
                <a:effectLst/>
                <a:uLnTx/>
                <a:uFillTx/>
                <a:latin typeface="Arial"/>
                <a:ea typeface="DejaVu Sans"/>
              </a:rPr>
              <a:t> </a:t>
            </a:r>
            <a:r>
              <a:rPr lang="en-US" sz="2000" b="0" i="1" strike="noStrike" spc="-1" dirty="0">
                <a:solidFill>
                  <a:srgbClr val="000000"/>
                </a:solidFill>
                <a:latin typeface="Arial"/>
                <a:ea typeface="DejaVu Sans"/>
              </a:rPr>
              <a:t>(as edited in accordance with the instructions in document 15-</a:t>
            </a:r>
            <a:r>
              <a:rPr lang="en-US" sz="2000" b="0" i="1" strike="noStrike" spc="-1" dirty="0">
                <a:solidFill>
                  <a:srgbClr val="000000"/>
                </a:solidFill>
                <a:highlight>
                  <a:srgbClr val="FFFF00"/>
                </a:highlight>
                <a:latin typeface="Arial"/>
                <a:ea typeface="DejaVu Sans"/>
              </a:rPr>
              <a:t>15-23-0138-01-0mag</a:t>
            </a:r>
            <a:r>
              <a:rPr lang="en-US" sz="2000" b="0" i="1" strike="noStrike" spc="-1" dirty="0">
                <a:solidFill>
                  <a:srgbClr val="000000"/>
                </a:solidFill>
                <a:latin typeface="Arial"/>
                <a:ea typeface="DejaVu Sans"/>
              </a:rPr>
              <a:t>) and to forward document P802-15-6ma</a:t>
            </a:r>
            <a:r>
              <a:rPr lang="en-US" sz="2000" b="0" i="1" strike="noStrike" spc="-1" dirty="0">
                <a:solidFill>
                  <a:srgbClr val="000000"/>
                </a:solidFill>
                <a:highlight>
                  <a:srgbClr val="FFFF00"/>
                </a:highlight>
                <a:latin typeface="Arial"/>
                <a:ea typeface="DejaVu Sans"/>
              </a:rPr>
              <a:t>_D06</a:t>
            </a:r>
            <a:r>
              <a:rPr lang="en-US" sz="2000" b="0" i="1" strike="noStrike" spc="-1" dirty="0">
                <a:solidFill>
                  <a:srgbClr val="000000"/>
                </a:solidFill>
                <a:latin typeface="Arial"/>
                <a:ea typeface="DejaVu Sans"/>
              </a:rPr>
              <a:t>, as edited in accordance with the instructions in document 15-</a:t>
            </a:r>
            <a:r>
              <a:rPr lang="en-US" sz="2000" b="0" i="1" strike="noStrike" spc="-1" dirty="0">
                <a:solidFill>
                  <a:srgbClr val="000000"/>
                </a:solidFill>
                <a:highlight>
                  <a:srgbClr val="FFFF00"/>
                </a:highlight>
                <a:latin typeface="Arial"/>
                <a:ea typeface="DejaVu Sans"/>
              </a:rPr>
              <a:t>0138-01-0mag</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and CA document </a:t>
            </a:r>
            <a:r>
              <a:rPr kumimoji="1" lang="en-US" altLang="ja-JP" sz="2000" b="0" i="1" u="none" strike="noStrike" kern="1200" cap="none" spc="-1" normalizeH="0" baseline="0" noProof="0" dirty="0">
                <a:ln>
                  <a:noFill/>
                </a:ln>
                <a:solidFill>
                  <a:srgbClr val="000000"/>
                </a:solidFill>
                <a:effectLst/>
                <a:highlight>
                  <a:srgbClr val="FFFF00"/>
                </a:highlight>
                <a:uLnTx/>
                <a:uFillTx/>
                <a:latin typeface="Arial"/>
                <a:ea typeface="DejaVu Sans"/>
              </a:rPr>
              <a:t>15-24-0348-06 </a:t>
            </a:r>
            <a:r>
              <a:rPr lang="en-US" sz="2000" b="0" i="1" strike="noStrike" spc="-1" dirty="0">
                <a:solidFill>
                  <a:srgbClr val="000000"/>
                </a:solidFill>
                <a:latin typeface="Arial"/>
                <a:ea typeface="DejaVu Sans"/>
              </a:rPr>
              <a:t>to Standards Association ballot pending the completion and inclusion of the edits in the draft.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r>
              <a:rPr kumimoji="1" lang="en-US" altLang="ja-JP" sz="2000" dirty="0"/>
              <a:t>Seong-Soon Joo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a:t>
            </a:r>
            <a:r>
              <a:rPr lang="en-US" altLang="ja-JP" sz="2000" b="0" strike="noStrike" spc="-1" dirty="0">
                <a:solidFill>
                  <a:srgbClr val="000000"/>
                </a:solidFill>
                <a:latin typeface="Arial"/>
                <a:ea typeface="DejaVu Sans"/>
              </a:rPr>
              <a:t> unanimously approved</a:t>
            </a:r>
            <a:endParaRPr lang="en-US" sz="2000" b="0" strike="noStrike" spc="-1" dirty="0">
              <a:solidFill>
                <a:srgbClr val="000000"/>
              </a:solidFill>
              <a:latin typeface="Arial"/>
            </a:endParaRPr>
          </a:p>
        </p:txBody>
      </p:sp>
      <p:sp>
        <p:nvSpPr>
          <p:cNvPr id="7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Draft needs edits before recirc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479611" y="1698327"/>
            <a:ext cx="8368553" cy="4722681"/>
          </a:xfrm>
        </p:spPr>
        <p:txBody>
          <a:bodyPr>
            <a:normAutofit/>
          </a:bodyPr>
          <a:lstStyle/>
          <a:p>
            <a:pPr marL="0" indent="0" algn="just">
              <a:buNone/>
            </a:pPr>
            <a:r>
              <a:rPr kumimoji="1" lang="en-US" altLang="ja-JP" sz="1800" dirty="0"/>
              <a:t>Move that 802.15 WG approves the formation of a Comment Resolution Group (CRG) for the WG balloting of P802.15.6ma with the following membership: </a:t>
            </a:r>
            <a:r>
              <a:rPr kumimoji="1" lang="en-US" altLang="ja-JP" sz="1800" dirty="0">
                <a:highlight>
                  <a:srgbClr val="FFFF00"/>
                </a:highlight>
              </a:rPr>
              <a:t>Ryuji Kohno (YNU/YRP-IAI), Marco Hernandez(CWC), Huan-Bang Li(NICT), Takumi Kobayashi (OMU), Seong-Soon Joo (NHT),. </a:t>
            </a:r>
            <a:r>
              <a:rPr kumimoji="1" lang="en-US" altLang="ja-JP" sz="1800" dirty="0"/>
              <a:t>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800" dirty="0"/>
              <a:t>Moved By: Ryuji Kohno</a:t>
            </a:r>
          </a:p>
          <a:p>
            <a:pPr>
              <a:lnSpc>
                <a:spcPct val="100000"/>
              </a:lnSpc>
            </a:pPr>
            <a:r>
              <a:rPr kumimoji="1" lang="en-US" altLang="ja-JP" sz="1800" dirty="0"/>
              <a:t>Seconded By: Seong-Soon Joo </a:t>
            </a:r>
            <a:endParaRPr lang="en-US" altLang="ja-JP" sz="1800" b="0" strike="noStrike" spc="-1" dirty="0">
              <a:solidFill>
                <a:srgbClr val="000000"/>
              </a:solidFill>
              <a:latin typeface="Arial"/>
            </a:endParaRPr>
          </a:p>
          <a:p>
            <a:pPr>
              <a:lnSpc>
                <a:spcPct val="100000"/>
              </a:lnSpc>
            </a:pPr>
            <a:r>
              <a:rPr lang="en-US" altLang="ja-JP" sz="1800" b="0" strike="noStrike" spc="-1" dirty="0">
                <a:solidFill>
                  <a:srgbClr val="000000"/>
                </a:solidFill>
                <a:latin typeface="Arial"/>
                <a:ea typeface="DejaVu Sans"/>
              </a:rPr>
              <a:t>Result: unanimously approved</a:t>
            </a:r>
            <a:endParaRPr kumimoji="1" lang="en-US" altLang="ja-JP" sz="1800" dirty="0"/>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1210234" y="722428"/>
            <a:ext cx="7404847" cy="895498"/>
          </a:xfrm>
        </p:spPr>
        <p:txBody>
          <a:bodyPr/>
          <a:lstStyle/>
          <a:p>
            <a:br>
              <a:rPr lang="en-US" altLang="ja-JP" sz="3600" dirty="0">
                <a:latin typeface="+mn-lt"/>
              </a:rPr>
            </a:br>
            <a:r>
              <a:rPr lang="en-US" altLang="ja-JP" sz="3600" dirty="0">
                <a:latin typeface="+mn-lt"/>
              </a:rPr>
              <a:t>TG Motion to approve the formation of CRG</a:t>
            </a:r>
            <a:br>
              <a:rPr lang="en-US" altLang="ja-JP" sz="3600" dirty="0">
                <a:latin typeface="+mn-lt"/>
              </a:rPr>
            </a:br>
            <a:endParaRPr kumimoji="1" lang="ja-JP" altLang="en-US" sz="3600" dirty="0">
              <a:latin typeface="+mn-lt"/>
            </a:endParaRPr>
          </a:p>
        </p:txBody>
      </p:sp>
    </p:spTree>
    <p:extLst>
      <p:ext uri="{BB962C8B-B14F-4D97-AF65-F5344CB8AC3E}">
        <p14:creationId xmlns:p14="http://schemas.microsoft.com/office/powerpoint/2010/main" val="806576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02527" y="2614961"/>
            <a:ext cx="7793773" cy="1082981"/>
          </a:xfrm>
        </p:spPr>
        <p:txBody>
          <a:bodyPr/>
          <a:lstStyle/>
          <a:p>
            <a:r>
              <a:rPr kumimoji="1" lang="en-US" altLang="ja-JP" sz="3200" dirty="0"/>
              <a:t>Thank you for your attention</a:t>
            </a:r>
            <a:br>
              <a:rPr kumimoji="1" lang="en-US" altLang="ja-JP" sz="3200" dirty="0"/>
            </a:br>
            <a:br>
              <a:rPr kumimoji="1" lang="en-US" altLang="ja-JP" sz="3200" dirty="0"/>
            </a:br>
            <a:endParaRPr kumimoji="1" lang="ja-JP" altLang="en-US" sz="3200" dirty="0"/>
          </a:p>
        </p:txBody>
      </p:sp>
    </p:spTree>
    <p:extLst>
      <p:ext uri="{BB962C8B-B14F-4D97-AF65-F5344CB8AC3E}">
        <p14:creationId xmlns:p14="http://schemas.microsoft.com/office/powerpoint/2010/main" val="184414246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4124</TotalTime>
  <Words>485</Words>
  <Application>Microsoft Office PowerPoint</Application>
  <PresentationFormat>画面に合わせる (4:3)</PresentationFormat>
  <Paragraphs>31</Paragraphs>
  <Slides>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ＭＳ Ｐゴシック</vt:lpstr>
      <vt:lpstr>游ゴシック</vt:lpstr>
      <vt:lpstr>Arial</vt:lpstr>
      <vt:lpstr>Symbol</vt:lpstr>
      <vt:lpstr>Times New Roman</vt:lpstr>
      <vt:lpstr>Wingdings</vt:lpstr>
      <vt:lpstr>Office Theme</vt:lpstr>
      <vt:lpstr>PowerPoint プレゼンテーション</vt:lpstr>
      <vt:lpstr>TG motion: Approval of comment resolutions</vt:lpstr>
      <vt:lpstr>TG motion: Draft needs edits before recirc</vt:lpstr>
      <vt:lpstr> TG Motion to approve the formation of CRG </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kohno@ynu.ac.jp</dc:creator>
  <cp:lastModifiedBy>kohno@ynu.ac.jp</cp:lastModifiedBy>
  <cp:revision>14</cp:revision>
  <dcterms:created xsi:type="dcterms:W3CDTF">2024-09-08T07:09:38Z</dcterms:created>
  <dcterms:modified xsi:type="dcterms:W3CDTF">2025-05-15T12:29:09Z</dcterms:modified>
</cp:coreProperties>
</file>