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60" r:id="rId2"/>
    <p:sldId id="361" r:id="rId3"/>
    <p:sldId id="362" r:id="rId4"/>
    <p:sldId id="365" r:id="rId5"/>
    <p:sldId id="366" r:id="rId6"/>
    <p:sldId id="367" r:id="rId7"/>
    <p:sldId id="368" r:id="rId8"/>
    <p:sldId id="369" r:id="rId9"/>
    <p:sldId id="370" r:id="rId10"/>
    <p:sldId id="377" r:id="rId11"/>
    <p:sldId id="388" r:id="rId12"/>
    <p:sldId id="434" r:id="rId13"/>
    <p:sldId id="447" r:id="rId14"/>
    <p:sldId id="382" r:id="rId15"/>
    <p:sldId id="427" r:id="rId16"/>
    <p:sldId id="381" r:id="rId17"/>
    <p:sldId id="409" r:id="rId18"/>
    <p:sldId id="423" r:id="rId19"/>
    <p:sldId id="446" r:id="rId20"/>
    <p:sldId id="424" r:id="rId21"/>
    <p:sldId id="383" r:id="rId22"/>
    <p:sldId id="413" r:id="rId23"/>
    <p:sldId id="448" r:id="rId24"/>
    <p:sldId id="449" r:id="rId25"/>
    <p:sldId id="394" r:id="rId26"/>
    <p:sldId id="393" r:id="rId2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4" d="100"/>
          <a:sy n="74" d="100"/>
        </p:scale>
        <p:origin x="1205"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802.15-25-0170-06</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April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5/15-25-0174-05-04ab-consolidated-comments-draft-2-0.xls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cn/25/15-25-0171-05-04ab-tg4ab-interim-call-details-agenda.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Jan2025 – Mar2025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March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March 2025 through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40685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60906473"/>
              </p:ext>
            </p:extLst>
          </p:nvPr>
        </p:nvGraphicFramePr>
        <p:xfrm>
          <a:off x="3699424" y="1532871"/>
          <a:ext cx="4834976" cy="429452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April-May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May-June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032251701"/>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1676400"/>
            <a:ext cx="10363200" cy="4724400"/>
          </a:xfrm>
        </p:spPr>
        <p:txBody>
          <a:bodyPr>
            <a:normAutofit lnSpcReduction="10000"/>
          </a:bodyPr>
          <a:lstStyle/>
          <a:p>
            <a:r>
              <a:rPr lang="en-US" dirty="0"/>
              <a:t>Ask LMSC in July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 before November interim</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2380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1568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https://mentor.ieee.org/802.15/dcn/25/15-25-0174-05-04ab-consolidated-comments-draft-2-0.xlsm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92500" lnSpcReduction="10000"/>
          </a:bodyPr>
          <a:lstStyle/>
          <a:p>
            <a:r>
              <a:rPr lang="en-US" dirty="0"/>
              <a:t>Interim session starts 12-May</a:t>
            </a:r>
          </a:p>
          <a:p>
            <a:r>
              <a:rPr lang="en-US" dirty="0"/>
              <a:t>First call 25-March on when the ballot closes</a:t>
            </a:r>
          </a:p>
          <a:p>
            <a:pPr lvl="1"/>
            <a:r>
              <a:rPr lang="en-US" dirty="0"/>
              <a:t>Twice weekly, 1 hour each, </a:t>
            </a:r>
          </a:p>
          <a:p>
            <a:pPr lvl="1"/>
            <a:r>
              <a:rPr lang="en-US" dirty="0"/>
              <a:t>Tuesday 06:00 and Thursday 15:00 </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8" name="Picture 7">
            <a:extLst>
              <a:ext uri="{FF2B5EF4-FFF2-40B4-BE49-F238E27FC236}">
                <a16:creationId xmlns:a16="http://schemas.microsoft.com/office/drawing/2014/main" id="{AF3048B1-13DD-461D-9F3A-EC0DC7DACD6D}"/>
              </a:ext>
            </a:extLst>
          </p:cNvPr>
          <p:cNvPicPr>
            <a:picLocks noChangeAspect="1"/>
          </p:cNvPicPr>
          <p:nvPr/>
        </p:nvPicPr>
        <p:blipFill>
          <a:blip r:embed="rId2"/>
          <a:stretch>
            <a:fillRect/>
          </a:stretch>
        </p:blipFill>
        <p:spPr>
          <a:xfrm>
            <a:off x="533400" y="609600"/>
            <a:ext cx="3613907" cy="3733800"/>
          </a:xfrm>
          <a:prstGeom prst="rect">
            <a:avLst/>
          </a:prstGeom>
        </p:spPr>
      </p:pic>
      <p:pic>
        <p:nvPicPr>
          <p:cNvPr id="10" name="Picture 9">
            <a:extLst>
              <a:ext uri="{FF2B5EF4-FFF2-40B4-BE49-F238E27FC236}">
                <a16:creationId xmlns:a16="http://schemas.microsoft.com/office/drawing/2014/main" id="{B0B6A3F9-3CD3-9BC2-2D37-73E07B2387B5}"/>
              </a:ext>
            </a:extLst>
          </p:cNvPr>
          <p:cNvPicPr>
            <a:picLocks noChangeAspect="1"/>
          </p:cNvPicPr>
          <p:nvPr/>
        </p:nvPicPr>
        <p:blipFill>
          <a:blip r:embed="rId3"/>
          <a:stretch>
            <a:fillRect/>
          </a:stretch>
        </p:blipFill>
        <p:spPr>
          <a:xfrm>
            <a:off x="4272551" y="762000"/>
            <a:ext cx="3605840" cy="3325094"/>
          </a:xfrm>
          <a:prstGeom prst="rect">
            <a:avLst/>
          </a:prstGeom>
        </p:spPr>
      </p:pic>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4"/>
          <a:stretch>
            <a:fillRect/>
          </a:stretch>
        </p:blipFill>
        <p:spPr>
          <a:xfrm>
            <a:off x="8197290" y="762000"/>
            <a:ext cx="3738484" cy="3325094"/>
          </a:xfrm>
          <a:prstGeom prst="rect">
            <a:avLst/>
          </a:prstGeom>
        </p:spPr>
      </p:pic>
      <p:sp>
        <p:nvSpPr>
          <p:cNvPr id="14" name="Oval 13">
            <a:extLst>
              <a:ext uri="{FF2B5EF4-FFF2-40B4-BE49-F238E27FC236}">
                <a16:creationId xmlns:a16="http://schemas.microsoft.com/office/drawing/2014/main" id="{8B3E5B9E-C9A7-3925-B975-B06DDB0E4EC5}"/>
              </a:ext>
            </a:extLst>
          </p:cNvPr>
          <p:cNvSpPr/>
          <p:nvPr/>
        </p:nvSpPr>
        <p:spPr bwMode="auto">
          <a:xfrm>
            <a:off x="53340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5" name="Oval 14">
            <a:extLst>
              <a:ext uri="{FF2B5EF4-FFF2-40B4-BE49-F238E27FC236}">
                <a16:creationId xmlns:a16="http://schemas.microsoft.com/office/drawing/2014/main" id="{C6AFA280-36A0-20E9-EDF7-8BC3BC34B596}"/>
              </a:ext>
            </a:extLst>
          </p:cNvPr>
          <p:cNvSpPr/>
          <p:nvPr/>
        </p:nvSpPr>
        <p:spPr bwMode="auto">
          <a:xfrm>
            <a:off x="53340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6" name="Oval 15">
            <a:extLst>
              <a:ext uri="{FF2B5EF4-FFF2-40B4-BE49-F238E27FC236}">
                <a16:creationId xmlns:a16="http://schemas.microsoft.com/office/drawing/2014/main" id="{1C4189FE-B192-2D2F-5BDE-7D2EB622E7DF}"/>
              </a:ext>
            </a:extLst>
          </p:cNvPr>
          <p:cNvSpPr/>
          <p:nvPr/>
        </p:nvSpPr>
        <p:spPr bwMode="auto">
          <a:xfrm>
            <a:off x="53340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7" name="Oval 16">
            <a:extLst>
              <a:ext uri="{FF2B5EF4-FFF2-40B4-BE49-F238E27FC236}">
                <a16:creationId xmlns:a16="http://schemas.microsoft.com/office/drawing/2014/main" id="{326F6C60-B806-CAFE-6542-1B05367BA40D}"/>
              </a:ext>
            </a:extLst>
          </p:cNvPr>
          <p:cNvSpPr/>
          <p:nvPr/>
        </p:nvSpPr>
        <p:spPr bwMode="auto">
          <a:xfrm>
            <a:off x="53340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8" name="Oval 17">
            <a:extLst>
              <a:ext uri="{FF2B5EF4-FFF2-40B4-BE49-F238E27FC236}">
                <a16:creationId xmlns:a16="http://schemas.microsoft.com/office/drawing/2014/main" id="{1F3FD8FE-6DFA-6D44-5E14-EC696196F13E}"/>
              </a:ext>
            </a:extLst>
          </p:cNvPr>
          <p:cNvSpPr/>
          <p:nvPr/>
        </p:nvSpPr>
        <p:spPr bwMode="auto">
          <a:xfrm>
            <a:off x="5334000" y="3657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0" name="Rectangle 19">
            <a:extLst>
              <a:ext uri="{FF2B5EF4-FFF2-40B4-BE49-F238E27FC236}">
                <a16:creationId xmlns:a16="http://schemas.microsoft.com/office/drawing/2014/main" id="{3088E478-1052-36F2-29CB-E9D671A93B41}"/>
              </a:ext>
            </a:extLst>
          </p:cNvPr>
          <p:cNvSpPr/>
          <p:nvPr/>
        </p:nvSpPr>
        <p:spPr bwMode="auto">
          <a:xfrm>
            <a:off x="8669052" y="2743200"/>
            <a:ext cx="2794960"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292A91DF-455A-CD91-0755-C11F5472BA66}"/>
              </a:ext>
            </a:extLst>
          </p:cNvPr>
          <p:cNvSpPr/>
          <p:nvPr/>
        </p:nvSpPr>
        <p:spPr bwMode="auto">
          <a:xfrm>
            <a:off x="9296400" y="2209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F025E5D5-E70E-D9A1-9F29-E6E5ED8A5288}"/>
              </a:ext>
            </a:extLst>
          </p:cNvPr>
          <p:cNvSpPr/>
          <p:nvPr/>
        </p:nvSpPr>
        <p:spPr bwMode="auto">
          <a:xfrm>
            <a:off x="63246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3" name="Oval 22">
            <a:extLst>
              <a:ext uri="{FF2B5EF4-FFF2-40B4-BE49-F238E27FC236}">
                <a16:creationId xmlns:a16="http://schemas.microsoft.com/office/drawing/2014/main" id="{29514693-C9EF-6938-C780-CF3C7B460ABB}"/>
              </a:ext>
            </a:extLst>
          </p:cNvPr>
          <p:cNvSpPr/>
          <p:nvPr/>
        </p:nvSpPr>
        <p:spPr bwMode="auto">
          <a:xfrm>
            <a:off x="63246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4" name="Oval 23">
            <a:extLst>
              <a:ext uri="{FF2B5EF4-FFF2-40B4-BE49-F238E27FC236}">
                <a16:creationId xmlns:a16="http://schemas.microsoft.com/office/drawing/2014/main" id="{F0A32BF7-DCC1-05EA-0BF9-1DFCD8E89C4D}"/>
              </a:ext>
            </a:extLst>
          </p:cNvPr>
          <p:cNvSpPr/>
          <p:nvPr/>
        </p:nvSpPr>
        <p:spPr bwMode="auto">
          <a:xfrm>
            <a:off x="63246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5" name="Oval 24">
            <a:extLst>
              <a:ext uri="{FF2B5EF4-FFF2-40B4-BE49-F238E27FC236}">
                <a16:creationId xmlns:a16="http://schemas.microsoft.com/office/drawing/2014/main" id="{3B10EA5E-1CA3-B067-D2A0-BD4C195C0171}"/>
              </a:ext>
            </a:extLst>
          </p:cNvPr>
          <p:cNvSpPr/>
          <p:nvPr/>
        </p:nvSpPr>
        <p:spPr bwMode="auto">
          <a:xfrm>
            <a:off x="6324600" y="3200400"/>
            <a:ext cx="457200" cy="457200"/>
          </a:xfrm>
          <a:prstGeom prst="ellipse">
            <a:avLst/>
          </a:prstGeom>
          <a:noFill/>
          <a:ln w="28575" cap="flat" cmpd="sng" algn="ctr">
            <a:solidFill>
              <a:schemeClr val="bg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6" name="Oval 25">
            <a:extLst>
              <a:ext uri="{FF2B5EF4-FFF2-40B4-BE49-F238E27FC236}">
                <a16:creationId xmlns:a16="http://schemas.microsoft.com/office/drawing/2014/main" id="{84115926-EF6E-8C24-D6C5-CD6CA552E6E5}"/>
              </a:ext>
            </a:extLst>
          </p:cNvPr>
          <p:cNvSpPr/>
          <p:nvPr/>
        </p:nvSpPr>
        <p:spPr bwMode="auto">
          <a:xfrm>
            <a:off x="10363200" y="1752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6CAC41CD-B63D-A4E6-B80B-24087AE98484}"/>
              </a:ext>
            </a:extLst>
          </p:cNvPr>
          <p:cNvSpPr/>
          <p:nvPr/>
        </p:nvSpPr>
        <p:spPr bwMode="auto">
          <a:xfrm>
            <a:off x="2590800" y="3429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Arrow: Right 4">
            <a:extLst>
              <a:ext uri="{FF2B5EF4-FFF2-40B4-BE49-F238E27FC236}">
                <a16:creationId xmlns:a16="http://schemas.microsoft.com/office/drawing/2014/main" id="{4F2009EE-A347-CE1D-B81B-669CC4907DE9}"/>
              </a:ext>
            </a:extLst>
          </p:cNvPr>
          <p:cNvSpPr/>
          <p:nvPr/>
        </p:nvSpPr>
        <p:spPr bwMode="auto">
          <a:xfrm>
            <a:off x="4267200" y="3048000"/>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NOW</a:t>
            </a:r>
          </a:p>
        </p:txBody>
      </p:sp>
      <p:sp>
        <p:nvSpPr>
          <p:cNvPr id="6" name="Arrow: Right 5">
            <a:extLst>
              <a:ext uri="{FF2B5EF4-FFF2-40B4-BE49-F238E27FC236}">
                <a16:creationId xmlns:a16="http://schemas.microsoft.com/office/drawing/2014/main" id="{42EE17DE-157A-F1EA-764C-EF8BC6CBB83B}"/>
              </a:ext>
            </a:extLst>
          </p:cNvPr>
          <p:cNvSpPr/>
          <p:nvPr/>
        </p:nvSpPr>
        <p:spPr bwMode="auto">
          <a:xfrm rot="19815108">
            <a:off x="4372400" y="3939423"/>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Next</a:t>
            </a:r>
          </a:p>
        </p:txBody>
      </p:sp>
    </p:spTree>
    <p:extLst>
      <p:ext uri="{BB962C8B-B14F-4D97-AF65-F5344CB8AC3E}">
        <p14:creationId xmlns:p14="http://schemas.microsoft.com/office/powerpoint/2010/main" val="115637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March 7</a:t>
            </a:r>
            <a:r>
              <a:rPr lang="en-US" sz="2800" baseline="30000" dirty="0"/>
              <a:t>th</a:t>
            </a:r>
            <a:r>
              <a:rPr lang="en-US" sz="2800" dirty="0"/>
              <a:t>, 2025 </a:t>
            </a:r>
          </a:p>
          <a:p>
            <a:r>
              <a:rPr lang="en-US" sz="2800" dirty="0"/>
              <a:t>through </a:t>
            </a:r>
          </a:p>
          <a:p>
            <a:r>
              <a:rPr lang="en-US" sz="2800" dirty="0"/>
              <a:t>May 6</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5853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March 2025 – May 2025</a:t>
            </a:r>
          </a:p>
          <a:p>
            <a:pPr marL="0" indent="0" algn="ctr">
              <a:buNone/>
            </a:pPr>
            <a:endParaRPr lang="en-US" sz="2800" kern="0" dirty="0"/>
          </a:p>
        </p:txBody>
      </p:sp>
    </p:spTree>
    <p:extLst>
      <p:ext uri="{BB962C8B-B14F-4D97-AF65-F5344CB8AC3E}">
        <p14:creationId xmlns:p14="http://schemas.microsoft.com/office/powerpoint/2010/main" val="104831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291064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26</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066800"/>
          </a:xfrm>
        </p:spPr>
        <p:txBody>
          <a:bodyPr/>
          <a:lstStyle/>
          <a:p>
            <a:r>
              <a:rPr lang="en-US" dirty="0"/>
              <a:t>Detailed 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https://mentor.ieee.org/802.15/dcn/25/15-25-0171-05-04ab-tg4ab-interim-call-details-agenda.xlsx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141159</TotalTime>
  <Words>1960</Words>
  <Application>Microsoft Office PowerPoint</Application>
  <PresentationFormat>Widescreen</PresentationFormat>
  <Paragraphs>225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DejaVu Sans</vt:lpstr>
      <vt:lpstr>Monotype Sorts</vt:lpstr>
      <vt:lpstr>Open Sans</vt:lpstr>
      <vt:lpstr>Source Sans Pro</vt:lpstr>
      <vt:lpstr>Times New Roman</vt:lpstr>
      <vt:lpstr>Wide Latin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Detailed Agenda</vt:lpstr>
      <vt:lpstr>5.2.b Scope of the project (As approved):</vt:lpstr>
      <vt:lpstr>PowerPoint Presentation</vt:lpstr>
      <vt:lpstr>PowerPoint Presentation</vt:lpstr>
      <vt:lpstr>Ways to accelerate schedule</vt:lpstr>
      <vt:lpstr>Editor’s Corner</vt:lpstr>
      <vt:lpstr>Operation of Task Group  (WG15 Operations Manual)</vt:lpstr>
      <vt:lpstr>Comment resolution</vt:lpstr>
      <vt:lpstr>Consolidated Comments Recirc 1</vt:lpstr>
      <vt:lpstr>Next Steps</vt:lpstr>
      <vt:lpstr>Telecom/Webex Schedule</vt:lpstr>
      <vt:lpstr>Any Other Business</vt:lpstr>
      <vt:lpstr>Recess</vt:lpstr>
      <vt:lpstr>Resume from Recess</vt:lpstr>
      <vt:lpstr>IEEE-SA Patent, Copyright, and Participation Policies</vt:lpstr>
      <vt:lpstr>Participants have a duty to inform the IEEE</vt:lpstr>
      <vt:lpstr>Participants have a duty to inform the IEEE</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1369</cp:revision>
  <cp:lastPrinted>2000-07-07T01:25:49Z</cp:lastPrinted>
  <dcterms:created xsi:type="dcterms:W3CDTF">1999-06-22T06:24:01Z</dcterms:created>
  <dcterms:modified xsi:type="dcterms:W3CDTF">2025-04-23T07:44:37Z</dcterms:modified>
  <cp:category/>
</cp:coreProperties>
</file>