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802.15-25-0217-00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A2D8631-8243-499B-8F76-50753F4B2085}"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802.15-25-0217-00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4C48E2BF-DA98-447A-A9B0-468FFBCE6B5E}"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802.15-25-0217-00</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75FE5508-5D34-4C31-BEF5-D5B5639D357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2"/>
          <p:cNvSpPr/>
          <p:nvPr/>
        </p:nvSpPr>
        <p:spPr>
          <a:xfrm>
            <a:off x="3095640" y="285120"/>
            <a:ext cx="5589360" cy="159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39"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4"/>
          <p:cNvSpPr/>
          <p:nvPr/>
        </p:nvSpPr>
        <p:spPr>
          <a:xfrm>
            <a:off x="685800" y="4856400"/>
            <a:ext cx="1723320" cy="217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7"/>
          <p:cNvSpPr/>
          <p:nvPr/>
        </p:nvSpPr>
        <p:spPr>
          <a:xfrm>
            <a:off x="3749040" y="4856400"/>
            <a:ext cx="1723320" cy="217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C44E11DF-1548-42FB-8955-2BCC566CD49E}"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8"/>
          <p:cNvSpPr/>
          <p:nvPr/>
        </p:nvSpPr>
        <p:spPr>
          <a:xfrm>
            <a:off x="7040160" y="4867560"/>
            <a:ext cx="1723320" cy="217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45" name="CustomShape 9"/>
          <p:cNvSpPr/>
          <p:nvPr/>
        </p:nvSpPr>
        <p:spPr>
          <a:xfrm>
            <a:off x="685800" y="274320"/>
            <a:ext cx="2558880" cy="148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9360" cy="159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3320" cy="217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3320" cy="217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49E7446-F4D8-471B-867E-15E642AECC8B}"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3320" cy="217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8880" cy="1483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3095640" y="297000"/>
            <a:ext cx="5336640" cy="140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a:t>
            </a:r>
            <a:r>
              <a:rPr b="1" lang="en-IE" sz="1400" spc="-1" strike="noStrike">
                <a:solidFill>
                  <a:srgbClr val="000000"/>
                </a:solidFill>
                <a:latin typeface="Times New Roman"/>
                <a:ea typeface="DejaVu Sans"/>
              </a:rPr>
              <a:t>o</a:t>
            </a:r>
            <a:r>
              <a:rPr b="1" lang="en-IE" sz="1400" spc="-1" strike="noStrike">
                <a:solidFill>
                  <a:srgbClr val="000000"/>
                </a:solidFill>
                <a:latin typeface="Times New Roman"/>
                <a:ea typeface="DejaVu Sans"/>
              </a:rPr>
              <a:t>c</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 </a:t>
            </a:r>
            <a:r>
              <a:rPr b="1" lang="en-IE" sz="1400" spc="-1" strike="noStrike">
                <a:solidFill>
                  <a:srgbClr val="000000"/>
                </a:solidFill>
                <a:latin typeface="Times New Roman"/>
                <a:ea typeface="DejaVu Sans"/>
              </a:rPr>
              <a:t>I</a:t>
            </a:r>
            <a:r>
              <a:rPr b="1" lang="en-IE" sz="1400" spc="-1" strike="noStrike">
                <a:solidFill>
                  <a:srgbClr val="000000"/>
                </a:solidFill>
                <a:latin typeface="Times New Roman"/>
                <a:ea typeface="DejaVu Sans"/>
              </a:rPr>
              <a:t>E</a:t>
            </a:r>
            <a:r>
              <a:rPr b="1" lang="en-IE" sz="1400" spc="-1" strike="noStrike">
                <a:solidFill>
                  <a:srgbClr val="000000"/>
                </a:solidFill>
                <a:latin typeface="Times New Roman"/>
                <a:ea typeface="DejaVu Sans"/>
              </a:rPr>
              <a:t>E</a:t>
            </a:r>
            <a:r>
              <a:rPr b="1" lang="en-IE" sz="1400" spc="-1" strike="noStrike">
                <a:solidFill>
                  <a:srgbClr val="000000"/>
                </a:solidFill>
                <a:latin typeface="Times New Roman"/>
                <a:ea typeface="DejaVu Sans"/>
              </a:rPr>
              <a:t>E</a:t>
            </a:r>
            <a:r>
              <a:rPr b="1" lang="en-IE" sz="1400" spc="-1" strike="noStrike">
                <a:solidFill>
                  <a:srgbClr val="000000"/>
                </a:solidFill>
                <a:latin typeface="Times New Roman"/>
                <a:ea typeface="DejaVu Sans"/>
              </a:rPr>
              <a:t> </a:t>
            </a:r>
            <a:r>
              <a:rPr b="1" lang="en-IE" sz="1400" spc="-1" strike="noStrike">
                <a:solidFill>
                  <a:srgbClr val="000000"/>
                </a:solidFill>
                <a:latin typeface="Times New Roman"/>
                <a:ea typeface="DejaVu Sans"/>
              </a:rPr>
              <a:t>8</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1</a:t>
            </a:r>
            <a:r>
              <a:rPr b="1" lang="en-IE" sz="1400" spc="-1" strike="noStrike">
                <a:solidFill>
                  <a:srgbClr val="000000"/>
                </a:solidFill>
                <a:latin typeface="Times New Roman"/>
                <a:ea typeface="DejaVu Sans"/>
              </a:rPr>
              <a:t>5</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5</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1</a:t>
            </a:r>
            <a:r>
              <a:rPr b="1" lang="en-IE" sz="1400" spc="-1" strike="noStrike">
                <a:solidFill>
                  <a:srgbClr val="000000"/>
                </a:solidFill>
                <a:latin typeface="Times New Roman"/>
                <a:ea typeface="DejaVu Sans"/>
              </a:rPr>
              <a:t>5</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0</a:t>
            </a:r>
            <a:endParaRPr b="0" lang="fi-FI" sz="1400" spc="-1" strike="noStrike">
              <a:solidFill>
                <a:srgbClr val="000000"/>
              </a:solidFill>
              <a:latin typeface="Arial"/>
            </a:endParaRPr>
          </a:p>
        </p:txBody>
      </p:sp>
      <p:sp>
        <p:nvSpPr>
          <p:cNvPr id="23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3"/>
          <p:cNvSpPr/>
          <p:nvPr/>
        </p:nvSpPr>
        <p:spPr>
          <a:xfrm>
            <a:off x="685800" y="4856400"/>
            <a:ext cx="1712880" cy="208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6"/>
          <p:cNvSpPr/>
          <p:nvPr/>
        </p:nvSpPr>
        <p:spPr>
          <a:xfrm>
            <a:off x="3749040" y="4856400"/>
            <a:ext cx="1712880" cy="208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B0F1CBAF-BCF4-4224-B382-CFAD34AB1E5D}"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7"/>
          <p:cNvSpPr/>
          <p:nvPr/>
        </p:nvSpPr>
        <p:spPr>
          <a:xfrm>
            <a:off x="5220000" y="4867560"/>
            <a:ext cx="3353040" cy="208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a:t>
            </a:r>
            <a:r>
              <a:rPr b="0" lang="en-IE" sz="1600" spc="-1" strike="noStrike">
                <a:solidFill>
                  <a:srgbClr val="000000"/>
                </a:solidFill>
                <a:latin typeface="Times New Roman"/>
                <a:ea typeface="DejaVu Sans"/>
              </a:rPr>
              <a:t>SUN Alliance</a:t>
            </a:r>
            <a:endParaRPr b="0" lang="fi-FI" sz="1600" spc="-1" strike="noStrike">
              <a:solidFill>
                <a:srgbClr val="000000"/>
              </a:solidFill>
              <a:latin typeface="Arial"/>
            </a:endParaRPr>
          </a:p>
        </p:txBody>
      </p:sp>
      <p:sp>
        <p:nvSpPr>
          <p:cNvPr id="237" name="CustomShape 8"/>
          <p:cNvSpPr/>
          <p:nvPr/>
        </p:nvSpPr>
        <p:spPr>
          <a:xfrm>
            <a:off x="685800" y="274320"/>
            <a:ext cx="2548440" cy="140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23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a:t>
            </a:r>
            <a:r>
              <a:rPr b="0" lang="fi-FI" sz="4400" spc="-1" strike="noStrike">
                <a:solidFill>
                  <a:srgbClr val="000000"/>
                </a:solidFill>
                <a:latin typeface="Arial"/>
              </a:rPr>
              <a:t>t</a:t>
            </a:r>
            <a:endParaRPr b="0" lang="fi-FI" sz="4400" spc="-1" strike="noStrike">
              <a:solidFill>
                <a:srgbClr val="000000"/>
              </a:solidFill>
              <a:latin typeface="Arial"/>
            </a:endParaRPr>
          </a:p>
        </p:txBody>
      </p:sp>
      <p:sp>
        <p:nvSpPr>
          <p:cNvPr id="23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2"/>
          <p:cNvSpPr/>
          <p:nvPr/>
        </p:nvSpPr>
        <p:spPr>
          <a:xfrm>
            <a:off x="3095640" y="285120"/>
            <a:ext cx="5588640" cy="159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a:t>
            </a:r>
            <a:r>
              <a:rPr b="1" lang="en-IE" sz="1400" spc="-1" strike="noStrike">
                <a:solidFill>
                  <a:srgbClr val="000000"/>
                </a:solidFill>
                <a:latin typeface="Times New Roman"/>
                <a:ea typeface="DejaVu Sans"/>
              </a:rPr>
              <a:t>o</a:t>
            </a:r>
            <a:r>
              <a:rPr b="1" lang="en-IE" sz="1400" spc="-1" strike="noStrike">
                <a:solidFill>
                  <a:srgbClr val="000000"/>
                </a:solidFill>
                <a:latin typeface="Times New Roman"/>
                <a:ea typeface="DejaVu Sans"/>
              </a:rPr>
              <a:t>c</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 </a:t>
            </a:r>
            <a:r>
              <a:rPr b="1" lang="en-IE" sz="1400" spc="-1" strike="noStrike">
                <a:solidFill>
                  <a:srgbClr val="000000"/>
                </a:solidFill>
                <a:latin typeface="Times New Roman"/>
                <a:ea typeface="DejaVu Sans"/>
              </a:rPr>
              <a:t>8</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1</a:t>
            </a:r>
            <a:r>
              <a:rPr b="1" lang="en-IE" sz="1400" spc="-1" strike="noStrike">
                <a:solidFill>
                  <a:srgbClr val="000000"/>
                </a:solidFill>
                <a:latin typeface="Times New Roman"/>
                <a:ea typeface="DejaVu Sans"/>
              </a:rPr>
              <a:t>5</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2</a:t>
            </a:r>
            <a:r>
              <a:rPr b="1" lang="en-IE" sz="1400" spc="-1" strike="noStrike">
                <a:solidFill>
                  <a:srgbClr val="000000"/>
                </a:solidFill>
                <a:latin typeface="Times New Roman"/>
                <a:ea typeface="DejaVu Sans"/>
              </a:rPr>
              <a:t>3</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5</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6</a:t>
            </a:r>
            <a:r>
              <a:rPr b="1" lang="en-IE" sz="1400" spc="-1" strike="noStrike">
                <a:solidFill>
                  <a:srgbClr val="000000"/>
                </a:solidFill>
                <a:latin typeface="Times New Roman"/>
                <a:ea typeface="DejaVu Sans"/>
              </a:rPr>
              <a:t>-</a:t>
            </a:r>
            <a:r>
              <a:rPr b="1" lang="en-IE" sz="1400" spc="-1" strike="noStrike">
                <a:solidFill>
                  <a:srgbClr val="000000"/>
                </a:solidFill>
                <a:latin typeface="Times New Roman"/>
                <a:ea typeface="DejaVu Sans"/>
              </a:rPr>
              <a:t>0</a:t>
            </a:r>
            <a:r>
              <a:rPr b="1" lang="en-IE" sz="1400" spc="-1" strike="noStrike">
                <a:solidFill>
                  <a:srgbClr val="000000"/>
                </a:solidFill>
                <a:latin typeface="Times New Roman"/>
                <a:ea typeface="DejaVu Sans"/>
              </a:rPr>
              <a:t>4</a:t>
            </a:r>
            <a:endParaRPr b="0" lang="fi-FI" sz="1400" spc="-1" strike="noStrike">
              <a:solidFill>
                <a:srgbClr val="000000"/>
              </a:solidFill>
              <a:latin typeface="Arial"/>
            </a:endParaRPr>
          </a:p>
        </p:txBody>
      </p:sp>
      <p:sp>
        <p:nvSpPr>
          <p:cNvPr id="277"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8" name="CustomShape 4"/>
          <p:cNvSpPr/>
          <p:nvPr/>
        </p:nvSpPr>
        <p:spPr>
          <a:xfrm>
            <a:off x="685800" y="4856400"/>
            <a:ext cx="1722600" cy="216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79"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0"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CustomShape 7"/>
          <p:cNvSpPr/>
          <p:nvPr/>
        </p:nvSpPr>
        <p:spPr>
          <a:xfrm>
            <a:off x="3749040" y="4856400"/>
            <a:ext cx="1722600" cy="216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AA09B0FE-5D7F-46E1-B595-0D03BE64CC5E}"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82" name="CustomShape 8"/>
          <p:cNvSpPr/>
          <p:nvPr/>
        </p:nvSpPr>
        <p:spPr>
          <a:xfrm>
            <a:off x="7040160" y="4867560"/>
            <a:ext cx="1722600" cy="216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83" name="CustomShape 9"/>
          <p:cNvSpPr/>
          <p:nvPr/>
        </p:nvSpPr>
        <p:spPr>
          <a:xfrm>
            <a:off x="685800" y="274320"/>
            <a:ext cx="2558160" cy="147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84"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28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155-00-009a-mar25-tg9a-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3-009a-tg9a-project-task-list.xlsx" TargetMode="External"/><Relationship Id="rId2" Type="http://schemas.openxmlformats.org/officeDocument/2006/relationships/hyperlink" Target="https://mentor.ieee.org/802.15/dcn/25/15-25-0218-00-009a-consolidated-letter-ballot-comments.xlsx" TargetMode="External"/><Relationship Id="rId3"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2" name="CustomShape 1"/>
          <p:cNvSpPr/>
          <p:nvPr/>
        </p:nvSpPr>
        <p:spPr>
          <a:xfrm>
            <a:off x="152280" y="457200"/>
            <a:ext cx="8966880" cy="34506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2025-05-11</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TG9a EDHOC May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May</a:t>
            </a:r>
            <a:endParaRPr b="0" lang="fi-FI" sz="3200" spc="-1" strike="noStrike">
              <a:solidFill>
                <a:srgbClr val="000000"/>
              </a:solidFill>
              <a:latin typeface="Arial"/>
            </a:endParaRPr>
          </a:p>
        </p:txBody>
      </p:sp>
      <p:sp>
        <p:nvSpPr>
          <p:cNvPr id="340" name="PlaceHolder 2"/>
          <p:cNvSpPr>
            <a:spLocks noGrp="1"/>
          </p:cNvSpPr>
          <p:nvPr>
            <p:ph/>
          </p:nvPr>
        </p:nvSpPr>
        <p:spPr>
          <a:xfrm>
            <a:off x="457200" y="1383480"/>
            <a:ext cx="8227800" cy="34732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Resolve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for recirculation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May</a:t>
            </a:r>
            <a:endParaRPr b="0" lang="fi-FI" sz="3200" spc="-1" strike="noStrike">
              <a:solidFill>
                <a:srgbClr val="000000"/>
              </a:solidFill>
              <a:latin typeface="Arial"/>
            </a:endParaRPr>
          </a:p>
        </p:txBody>
      </p:sp>
      <p:sp>
        <p:nvSpPr>
          <p:cNvPr id="342" name="PlaceHolder 2"/>
          <p:cNvSpPr>
            <a:spLocks noGrp="1"/>
          </p:cNvSpPr>
          <p:nvPr>
            <p:ph/>
          </p:nvPr>
        </p:nvSpPr>
        <p:spPr>
          <a:xfrm>
            <a:off x="457200" y="1383480"/>
            <a:ext cx="8227800" cy="3473280"/>
          </a:xfrm>
          <a:prstGeom prst="rect">
            <a:avLst/>
          </a:prstGeom>
          <a:noFill/>
          <a:ln w="0">
            <a:noFill/>
          </a:ln>
        </p:spPr>
        <p:txBody>
          <a:bodyPr lIns="0" rIns="0" tIns="0" bIns="0" anchor="t">
            <a:normAutofit fontScale="55000"/>
          </a:bodyPr>
          <a:p>
            <a:pPr marL="118800" indent="-1188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13th of May 17:00-18:00</a:t>
            </a:r>
            <a:endParaRPr b="0" lang="fi-FI" sz="32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15-25-0155-00</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Resolve letter ballot comments</a:t>
            </a:r>
            <a:endParaRPr b="0" lang="fi-FI" sz="2800" spc="-1" strike="noStrike">
              <a:solidFill>
                <a:srgbClr val="000000"/>
              </a:solidFill>
              <a:latin typeface="Arial"/>
            </a:endParaRPr>
          </a:p>
          <a:p>
            <a:pPr marL="118800" indent="-1188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Thursday 15th of May 10:30-12:30</a:t>
            </a:r>
            <a:endParaRPr b="0" lang="fi-FI" sz="32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recirculation</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recirculation</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a CRG</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344" name="PlaceHolder 2"/>
          <p:cNvSpPr>
            <a:spLocks noGrp="1"/>
          </p:cNvSpPr>
          <p:nvPr>
            <p:ph/>
          </p:nvPr>
        </p:nvSpPr>
        <p:spPr>
          <a:xfrm>
            <a:off x="457200" y="1383480"/>
            <a:ext cx="8227800" cy="34732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15-24-0468-03</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0000ff"/>
                </a:solidFill>
                <a:uFillTx/>
                <a:latin typeface="Arial"/>
                <a:hlinkClick r:id="rId2"/>
              </a:rPr>
              <a:t>15-25-0218-00</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PlaceHolder 1"/>
          <p:cNvSpPr>
            <a:spLocks noGrp="1"/>
          </p:cNvSpPr>
          <p:nvPr>
            <p:ph type="title"/>
          </p:nvPr>
        </p:nvSpPr>
        <p:spPr>
          <a:xfrm>
            <a:off x="457200" y="457200"/>
            <a:ext cx="8228520" cy="8578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 results</a:t>
            </a:r>
            <a:endParaRPr b="0" lang="fi-FI" sz="3200" spc="-1" strike="noStrike">
              <a:solidFill>
                <a:srgbClr val="000000"/>
              </a:solidFill>
              <a:latin typeface="Arial"/>
            </a:endParaRPr>
          </a:p>
        </p:txBody>
      </p:sp>
      <p:graphicFrame>
        <p:nvGraphicFramePr>
          <p:cNvPr id="346"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2025-03-26</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2025-04-25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80</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62.02%</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71</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97.26%</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8.75%</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49</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28%</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7" name="PlaceHolder 1"/>
          <p:cNvSpPr>
            <a:spLocks noGrp="1"/>
          </p:cNvSpPr>
          <p:nvPr>
            <p:ph type="title"/>
          </p:nvPr>
        </p:nvSpPr>
        <p:spPr>
          <a:xfrm>
            <a:off x="457200" y="457200"/>
            <a:ext cx="8228520" cy="8578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LB215+rogue comments</a:t>
            </a:r>
            <a:endParaRPr b="0" lang="fi-FI" sz="3200" spc="-1" strike="noStrike">
              <a:solidFill>
                <a:srgbClr val="000000"/>
              </a:solidFill>
              <a:latin typeface="Arial"/>
            </a:endParaRPr>
          </a:p>
        </p:txBody>
      </p:sp>
      <p:graphicFrame>
        <p:nvGraphicFramePr>
          <p:cNvPr id="348"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13+18</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7+8</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5+10</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1+0</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CustomShape 21"/>
          <p:cNvSpPr/>
          <p:nvPr/>
        </p:nvSpPr>
        <p:spPr>
          <a:xfrm>
            <a:off x="457200" y="1635120"/>
            <a:ext cx="8223840" cy="29779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802.15 WG start a WG recirculation requesting approval of document P802.15.9a_D01 and to forward document P802.15.9a_D01,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350" name="PlaceHolder 1"/>
          <p:cNvSpPr>
            <a:spLocks noGrp="1"/>
          </p:cNvSpPr>
          <p:nvPr>
            <p:ph type="title"/>
          </p:nvPr>
        </p:nvSpPr>
        <p:spPr>
          <a:xfrm>
            <a:off x="228600" y="583200"/>
            <a:ext cx="8684640" cy="856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CustomShape 31"/>
          <p:cNvSpPr/>
          <p:nvPr/>
        </p:nvSpPr>
        <p:spPr>
          <a:xfrm>
            <a:off x="457200" y="1635120"/>
            <a:ext cx="8223840" cy="297792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P802.15.9a_D01 and to forward document P802.15.9a_D01,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52" name="PlaceHolder 1"/>
          <p:cNvSpPr>
            <a:spLocks noGrp="1"/>
          </p:cNvSpPr>
          <p:nvPr>
            <p:ph type="title"/>
          </p:nvPr>
        </p:nvSpPr>
        <p:spPr>
          <a:xfrm>
            <a:off x="228600" y="583200"/>
            <a:ext cx="8684640" cy="856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CustomShape 35"/>
          <p:cNvSpPr/>
          <p:nvPr/>
        </p:nvSpPr>
        <p:spPr>
          <a:xfrm>
            <a:off x="457200" y="1635120"/>
            <a:ext cx="8223840" cy="297792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TG9a requests that 802.15 WG </a:t>
            </a:r>
            <a:r>
              <a:rPr b="0" i="1" lang="en-US" sz="2000" spc="-1" strike="noStrike">
                <a:solidFill>
                  <a:srgbClr val="000000"/>
                </a:solidFill>
                <a:latin typeface="Arial"/>
                <a:ea typeface="DejaVu Sans"/>
              </a:rPr>
              <a:t>approve the formation of a Comment </a:t>
            </a:r>
            <a:r>
              <a:rPr b="0" i="1" lang="en-US" sz="2000" spc="-1" strike="noStrike">
                <a:solidFill>
                  <a:srgbClr val="000000"/>
                </a:solidFill>
                <a:latin typeface="Arial"/>
                <a:ea typeface="DejaVu Sans"/>
              </a:rPr>
              <a:t>Resolution Group (CRG) for the WG balloting </a:t>
            </a:r>
            <a:r>
              <a:rPr b="0" i="1" lang="en-US" sz="2000" spc="-1" strike="noStrike">
                <a:solidFill>
                  <a:srgbClr val="000000"/>
                </a:solidFill>
                <a:latin typeface="Arial"/>
                <a:ea typeface="DejaVu Sans"/>
              </a:rPr>
              <a:t>of the P802.15.9a_D01 with the following </a:t>
            </a:r>
            <a:r>
              <a:rPr b="0" i="1" lang="en-US" sz="2000" spc="-1" strike="noStrike">
                <a:solidFill>
                  <a:srgbClr val="000000"/>
                </a:solidFill>
                <a:latin typeface="Arial"/>
                <a:ea typeface="DejaVu Sans"/>
              </a:rPr>
              <a:t>membership: Tero Kivinen (Chair), Ann </a:t>
            </a:r>
            <a:r>
              <a:rPr b="0" i="1" lang="en-US" sz="2000" spc="-1" strike="noStrike">
                <a:solidFill>
                  <a:srgbClr val="000000"/>
                </a:solidFill>
                <a:latin typeface="Arial"/>
                <a:ea typeface="DejaVu Sans"/>
              </a:rPr>
              <a:t>Krieger, Alex Krebs, and Peter Yee. The </a:t>
            </a:r>
            <a:r>
              <a:rPr b="0" i="1" lang="en-US" sz="2000" spc="-1" strike="noStrike">
                <a:solidFill>
                  <a:srgbClr val="000000"/>
                </a:solidFill>
                <a:latin typeface="Arial"/>
                <a:ea typeface="DejaVu Sans"/>
              </a:rPr>
              <a:t>802.15.9a CRG is authorized to approve </a:t>
            </a:r>
            <a:r>
              <a:rPr b="0" i="1" lang="en-US" sz="2000" spc="-1" strike="noStrike">
                <a:solidFill>
                  <a:srgbClr val="000000"/>
                </a:solidFill>
                <a:latin typeface="Arial"/>
                <a:ea typeface="DejaVu Sans"/>
              </a:rPr>
              <a:t>comment resolutions, edit the draft according </a:t>
            </a:r>
            <a:r>
              <a:rPr b="0" i="1" lang="en-US" sz="2000" spc="-1" strike="noStrike">
                <a:solidFill>
                  <a:srgbClr val="000000"/>
                </a:solidFill>
                <a:latin typeface="Arial"/>
                <a:ea typeface="DejaVu Sans"/>
              </a:rPr>
              <a:t>to the comment resolutions, and to approve </a:t>
            </a:r>
            <a:r>
              <a:rPr b="0" i="1" lang="en-US" sz="2000" spc="-1" strike="noStrike">
                <a:solidFill>
                  <a:srgbClr val="000000"/>
                </a:solidFill>
                <a:latin typeface="Arial"/>
                <a:ea typeface="DejaVu Sans"/>
              </a:rPr>
              <a:t>the start of recirculation ballots of the revised </a:t>
            </a:r>
            <a:r>
              <a:rPr b="0" i="1" lang="en-US" sz="2000" spc="-1" strike="noStrike">
                <a:solidFill>
                  <a:srgbClr val="000000"/>
                </a:solidFill>
                <a:latin typeface="Arial"/>
                <a:ea typeface="DejaVu Sans"/>
              </a:rPr>
              <a:t>draft on behalf of the 802.15 WG. Comment </a:t>
            </a:r>
            <a:r>
              <a:rPr b="0" i="1" lang="en-US" sz="2000" spc="-1" strike="noStrike">
                <a:solidFill>
                  <a:srgbClr val="000000"/>
                </a:solidFill>
                <a:latin typeface="Arial"/>
                <a:ea typeface="DejaVu Sans"/>
              </a:rPr>
              <a:t>resolution on recirculation ballots between </a:t>
            </a:r>
            <a:r>
              <a:rPr b="0" i="1" lang="en-US" sz="2000" spc="-1" strike="noStrike">
                <a:solidFill>
                  <a:srgbClr val="000000"/>
                </a:solidFill>
                <a:latin typeface="Arial"/>
                <a:ea typeface="DejaVu Sans"/>
              </a:rPr>
              <a:t>sessions will be conducted via reflector email </a:t>
            </a:r>
            <a:r>
              <a:rPr b="0" i="1" lang="en-US" sz="2000" spc="-1" strike="noStrike">
                <a:solidFill>
                  <a:srgbClr val="000000"/>
                </a:solidFill>
                <a:latin typeface="Arial"/>
                <a:ea typeface="DejaVu Sans"/>
              </a:rPr>
              <a:t>and via teleconferences announced to the </a:t>
            </a:r>
            <a:r>
              <a:rPr b="0" i="1" lang="en-US" sz="2000" spc="-1" strike="noStrike">
                <a:solidFill>
                  <a:srgbClr val="000000"/>
                </a:solidFill>
                <a:latin typeface="Arial"/>
                <a:ea typeface="DejaVu Sans"/>
              </a:rPr>
              <a:t>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54" name="PlaceHolder 1"/>
          <p:cNvSpPr>
            <a:spLocks noGrp="1"/>
          </p:cNvSpPr>
          <p:nvPr>
            <p:ph type="title"/>
          </p:nvPr>
        </p:nvSpPr>
        <p:spPr>
          <a:xfrm>
            <a:off x="228600" y="583200"/>
            <a:ext cx="8684640" cy="856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CustomShape 18"/>
          <p:cNvSpPr/>
          <p:nvPr/>
        </p:nvSpPr>
        <p:spPr>
          <a:xfrm>
            <a:off x="457200" y="1635120"/>
            <a:ext cx="8223840" cy="297792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P802.15.9a_D01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Ann Krieger, Alex Krebs, and Peter Yee. The 802.15.9a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56" name="PlaceHolder 1"/>
          <p:cNvSpPr>
            <a:spLocks noGrp="1"/>
          </p:cNvSpPr>
          <p:nvPr>
            <p:ph type="title"/>
          </p:nvPr>
        </p:nvSpPr>
        <p:spPr>
          <a:xfrm>
            <a:off x="228600" y="583200"/>
            <a:ext cx="8684640" cy="85644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58" name=""/>
          <p:cNvGraphicFramePr/>
          <p:nvPr/>
        </p:nvGraphicFramePr>
        <p:xfrm>
          <a:off x="1118160" y="1344600"/>
          <a:ext cx="7053480" cy="3444120"/>
        </p:xfrm>
        <a:graphic>
          <a:graphicData uri="http://schemas.openxmlformats.org/drawingml/2006/table">
            <a:tbl>
              <a:tblPr/>
              <a:tblGrid>
                <a:gridCol w="5581080"/>
                <a:gridCol w="1472760"/>
              </a:tblGrid>
              <a:tr h="4154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CustomShape 2"/>
          <p:cNvSpPr/>
          <p:nvPr/>
        </p:nvSpPr>
        <p:spPr>
          <a:xfrm>
            <a:off x="540000" y="1115640"/>
            <a:ext cx="8098560" cy="3742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324" name="CustomShape 3"/>
          <p:cNvSpPr/>
          <p:nvPr/>
        </p:nvSpPr>
        <p:spPr>
          <a:xfrm>
            <a:off x="720000" y="461520"/>
            <a:ext cx="7714440" cy="6170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60" name="PlaceHolder 2"/>
          <p:cNvSpPr>
            <a:spLocks noGrp="1"/>
          </p:cNvSpPr>
          <p:nvPr>
            <p:ph/>
          </p:nvPr>
        </p:nvSpPr>
        <p:spPr>
          <a:xfrm>
            <a:off x="457200" y="1383480"/>
            <a:ext cx="8227800" cy="34732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TG9a for May</a:t>
            </a:r>
            <a:endParaRPr b="0" lang="fi-FI" sz="3200" spc="-1" strike="noStrike">
              <a:solidFill>
                <a:srgbClr val="000000"/>
              </a:solidFill>
              <a:latin typeface="Arial"/>
            </a:endParaRPr>
          </a:p>
        </p:txBody>
      </p:sp>
      <p:sp>
        <p:nvSpPr>
          <p:cNvPr id="362" name="PlaceHolder 2"/>
          <p:cNvSpPr>
            <a:spLocks noGrp="1"/>
          </p:cNvSpPr>
          <p:nvPr>
            <p:ph/>
          </p:nvPr>
        </p:nvSpPr>
        <p:spPr>
          <a:xfrm>
            <a:off x="457200" y="1383480"/>
            <a:ext cx="8227800" cy="347328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TG4ae.</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4"/>
          <p:cNvSpPr/>
          <p:nvPr/>
        </p:nvSpPr>
        <p:spPr>
          <a:xfrm>
            <a:off x="720000" y="476280"/>
            <a:ext cx="7738560" cy="602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26" name="CustomShape 5"/>
          <p:cNvSpPr/>
          <p:nvPr/>
        </p:nvSpPr>
        <p:spPr>
          <a:xfrm>
            <a:off x="540000" y="1125000"/>
            <a:ext cx="8098560" cy="3553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7" name="CustomShape 6"/>
          <p:cNvSpPr/>
          <p:nvPr/>
        </p:nvSpPr>
        <p:spPr>
          <a:xfrm>
            <a:off x="720000" y="469800"/>
            <a:ext cx="7738560" cy="608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328" name="CustomShape 7"/>
          <p:cNvSpPr/>
          <p:nvPr/>
        </p:nvSpPr>
        <p:spPr>
          <a:xfrm>
            <a:off x="540000" y="1115640"/>
            <a:ext cx="8098560" cy="37429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CustomShape 8"/>
          <p:cNvSpPr/>
          <p:nvPr/>
        </p:nvSpPr>
        <p:spPr>
          <a:xfrm>
            <a:off x="720000" y="486720"/>
            <a:ext cx="7738560" cy="62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330" name="CustomShape 9"/>
          <p:cNvSpPr/>
          <p:nvPr/>
        </p:nvSpPr>
        <p:spPr>
          <a:xfrm>
            <a:off x="540000" y="1115640"/>
            <a:ext cx="8098560" cy="3742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CustomShape 10"/>
          <p:cNvSpPr/>
          <p:nvPr/>
        </p:nvSpPr>
        <p:spPr>
          <a:xfrm>
            <a:off x="720000" y="486000"/>
            <a:ext cx="7738560" cy="62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332" name="CustomShape 11"/>
          <p:cNvSpPr/>
          <p:nvPr/>
        </p:nvSpPr>
        <p:spPr>
          <a:xfrm>
            <a:off x="540000" y="1135080"/>
            <a:ext cx="8098560" cy="3723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CustomShape 12"/>
          <p:cNvSpPr/>
          <p:nvPr/>
        </p:nvSpPr>
        <p:spPr>
          <a:xfrm>
            <a:off x="720000" y="486000"/>
            <a:ext cx="7738560" cy="80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34" name="CustomShape 13"/>
          <p:cNvSpPr/>
          <p:nvPr/>
        </p:nvSpPr>
        <p:spPr>
          <a:xfrm>
            <a:off x="540000" y="1296000"/>
            <a:ext cx="8098560" cy="3562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CustomShape 14"/>
          <p:cNvSpPr/>
          <p:nvPr/>
        </p:nvSpPr>
        <p:spPr>
          <a:xfrm>
            <a:off x="720000" y="486000"/>
            <a:ext cx="7738560" cy="44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36" name="CustomShape 15"/>
          <p:cNvSpPr/>
          <p:nvPr/>
        </p:nvSpPr>
        <p:spPr>
          <a:xfrm>
            <a:off x="540000" y="1315080"/>
            <a:ext cx="8098560" cy="3543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CustomShape 16"/>
          <p:cNvSpPr/>
          <p:nvPr/>
        </p:nvSpPr>
        <p:spPr>
          <a:xfrm>
            <a:off x="720000" y="486000"/>
            <a:ext cx="7738560" cy="44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38" name="CustomShape 17"/>
          <p:cNvSpPr/>
          <p:nvPr/>
        </p:nvSpPr>
        <p:spPr>
          <a:xfrm>
            <a:off x="540000" y="1315080"/>
            <a:ext cx="8098560" cy="3543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2025-05-11T16:39:26Z</dcterms:modified>
  <cp:revision>23</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