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9"/>
  </p:notesMasterIdLst>
  <p:sldIdLst>
    <p:sldId id="259" r:id="rId5"/>
    <p:sldId id="260" r:id="rId6"/>
    <p:sldId id="5885" r:id="rId7"/>
    <p:sldId id="6221" r:id="rId8"/>
    <p:sldId id="256" r:id="rId9"/>
    <p:sldId id="6218" r:id="rId10"/>
    <p:sldId id="6219" r:id="rId11"/>
    <p:sldId id="274" r:id="rId12"/>
    <p:sldId id="5849" r:id="rId13"/>
    <p:sldId id="5880" r:id="rId14"/>
    <p:sldId id="5881" r:id="rId15"/>
    <p:sldId id="285" r:id="rId16"/>
    <p:sldId id="6222" r:id="rId17"/>
    <p:sldId id="265"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3400" autoAdjust="0"/>
  </p:normalViewPr>
  <p:slideViewPr>
    <p:cSldViewPr snapToGrid="0">
      <p:cViewPr>
        <p:scale>
          <a:sx n="125" d="100"/>
          <a:sy n="125" d="100"/>
        </p:scale>
        <p:origin x="30" y="-2228"/>
      </p:cViewPr>
      <p:guideLst/>
    </p:cSldViewPr>
  </p:slideViewPr>
  <p:outlineViewPr>
    <p:cViewPr>
      <p:scale>
        <a:sx n="33" d="100"/>
        <a:sy n="33" d="100"/>
      </p:scale>
      <p:origin x="0" y="-18474"/>
    </p:cViewPr>
  </p:outlineViewPr>
  <p:notesTextViewPr>
    <p:cViewPr>
      <p:scale>
        <a:sx n="200" d="100"/>
        <a:sy n="200" d="100"/>
      </p:scale>
      <p:origin x="0" y="0"/>
    </p:cViewPr>
  </p:notesTextViewPr>
  <p:sorterViewPr>
    <p:cViewPr varScale="1">
      <p:scale>
        <a:sx n="100" d="100"/>
        <a:sy n="100" d="100"/>
      </p:scale>
      <p:origin x="0" y="-872"/>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2025/5/15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14</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CCF02-9D82-B434-F675-C2307B483B2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EDB03EB-8445-87C9-6A53-CC1C75481DE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0C8469A-0EEA-76AD-AD0B-0BCC2989107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60E982C-A977-D1AA-A4DD-F3AAE544988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38538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10</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11</a:t>
            </a:fld>
            <a:endParaRPr kumimoji="1" lang="ja-JP" altLang="en-US"/>
          </a:p>
        </p:txBody>
      </p:sp>
    </p:spTree>
    <p:extLst>
      <p:ext uri="{BB962C8B-B14F-4D97-AF65-F5344CB8AC3E}">
        <p14:creationId xmlns:p14="http://schemas.microsoft.com/office/powerpoint/2010/main" val="3680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802.15-25-0265-01-06ma</a:t>
            </a:r>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5562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
        <p:nvSpPr>
          <p:cNvPr id="2" name="Line 10">
            <a:extLst>
              <a:ext uri="{FF2B5EF4-FFF2-40B4-BE49-F238E27FC236}">
                <a16:creationId xmlns:a16="http://schemas.microsoft.com/office/drawing/2014/main" id="{AF6E4D13-1A32-E8DE-A1BA-41120AEF6DEA}"/>
              </a:ext>
            </a:extLst>
          </p:cNvPr>
          <p:cNvSpPr>
            <a:spLocks noChangeShapeType="1"/>
          </p:cNvSpPr>
          <p:nvPr userDrawn="1"/>
        </p:nvSpPr>
        <p:spPr bwMode="auto">
          <a:xfrm>
            <a:off x="720049" y="608729"/>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May 2025]</a:t>
            </a:r>
          </a:p>
          <a:p>
            <a:r>
              <a:rPr lang="en-US" altLang="ja-JP" sz="1600" b="1" dirty="0">
                <a:ea typeface="ＭＳ Ｐゴシック" charset="-128"/>
              </a:rPr>
              <a:t>Date Submitted: </a:t>
            </a:r>
            <a:r>
              <a:rPr lang="en-US" altLang="ja-JP" sz="1600" dirty="0">
                <a:ea typeface="ＭＳ Ｐゴシック" charset="-128"/>
              </a:rPr>
              <a:t>[15</a:t>
            </a:r>
            <a:r>
              <a:rPr lang="en-US" altLang="ja-JP" sz="1600" baseline="30000" dirty="0">
                <a:ea typeface="ＭＳ Ｐゴシック" charset="-128"/>
              </a:rPr>
              <a:t>th</a:t>
            </a:r>
            <a:r>
              <a:rPr lang="en-US" altLang="ja-JP" sz="1600" dirty="0">
                <a:ea typeface="ＭＳ Ｐゴシック" charset="-128"/>
              </a:rPr>
              <a:t> May 2025]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May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May 2025</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May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10</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37566" y="2749828"/>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202016" y="1264031"/>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2026</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913396" y="3638685"/>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Feb. 2026</a:t>
            </a:r>
            <a:endParaRPr lang="en-US" sz="1400" b="1" kern="1200" dirty="0">
              <a:solidFill>
                <a:srgbClr val="000000">
                  <a:hueOff val="0"/>
                  <a:satOff val="0"/>
                  <a:lumOff val="0"/>
                  <a:alphaOff val="0"/>
                </a:srgbClr>
              </a:solidFill>
              <a:latin typeface="Times New Roman"/>
              <a:ea typeface="+mn-ea"/>
              <a:cs typeface="+mn-cs"/>
            </a:endParaRP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6970920"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Oct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06048" y="4365433"/>
            <a:ext cx="772516" cy="1239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for SA Ballot</a:t>
            </a:r>
          </a:p>
          <a:p>
            <a:pPr marL="0" lvl="0" indent="0" algn="ctr" defTabSz="622300">
              <a:lnSpc>
                <a:spcPct val="90000"/>
              </a:lnSpc>
              <a:spcBef>
                <a:spcPct val="0"/>
              </a:spcBef>
              <a:spcAft>
                <a:spcPct val="35000"/>
              </a:spcAft>
              <a:buNone/>
            </a:pPr>
            <a:r>
              <a:rPr kumimoji="1" lang="en-US" sz="1400" b="1" dirty="0">
                <a:solidFill>
                  <a:srgbClr val="000000">
                    <a:hueOff val="0"/>
                    <a:satOff val="0"/>
                    <a:lumOff val="0"/>
                    <a:alphaOff val="0"/>
                  </a:srgbClr>
                </a:solidFill>
                <a:latin typeface="Times New Roman"/>
              </a:rPr>
              <a:t>Oct. 20</a:t>
            </a:r>
            <a:r>
              <a:rPr lang="en-US" sz="1400" b="1" dirty="0">
                <a:solidFill>
                  <a:srgbClr val="000000">
                    <a:hueOff val="0"/>
                    <a:satOff val="0"/>
                    <a:lumOff val="0"/>
                    <a:alphaOff val="0"/>
                  </a:srgbClr>
                </a:solidFill>
                <a:latin typeface="Times New Roman"/>
              </a:rPr>
              <a:t>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214646" y="1627994"/>
            <a:ext cx="895473"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Ballot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800120" y="3818720"/>
            <a:ext cx="1131028" cy="1639857"/>
            <a:chOff x="4734889" y="2176421"/>
            <a:chExt cx="947618" cy="1639857"/>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734889" y="2176421"/>
              <a:ext cx="81741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Unconditional approval for Standard Association Ballot (SA)</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July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2925116" y="1542572"/>
            <a:ext cx="987164" cy="1626596"/>
            <a:chOff x="4240042" y="71418"/>
            <a:chExt cx="894442"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40042" y="71418"/>
              <a:ext cx="894442"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LB210</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2713568" y="3892291"/>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(LB210)</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2203701" y="1800002"/>
            <a:ext cx="1027394" cy="1355521"/>
            <a:chOff x="2063018" y="89518"/>
            <a:chExt cx="102739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063018"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1872384" y="3797431"/>
            <a:ext cx="918520" cy="1526511"/>
            <a:chOff x="2878374" y="2239438"/>
            <a:chExt cx="688887"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878374" y="2239438"/>
              <a:ext cx="68888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299986" y="2129346"/>
            <a:ext cx="2829447" cy="2039217"/>
            <a:chOff x="1379747" y="-1400625"/>
            <a:chExt cx="1672297"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379747"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760126" y="3855627"/>
            <a:ext cx="1147593" cy="1510147"/>
            <a:chOff x="2022891" y="2274853"/>
            <a:chExt cx="713170"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244969"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7657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305816" y="2665744"/>
            <a:ext cx="3700829" cy="2726740"/>
            <a:chOff x="-1931078" y="2289767"/>
            <a:chExt cx="3700829"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1931078"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94896"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735204" y="332385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8320336" y="3277423"/>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995407" y="326676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7270956" y="3299622"/>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86417" y="3292307"/>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89822"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81067"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125263" y="328259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69802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3307339"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568002" y="3281373"/>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2186152"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765481"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1318593"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66720" y="327202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5045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3507780" y="3667082"/>
            <a:ext cx="861619" cy="13148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3733619"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sp>
        <p:nvSpPr>
          <p:cNvPr id="9" name="楕円 8">
            <a:extLst>
              <a:ext uri="{FF2B5EF4-FFF2-40B4-BE49-F238E27FC236}">
                <a16:creationId xmlns:a16="http://schemas.microsoft.com/office/drawing/2014/main" id="{135793AD-CF30-28A8-F1CE-CA4B55ADCA8B}"/>
              </a:ext>
            </a:extLst>
          </p:cNvPr>
          <p:cNvSpPr/>
          <p:nvPr/>
        </p:nvSpPr>
        <p:spPr>
          <a:xfrm>
            <a:off x="5925406"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 name="テキスト ボックス 6">
            <a:extLst>
              <a:ext uri="{FF2B5EF4-FFF2-40B4-BE49-F238E27FC236}">
                <a16:creationId xmlns:a16="http://schemas.microsoft.com/office/drawing/2014/main" id="{602E375F-9AA1-4559-3749-5F19C9438101}"/>
              </a:ext>
            </a:extLst>
          </p:cNvPr>
          <p:cNvSpPr txBox="1"/>
          <p:nvPr/>
        </p:nvSpPr>
        <p:spPr>
          <a:xfrm>
            <a:off x="4266677" y="3902119"/>
            <a:ext cx="956142"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2nd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(LB217)</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April 2025</a:t>
            </a:r>
          </a:p>
        </p:txBody>
      </p:sp>
      <p:sp>
        <p:nvSpPr>
          <p:cNvPr id="10" name="テキスト ボックス 9">
            <a:extLst>
              <a:ext uri="{FF2B5EF4-FFF2-40B4-BE49-F238E27FC236}">
                <a16:creationId xmlns:a16="http://schemas.microsoft.com/office/drawing/2014/main" id="{70A9F168-8355-89C9-5EBC-A4FB6DBA4509}"/>
              </a:ext>
            </a:extLst>
          </p:cNvPr>
          <p:cNvSpPr txBox="1"/>
          <p:nvPr/>
        </p:nvSpPr>
        <p:spPr>
          <a:xfrm>
            <a:off x="4653900" y="1593771"/>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1" name="楕円 10">
            <a:extLst>
              <a:ext uri="{FF2B5EF4-FFF2-40B4-BE49-F238E27FC236}">
                <a16:creationId xmlns:a16="http://schemas.microsoft.com/office/drawing/2014/main" id="{D6BE4A91-D065-7160-76BB-A66E03D1C5F1}"/>
              </a:ext>
            </a:extLst>
          </p:cNvPr>
          <p:cNvSpPr/>
          <p:nvPr/>
        </p:nvSpPr>
        <p:spPr>
          <a:xfrm>
            <a:off x="502896" y="326676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2" name="楕円 11">
            <a:extLst>
              <a:ext uri="{FF2B5EF4-FFF2-40B4-BE49-F238E27FC236}">
                <a16:creationId xmlns:a16="http://schemas.microsoft.com/office/drawing/2014/main" id="{9C49E052-E495-12E6-A1EE-F90297A2D9BF}"/>
              </a:ext>
            </a:extLst>
          </p:cNvPr>
          <p:cNvSpPr/>
          <p:nvPr/>
        </p:nvSpPr>
        <p:spPr>
          <a:xfrm>
            <a:off x="886523" y="3282535"/>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3" name="楕円 12">
            <a:extLst>
              <a:ext uri="{FF2B5EF4-FFF2-40B4-BE49-F238E27FC236}">
                <a16:creationId xmlns:a16="http://schemas.microsoft.com/office/drawing/2014/main" id="{8E52E2CB-206D-6277-55AE-1E7C34171BAE}"/>
              </a:ext>
            </a:extLst>
          </p:cNvPr>
          <p:cNvSpPr/>
          <p:nvPr/>
        </p:nvSpPr>
        <p:spPr>
          <a:xfrm>
            <a:off x="2925119" y="32790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4" name="テキスト ボックス 13">
            <a:extLst>
              <a:ext uri="{FF2B5EF4-FFF2-40B4-BE49-F238E27FC236}">
                <a16:creationId xmlns:a16="http://schemas.microsoft.com/office/drawing/2014/main" id="{0C056727-40BF-BEAC-78D2-6A28D2A1D0B0}"/>
              </a:ext>
            </a:extLst>
          </p:cNvPr>
          <p:cNvSpPr txBox="1"/>
          <p:nvPr/>
        </p:nvSpPr>
        <p:spPr>
          <a:xfrm>
            <a:off x="5046876" y="3881652"/>
            <a:ext cx="90323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3rd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June 2025</a:t>
            </a:r>
          </a:p>
        </p:txBody>
      </p:sp>
      <p:sp>
        <p:nvSpPr>
          <p:cNvPr id="16" name="テキスト ボックス 15">
            <a:extLst>
              <a:ext uri="{FF2B5EF4-FFF2-40B4-BE49-F238E27FC236}">
                <a16:creationId xmlns:a16="http://schemas.microsoft.com/office/drawing/2014/main" id="{04DE81A7-807A-B857-AFB5-B7B0E533C4A7}"/>
              </a:ext>
            </a:extLst>
          </p:cNvPr>
          <p:cNvSpPr txBox="1"/>
          <p:nvPr/>
        </p:nvSpPr>
        <p:spPr>
          <a:xfrm>
            <a:off x="5425003" y="1614242"/>
            <a:ext cx="937950"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dirty="0">
                <a:solidFill>
                  <a:srgbClr val="000000">
                    <a:hueOff val="0"/>
                    <a:satOff val="0"/>
                    <a:lumOff val="0"/>
                    <a:alphaOff val="0"/>
                  </a:srgbClr>
                </a:solidFill>
                <a:latin typeface="Times New Roman"/>
              </a:rPr>
              <a:t>for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7" name="楕円 16">
            <a:extLst>
              <a:ext uri="{FF2B5EF4-FFF2-40B4-BE49-F238E27FC236}">
                <a16:creationId xmlns:a16="http://schemas.microsoft.com/office/drawing/2014/main" id="{5CD337D6-7B38-A017-861A-3F1A404C872D}"/>
              </a:ext>
            </a:extLst>
          </p:cNvPr>
          <p:cNvSpPr/>
          <p:nvPr/>
        </p:nvSpPr>
        <p:spPr>
          <a:xfrm>
            <a:off x="6856719" y="3287371"/>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8" name="楕円 17">
            <a:extLst>
              <a:ext uri="{FF2B5EF4-FFF2-40B4-BE49-F238E27FC236}">
                <a16:creationId xmlns:a16="http://schemas.microsoft.com/office/drawing/2014/main" id="{D8484EA5-9213-DD96-A76E-DDCDB14F4DFA}"/>
              </a:ext>
            </a:extLst>
          </p:cNvPr>
          <p:cNvSpPr/>
          <p:nvPr/>
        </p:nvSpPr>
        <p:spPr>
          <a:xfrm>
            <a:off x="7679233" y="330998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0" name="テキスト ボックス 19">
            <a:extLst>
              <a:ext uri="{FF2B5EF4-FFF2-40B4-BE49-F238E27FC236}">
                <a16:creationId xmlns:a16="http://schemas.microsoft.com/office/drawing/2014/main" id="{28ACA8A0-027D-936C-8FFE-58949CF35AA3}"/>
              </a:ext>
            </a:extLst>
          </p:cNvPr>
          <p:cNvSpPr txBox="1"/>
          <p:nvPr/>
        </p:nvSpPr>
        <p:spPr>
          <a:xfrm rot="10800000" flipV="1">
            <a:off x="7423845" y="3850995"/>
            <a:ext cx="677541" cy="1815882"/>
          </a:xfrm>
          <a:prstGeom prst="rect">
            <a:avLst/>
          </a:prstGeom>
          <a:noFill/>
        </p:spPr>
        <p:txBody>
          <a:bodyPr wrap="square">
            <a:spAutoFit/>
          </a:bodyPr>
          <a:lstStyle/>
          <a:p>
            <a:pPr algn="l" fontAlgn="ctr"/>
            <a:r>
              <a:rPr lang="en-US" altLang="ja-JP" sz="140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p>
            <a:pPr algn="l" fontAlgn="ctr"/>
            <a:r>
              <a:rPr lang="en-US" altLang="ja-JP" sz="1400" b="1" dirty="0">
                <a:solidFill>
                  <a:srgbClr val="000000"/>
                </a:solidFill>
                <a:latin typeface="Times New Roman" panose="02020603050405020304" pitchFamily="18" charset="0"/>
                <a:ea typeface="ＭＳ Ｐゴシック" panose="020B0600070205080204" pitchFamily="50" charset="-128"/>
              </a:rPr>
              <a:t>Nov. 2026</a:t>
            </a:r>
            <a:endParaRPr lang="en-US" altLang="ja-JP" sz="14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C2C6A0EB-003E-C92E-E9C6-AE979F081247}"/>
              </a:ext>
            </a:extLst>
          </p:cNvPr>
          <p:cNvSpPr txBox="1"/>
          <p:nvPr/>
        </p:nvSpPr>
        <p:spPr>
          <a:xfrm>
            <a:off x="7653749" y="1390593"/>
            <a:ext cx="734796" cy="1754326"/>
          </a:xfrm>
          <a:prstGeom prst="rect">
            <a:avLst/>
          </a:prstGeom>
          <a:noFill/>
        </p:spPr>
        <p:txBody>
          <a:bodyPr wrap="square">
            <a:spAutoFit/>
          </a:bodyPr>
          <a:lstStyle/>
          <a:p>
            <a:pPr algn="l" fontAlgn="ctr"/>
            <a:r>
              <a:rPr lang="en-US" altLang="ja-JP" sz="1200" b="0" i="0" u="none" strike="noStrike" dirty="0">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p>
            <a:pPr algn="l" fontAlgn="ctr"/>
            <a:r>
              <a:rPr lang="en-US" altLang="ja-JP" sz="1200" b="1" dirty="0">
                <a:solidFill>
                  <a:srgbClr val="000000"/>
                </a:solidFill>
                <a:latin typeface="Times New Roman" panose="02020603050405020304" pitchFamily="18" charset="0"/>
                <a:ea typeface="ＭＳ Ｐゴシック" panose="020B0600070205080204" pitchFamily="50" charset="-128"/>
              </a:rPr>
              <a:t>Jan 2026</a:t>
            </a:r>
            <a:endParaRPr lang="en-US" altLang="ja-JP" sz="12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May 2025</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11</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954159" cy="461665"/>
          </a:xfrm>
          <a:prstGeom prst="rect">
            <a:avLst/>
          </a:prstGeom>
          <a:noFill/>
        </p:spPr>
        <p:txBody>
          <a:bodyPr wrap="none" rtlCol="0">
            <a:spAutoFit/>
          </a:bodyPr>
          <a:lstStyle/>
          <a:p>
            <a:r>
              <a:rPr lang="en-US" sz="2400" b="1" dirty="0"/>
              <a:t> Expecting Timeline detail</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extLst>
              <p:ext uri="{D42A27DB-BD31-4B8C-83A1-F6EECF244321}">
                <p14:modId xmlns:p14="http://schemas.microsoft.com/office/powerpoint/2010/main" val="502440251"/>
              </p:ext>
            </p:extLst>
          </p:nvPr>
        </p:nvGraphicFramePr>
        <p:xfrm>
          <a:off x="88164" y="986445"/>
          <a:ext cx="9055836" cy="5222066"/>
        </p:xfrm>
        <a:graphic>
          <a:graphicData uri="http://schemas.openxmlformats.org/drawingml/2006/table">
            <a:tbl>
              <a:tblPr/>
              <a:tblGrid>
                <a:gridCol w="3264636">
                  <a:extLst>
                    <a:ext uri="{9D8B030D-6E8A-4147-A177-3AD203B41FA5}">
                      <a16:colId xmlns:a16="http://schemas.microsoft.com/office/drawing/2014/main" val="2843118563"/>
                    </a:ext>
                  </a:extLst>
                </a:gridCol>
                <a:gridCol w="705134">
                  <a:extLst>
                    <a:ext uri="{9D8B030D-6E8A-4147-A177-3AD203B41FA5}">
                      <a16:colId xmlns:a16="http://schemas.microsoft.com/office/drawing/2014/main" val="1009682093"/>
                    </a:ext>
                  </a:extLst>
                </a:gridCol>
                <a:gridCol w="1619535">
                  <a:extLst>
                    <a:ext uri="{9D8B030D-6E8A-4147-A177-3AD203B41FA5}">
                      <a16:colId xmlns:a16="http://schemas.microsoft.com/office/drawing/2014/main" val="3527062817"/>
                    </a:ext>
                  </a:extLst>
                </a:gridCol>
                <a:gridCol w="3466531">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 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80738">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submit draft to TEG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0645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TG and WG Motion to letter ballot (LB)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18614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LB210</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191068">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LB210</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Nov</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194068">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197067">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March</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6276089"/>
                  </a:ext>
                </a:extLst>
              </a:tr>
              <a:tr h="202837">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April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0613684"/>
                  </a:ext>
                </a:extLst>
              </a:tr>
              <a:tr h="208607">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March</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34917903"/>
                  </a:ext>
                </a:extLst>
              </a:tr>
              <a:tr h="214378">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3rd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June</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3935157"/>
                  </a:ext>
                </a:extLst>
              </a:tr>
              <a:tr h="215599">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3rd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1193427"/>
                  </a:ext>
                </a:extLst>
              </a:tr>
              <a:tr h="26231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Submission for Unconditional Approval for SA Ballot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0763296"/>
                  </a:ext>
                </a:extLst>
              </a:tr>
              <a:tr h="227139">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SA Ballot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Sept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36856480"/>
                  </a:ext>
                </a:extLst>
              </a:tr>
              <a:tr h="1894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Conditional approval for </a:t>
                      </a:r>
                      <a:r>
                        <a:rPr lang="en-US" sz="1050" b="0" i="0" u="none" strike="noStrike" dirty="0" err="1">
                          <a:solidFill>
                            <a:srgbClr val="000000"/>
                          </a:solidFill>
                          <a:effectLst/>
                          <a:latin typeface="Times New Roman" panose="02020603050405020304" pitchFamily="18" charset="0"/>
                          <a:ea typeface="ＭＳ Ｐゴシック" panose="020B0600070205080204" pitchFamily="50" charset="-128"/>
                        </a:rPr>
                        <a:t>Stanadard</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Association(SA  Ballot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Oct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52691805"/>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Nov</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215365">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Jan/2026</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197067">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IEEE Standard  Association(SA)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Jan/2026</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200168">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Feb</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/2026</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136477">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March</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/2026</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Tree>
    <p:extLst>
      <p:ext uri="{BB962C8B-B14F-4D97-AF65-F5344CB8AC3E}">
        <p14:creationId xmlns:p14="http://schemas.microsoft.com/office/powerpoint/2010/main" val="3083773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77339" y="1131412"/>
            <a:ext cx="9034818" cy="5462774"/>
          </a:xfrm>
        </p:spPr>
        <p:txBody>
          <a:bodyPr/>
          <a:lstStyle/>
          <a:p>
            <a:pPr marL="0" indent="0">
              <a:lnSpc>
                <a:spcPts val="1400"/>
              </a:lnSpc>
              <a:buNone/>
            </a:pPr>
            <a:r>
              <a:rPr lang="ja-JP" altLang="en-US" sz="1400" dirty="0"/>
              <a:t>・</a:t>
            </a:r>
            <a:r>
              <a:rPr lang="is-IS" altLang="ja-JP" sz="1400" dirty="0"/>
              <a:t>TG15.6ma opening report for May 2025 meeting                                                    </a:t>
            </a:r>
            <a:r>
              <a:rPr lang="ja-JP" altLang="en-US" sz="1400" dirty="0"/>
              <a:t>　</a:t>
            </a:r>
            <a:r>
              <a:rPr lang="is-IS" altLang="ja-JP" sz="1400" dirty="0"/>
              <a:t>        15-25-0193-04-06ma</a:t>
            </a:r>
          </a:p>
          <a:p>
            <a:pPr marL="0" indent="0">
              <a:lnSpc>
                <a:spcPts val="1400"/>
              </a:lnSpc>
              <a:buNone/>
            </a:pPr>
            <a:r>
              <a:rPr lang="ja-JP" altLang="en-US" sz="1400" dirty="0"/>
              <a:t>・</a:t>
            </a:r>
            <a:r>
              <a:rPr lang="is-IS" altLang="ja-JP" sz="1400" dirty="0"/>
              <a:t>TG15.6ma Agenda of  May 2025 Meeting                                                                </a:t>
            </a:r>
            <a:r>
              <a:rPr lang="ja-JP" altLang="en-US" sz="1400" dirty="0"/>
              <a:t>　</a:t>
            </a:r>
            <a:r>
              <a:rPr lang="is-IS" altLang="ja-JP" sz="1400" dirty="0"/>
              <a:t>       15-25-0192-01-06ma</a:t>
            </a:r>
            <a:endParaRPr lang="en-US" altLang="ja-JP" sz="1400" dirty="0">
              <a:solidFill>
                <a:srgbClr val="000000"/>
              </a:solidFill>
              <a:latin typeface="Arial"/>
              <a:cs typeface="Times New Roman" pitchFamily="18" charset="0"/>
            </a:endParaRP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 SG, TG15.6ma doe Dependable BAN Revision of IEEE802.15.6-2012   15-25-0033-03-06ma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IEEE802.15.6-2012(IEEE802.15.6ma) 15-23-0557-07-06ma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Ballot(LB)217 for draft D05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15-25-0xxx-00-06ma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Consolidated comments &amp; resolutions LB217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15-25-0255-01-06ma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23-0576-08</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Proposed resolution draft for GBAN maintenance                                                             15-25-0188-00-06ma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Evaluation of IEEE 802.15.6 UWB</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Physical Layer Utilizing Super Orthogonal Convolutional 22-0562-15-06ma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en-US" altLang="ja-JP" sz="1400" dirty="0">
                <a:solidFill>
                  <a:srgbClr val="000000"/>
                </a:solidFill>
                <a:latin typeface="Arial"/>
                <a:cs typeface="Times New Roman" pitchFamily="18" charset="0"/>
              </a:rPr>
              <a:t>                              15-24-0248-06-06ma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15-24-0246-06-06ma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structure and frames                                                                                15-24-0573-03-06ma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15.6ma MAC time reference base for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and group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structure            15-25-0132-00-06ma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Proposed resolution draft for GBAN frame                                                                           15-24-0187-00-06ma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 Motion to Recirculation                                                                                                   15-25-0zzz-00-06ma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           15-24-0074-07-06ma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Coexistence Assessment Document                                                                  15-24-0348-04-06ma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services support for IEEE P802.1ACea                                                                       15-24-0594-01-006a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15-22-0519-09-06ma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Comments to channel-model-document                                                                               15-24-0073-04-06ma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15-23-0056-13-06ma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Timeline of TG6ma                                                                                                                15.23-0361-13-06ma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Closing Report for March 2025                                                                           15-25-0265-00-06ma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Meeting Minutes for March 2025                                                                        15-25-0266-00-06ma</a:t>
            </a:r>
          </a:p>
          <a:p>
            <a:pPr marL="0" indent="0">
              <a:lnSpc>
                <a:spcPts val="1400"/>
              </a:lnSpc>
              <a:buNone/>
            </a:pPr>
            <a:r>
              <a:rPr lang="en-US" altLang="ja-JP" sz="1400" dirty="0">
                <a:solidFill>
                  <a:srgbClr val="000000"/>
                </a:solidFill>
                <a:latin typeface="Arial"/>
                <a:cs typeface="Times New Roman" pitchFamily="18" charset="0"/>
              </a:rPr>
              <a:t> </a:t>
            </a:r>
          </a:p>
        </p:txBody>
      </p:sp>
      <p:sp>
        <p:nvSpPr>
          <p:cNvPr id="3" name="タイトル 2"/>
          <p:cNvSpPr>
            <a:spLocks noGrp="1"/>
          </p:cNvSpPr>
          <p:nvPr>
            <p:ph type="title"/>
          </p:nvPr>
        </p:nvSpPr>
        <p:spPr>
          <a:xfrm>
            <a:off x="611560" y="680979"/>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May 2025</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Osaka Metropolitan Univ.</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d.</a:t>
            </a:r>
            <a:r>
              <a:rPr kumimoji="1" lang="en-US" altLang="ja-JP" sz="2000" b="0" i="0" u="none" strike="noStrike" kern="0" cap="none" spc="0" normalizeH="0" baseline="0" noProof="0" dirty="0">
                <a:ln>
                  <a:noFill/>
                </a:ln>
                <a:solidFill>
                  <a:srgbClr val="000000"/>
                </a:solidFill>
                <a:effectLst/>
                <a:uLnTx/>
                <a:uFillTx/>
                <a:latin typeface="Arial"/>
              </a:rPr>
              <a:t>anzai@omu.ac.jp</a:t>
            </a:r>
          </a:p>
          <a:p>
            <a:pPr marL="457200" marR="0" lvl="0" indent="-457200" algn="l" defTabSz="914400" rtl="0" eaLnBrk="1" fontAlgn="base" latinLnBrk="0" hangingPunct="1">
              <a:lnSpc>
                <a:spcPct val="100000"/>
              </a:lnSpc>
              <a:spcBef>
                <a:spcPct val="20000"/>
              </a:spcBef>
              <a:spcAft>
                <a:spcPct val="0"/>
              </a:spcAft>
              <a:buClrTx/>
              <a:buSzTx/>
              <a:buFontTx/>
              <a:buAutoNum type="arabicPeriod" startAt="3"/>
              <a:tabLst/>
              <a:defRPr/>
            </a:pPr>
            <a:r>
              <a:rPr kumimoji="1" lang="en-US" altLang="ja-JP" sz="2000" b="0" i="0" u="none" strike="noStrike" kern="0" cap="none" spc="0" normalizeH="0" baseline="0" noProof="0" dirty="0">
                <a:ln>
                  <a:noFill/>
                </a:ln>
                <a:solidFill>
                  <a:srgbClr val="000000"/>
                </a:solidFill>
                <a:effectLst/>
                <a:uLnTx/>
                <a:uFillTx/>
                <a:latin typeface="Arial"/>
              </a:rPr>
              <a:t>Secretary;      Takumi Kobayashi, </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Osaka Metropolitan Univ./YRP-IAI</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Kobayashi.takumi@omu.ac.jp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Nano </a:t>
            </a:r>
            <a:r>
              <a:rPr lang="en-US" altLang="ja-JP" sz="2000" dirty="0" err="1">
                <a:solidFill>
                  <a:srgbClr val="000000"/>
                </a:solidFill>
                <a:latin typeface="Arial"/>
              </a:rPr>
              <a:t>HiTech</a:t>
            </a:r>
            <a:r>
              <a:rPr lang="en-US" altLang="ja-JP" sz="2000" dirty="0">
                <a:solidFill>
                  <a:srgbClr val="000000"/>
                </a:solidFill>
                <a:latin typeface="Arial"/>
              </a:rPr>
              <a:t>     ssjoo@etri.sci.kr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Takabayashi,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a:t>
            </a:r>
            <a:r>
              <a:rPr lang="ja-JP" altLang="en-US" sz="2000" dirty="0"/>
              <a:t> </a:t>
            </a:r>
            <a:r>
              <a:rPr lang="fi-FI" altLang="ja-JP" sz="2000" dirty="0"/>
              <a:t>marco.hernandez@ieee.org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13</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May 2025</a:t>
            </a:r>
            <a:endParaRPr lang="en-US" altLang="ja-JP" dirty="0"/>
          </a:p>
        </p:txBody>
      </p:sp>
    </p:spTree>
    <p:extLst>
      <p:ext uri="{BB962C8B-B14F-4D97-AF65-F5344CB8AC3E}">
        <p14:creationId xmlns:p14="http://schemas.microsoft.com/office/powerpoint/2010/main" val="42357703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14</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May 2025</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Warsaw, Poland</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May 15</a:t>
            </a:r>
            <a:r>
              <a:rPr lang="en-US" altLang="ja-JP" sz="2800" baseline="30000" dirty="0">
                <a:ea typeface="ＭＳ Ｐゴシック" pitchFamily="50" charset="-128"/>
              </a:rPr>
              <a:t>th</a:t>
            </a:r>
            <a:r>
              <a:rPr lang="en-US" altLang="ja-JP" sz="2800" dirty="0">
                <a:ea typeface="ＭＳ Ｐゴシック" pitchFamily="50" charset="-128"/>
              </a:rPr>
              <a:t>, 2025</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May 2025</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8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800"/>
              </a:lnSpc>
              <a:buNone/>
            </a:pPr>
            <a:r>
              <a:rPr lang="en-US" altLang="ja-JP" sz="1800" b="1" dirty="0"/>
              <a:t>Action:  </a:t>
            </a:r>
          </a:p>
          <a:p>
            <a:pPr marL="0" indent="0">
              <a:lnSpc>
                <a:spcPts val="1800"/>
              </a:lnSpc>
              <a:buNone/>
            </a:pPr>
            <a:r>
              <a:rPr lang="en-US" altLang="ja-JP" sz="1600" dirty="0">
                <a:solidFill>
                  <a:srgbClr val="FF0000"/>
                </a:solidFill>
              </a:rPr>
              <a:t>•Comments Resolutions for LB217 2</a:t>
            </a:r>
            <a:r>
              <a:rPr lang="en-US" altLang="ja-JP" sz="1600" baseline="30000" dirty="0">
                <a:solidFill>
                  <a:srgbClr val="FF0000"/>
                </a:solidFill>
              </a:rPr>
              <a:t>nd</a:t>
            </a:r>
            <a:r>
              <a:rPr lang="en-US" altLang="ja-JP" sz="1600" dirty="0">
                <a:solidFill>
                  <a:srgbClr val="FF0000"/>
                </a:solidFill>
              </a:rPr>
              <a:t> recirculation</a:t>
            </a:r>
          </a:p>
          <a:p>
            <a:pPr marL="0" indent="0">
              <a:lnSpc>
                <a:spcPts val="1800"/>
              </a:lnSpc>
              <a:buNone/>
            </a:pPr>
            <a:r>
              <a:rPr lang="en-US" altLang="ja-JP" sz="1600" dirty="0">
                <a:solidFill>
                  <a:srgbClr val="FF0000"/>
                </a:solidFill>
              </a:rPr>
              <a:t>•Review of Comments for draft D05</a:t>
            </a:r>
          </a:p>
          <a:p>
            <a:pPr marL="0" indent="0">
              <a:lnSpc>
                <a:spcPts val="1800"/>
              </a:lnSpc>
              <a:buNone/>
            </a:pPr>
            <a:r>
              <a:rPr lang="en-US" altLang="ja-JP" sz="1600" dirty="0">
                <a:solidFill>
                  <a:srgbClr val="FF0000"/>
                </a:solidFill>
              </a:rPr>
              <a:t>•Necessary Process and Documentation for Recirculation Letter Ballot such as Coexistence Assurance Document, </a:t>
            </a:r>
            <a:r>
              <a:rPr lang="en-US" altLang="ja-JP" sz="1600" dirty="0" err="1">
                <a:solidFill>
                  <a:srgbClr val="FF0000"/>
                </a:solidFill>
              </a:rPr>
              <a:t>Progess</a:t>
            </a:r>
            <a:r>
              <a:rPr lang="en-US" altLang="ja-JP" sz="1600" dirty="0">
                <a:solidFill>
                  <a:srgbClr val="FF0000"/>
                </a:solidFill>
              </a:rPr>
              <a:t> Report,  Project Task List</a:t>
            </a:r>
          </a:p>
          <a:p>
            <a:pPr marL="0" indent="0">
              <a:lnSpc>
                <a:spcPts val="1800"/>
              </a:lnSpc>
              <a:buNone/>
            </a:pPr>
            <a:r>
              <a:rPr lang="en-US" altLang="ja-JP" sz="1600" dirty="0">
                <a:solidFill>
                  <a:srgbClr val="FF0000"/>
                </a:solidFill>
              </a:rPr>
              <a:t>•Performance Evaluation of Technologies in PHY; Channel Coding According to 8 QoS Levels of Packets and  Coexistence Levels, Interference.</a:t>
            </a:r>
          </a:p>
          <a:p>
            <a:pPr marL="0" indent="0">
              <a:lnSpc>
                <a:spcPts val="1800"/>
              </a:lnSpc>
              <a:buNone/>
            </a:pPr>
            <a:r>
              <a:rPr lang="en-US" altLang="ja-JP" sz="1600" dirty="0">
                <a:solidFill>
                  <a:srgbClr val="FF0000"/>
                </a:solidFill>
              </a:rPr>
              <a:t>•Performance Evaluation of Technologies in MAC; Channel Management, CCA, Hybrid Contention Free/Access Protocol According to 8 </a:t>
            </a:r>
            <a:r>
              <a:rPr lang="en-US" altLang="ja-JP" sz="1600" dirty="0" err="1">
                <a:solidFill>
                  <a:srgbClr val="FF0000"/>
                </a:solidFill>
              </a:rPr>
              <a:t>QoSs</a:t>
            </a:r>
            <a:r>
              <a:rPr lang="en-US" altLang="ja-JP" sz="1600" dirty="0">
                <a:solidFill>
                  <a:srgbClr val="FF0000"/>
                </a:solidFill>
              </a:rPr>
              <a:t> and Coexistences.</a:t>
            </a:r>
          </a:p>
          <a:p>
            <a:pPr marL="0" indent="0">
              <a:lnSpc>
                <a:spcPts val="1800"/>
              </a:lnSpc>
              <a:buNone/>
            </a:pPr>
            <a:r>
              <a:rPr lang="en-US" altLang="ja-JP" sz="1600" dirty="0">
                <a:solidFill>
                  <a:srgbClr val="FF0000"/>
                </a:solidFill>
              </a:rPr>
              <a:t>•Harmonization or Commonality with 4ab in Coexistence and Feasible Implementation of 6ma and 4ab</a:t>
            </a:r>
          </a:p>
          <a:p>
            <a:pPr marL="0" indent="0">
              <a:lnSpc>
                <a:spcPts val="1800"/>
              </a:lnSpc>
              <a:buNone/>
            </a:pPr>
            <a:r>
              <a:rPr lang="en-US" altLang="ja-JP" sz="1600" dirty="0">
                <a:solidFill>
                  <a:srgbClr val="FF0000"/>
                </a:solidFill>
              </a:rPr>
              <a:t>•Feasibility of TSN of 802.1 in MAC</a:t>
            </a:r>
          </a:p>
          <a:p>
            <a:pPr marL="0" indent="0">
              <a:lnSpc>
                <a:spcPts val="1800"/>
              </a:lnSpc>
              <a:buNone/>
            </a:pPr>
            <a:r>
              <a:rPr lang="en-US" altLang="ja-JP" sz="1600" dirty="0">
                <a:solidFill>
                  <a:srgbClr val="FF0000"/>
                </a:solidFill>
              </a:rPr>
              <a:t>•WG Motion to Recirculation and Formation of CRG</a:t>
            </a:r>
            <a:r>
              <a:rPr lang="en-US" altLang="ja-JP" sz="1600" dirty="0">
                <a:solidFill>
                  <a:srgbClr val="FF0000"/>
                </a:solidFill>
                <a:highlight>
                  <a:srgbClr val="FFFF00"/>
                </a:highlight>
              </a:rPr>
              <a:t>			</a:t>
            </a:r>
          </a:p>
          <a:p>
            <a:pPr marL="0" indent="0">
              <a:lnSpc>
                <a:spcPts val="1800"/>
              </a:lnSpc>
              <a:buNone/>
            </a:pPr>
            <a:r>
              <a:rPr lang="en-US" altLang="ja-JP" sz="1800" b="1" dirty="0"/>
              <a:t>Next Things to Do</a:t>
            </a:r>
            <a:r>
              <a:rPr lang="ja-JP" altLang="en-US" sz="1800" b="1" dirty="0"/>
              <a:t>：</a:t>
            </a:r>
            <a:r>
              <a:rPr lang="en-US" altLang="ja-JP" sz="1800" dirty="0">
                <a:solidFill>
                  <a:srgbClr val="FF0000"/>
                </a:solidFill>
              </a:rPr>
              <a:t>     Recirculation of draft D06 for 3</a:t>
            </a:r>
            <a:r>
              <a:rPr lang="en-US" altLang="ja-JP" sz="1800" baseline="30000" dirty="0">
                <a:solidFill>
                  <a:srgbClr val="FF0000"/>
                </a:solidFill>
              </a:rPr>
              <a:t>rd </a:t>
            </a:r>
            <a:r>
              <a:rPr lang="en-US" altLang="ja-JP" sz="1800" dirty="0">
                <a:solidFill>
                  <a:srgbClr val="FF0000"/>
                </a:solidFill>
              </a:rPr>
              <a:t>Recirculation and Proceed to SA Ballot</a:t>
            </a: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2025</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666DB6-89A7-DA97-5F34-1DBFEF6F261A}"/>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F2B23DF3-D5D9-6B31-4ED2-F23F1580DA2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1D7F3648-FB9E-E610-0B0F-1C202E9483FD}"/>
              </a:ext>
            </a:extLst>
          </p:cNvPr>
          <p:cNvSpPr txBox="1"/>
          <p:nvPr/>
        </p:nvSpPr>
        <p:spPr>
          <a:xfrm>
            <a:off x="94053" y="1180165"/>
            <a:ext cx="904994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May 12 (MON) in Warsaw</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8:30-10:30PM May 12(MON)</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JST/KST</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May 13 (TUE) in Warsaw</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8:30-10:30PM May 13(TUE)</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JST/KST</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a:t>
            </a:r>
            <a:r>
              <a:rPr kumimoji="1" lang="ja-JP" altLang="en-US"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May 14 (WED) in Warsaw</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8:30-10:30PM May 14(WED)</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JST/KST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RM#4</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May 15 (THU) in Warsaw</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8:30-10:30PM May 15(THU)</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JST/KST</a:t>
            </a: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5B31314C-BD6C-A7AA-26A3-0DD34B55745B}"/>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-16</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2025</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CE243D4B-475D-1C05-86BF-EAEE7899DF98}"/>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AE9B916D-4765-798F-2746-14A3A9C67F8B}"/>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pic>
        <p:nvPicPr>
          <p:cNvPr id="9" name="図 8">
            <a:extLst>
              <a:ext uri="{FF2B5EF4-FFF2-40B4-BE49-F238E27FC236}">
                <a16:creationId xmlns:a16="http://schemas.microsoft.com/office/drawing/2014/main" id="{1426199A-223A-8458-7FC5-7A929E344087}"/>
              </a:ext>
            </a:extLst>
          </p:cNvPr>
          <p:cNvPicPr>
            <a:picLocks noChangeAspect="1"/>
          </p:cNvPicPr>
          <p:nvPr/>
        </p:nvPicPr>
        <p:blipFill>
          <a:blip r:embed="rId3"/>
          <a:stretch>
            <a:fillRect/>
          </a:stretch>
        </p:blipFill>
        <p:spPr>
          <a:xfrm>
            <a:off x="43432" y="2233853"/>
            <a:ext cx="1533739" cy="4147764"/>
          </a:xfrm>
          <a:prstGeom prst="rect">
            <a:avLst/>
          </a:prstGeom>
        </p:spPr>
      </p:pic>
      <p:pic>
        <p:nvPicPr>
          <p:cNvPr id="6" name="図 5">
            <a:extLst>
              <a:ext uri="{FF2B5EF4-FFF2-40B4-BE49-F238E27FC236}">
                <a16:creationId xmlns:a16="http://schemas.microsoft.com/office/drawing/2014/main" id="{95BE4786-E47F-5F9C-1C37-C432456F6700}"/>
              </a:ext>
            </a:extLst>
          </p:cNvPr>
          <p:cNvPicPr>
            <a:picLocks noChangeAspect="1"/>
          </p:cNvPicPr>
          <p:nvPr/>
        </p:nvPicPr>
        <p:blipFill>
          <a:blip r:embed="rId4"/>
          <a:stretch>
            <a:fillRect/>
          </a:stretch>
        </p:blipFill>
        <p:spPr>
          <a:xfrm>
            <a:off x="1577172" y="2233853"/>
            <a:ext cx="7472776" cy="4147764"/>
          </a:xfrm>
          <a:prstGeom prst="rect">
            <a:avLst/>
          </a:prstGeom>
        </p:spPr>
      </p:pic>
    </p:spTree>
    <p:extLst>
      <p:ext uri="{BB962C8B-B14F-4D97-AF65-F5344CB8AC3E}">
        <p14:creationId xmlns:p14="http://schemas.microsoft.com/office/powerpoint/2010/main" val="4227194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96720"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doc.#15-25-0193-0</a:t>
            </a:r>
            <a:r>
              <a:rPr lang="en-US" altLang="ja-JP" sz="1200" dirty="0">
                <a:solidFill>
                  <a:srgbClr val="000000"/>
                </a:solidFill>
                <a:latin typeface="Arial"/>
              </a:rPr>
              <a:t>2</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-06ma </a:t>
            </a:r>
            <a:endParaRPr lang="en-US" altLang="ja-JP" sz="1200" dirty="0"/>
          </a:p>
          <a:p>
            <a:pPr>
              <a:lnSpc>
                <a:spcPts val="1300"/>
              </a:lnSpc>
            </a:pPr>
            <a:r>
              <a:rPr lang="en-US" altLang="ja-JP" sz="1200" dirty="0"/>
              <a:t>Approve last meeting minutes: TG 15.6ma Meeting Minutes for May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15-25-0152-00-</a:t>
            </a:r>
            <a:r>
              <a:rPr lang="en-US" altLang="ja-JP" sz="1200" dirty="0"/>
              <a:t>06ma</a:t>
            </a:r>
          </a:p>
          <a:p>
            <a:pPr>
              <a:lnSpc>
                <a:spcPts val="1300"/>
              </a:lnSpc>
            </a:pPr>
            <a:r>
              <a:rPr lang="en-US" altLang="ja-JP" sz="1200" dirty="0"/>
              <a:t>Agenda of TG15.6ma May 2025                                                                                                 doc.#15-25-0192-04-06ma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doc.#15-25-0033-03-06ma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doc.#15-23-0557-07-06ma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Ballot(LB)217 for draft D05                                                                       doc.#15-25-0xxx-00-06ma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LB217                                                                     doc.#15-25-0255-01-06ma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doc.#15-23-0361-13-06ma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Draft P802.15.6ma_D05</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#15-23-0576-08-06ma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Proposed resolution draft for GBAN maintenance                                                               doc.#15-25-0188-00-06ma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3.  Evaluation of IEEE 802.15.6 Ultra-wideband Physical Layer Utilizing Super Orthogonal Convolutional 22-0562-15-06ma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doc.#15-24-0248-06-06ma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MAC Performance Evaluation of Multiple BAN Coexistence Under TG6ma Channel          doc.#15-24-0246-06-06ma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15.6ma MAC time reference base for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and group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doc.#15-25-0132-00-06ma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Proposed resolution draft for GBAN frame                                                                          doc.#15-24-0187-00-06ma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TG Motion to Recirculation                                                                                                   doc.#15-25-0zzz-00-06ma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15-25-0vvv-00-06ma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TG15.6ma Coexistence Assessment Document                                                                  doc.#15-24-0348-04-06ma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  MAC services support for IEEE P802.1ACea                                                                       doc.#15-24-0594-01-006a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a:t>
            </a:r>
            <a:r>
              <a:rPr lang="it-IT" altLang="ja-JP" sz="1200" dirty="0">
                <a:solidFill>
                  <a:srgbClr val="000000"/>
                </a:solidFill>
                <a:latin typeface="Arial"/>
                <a:cs typeface="Times New Roman" pitchFamily="18" charset="0"/>
              </a:rPr>
              <a:t>TG6ma Channel Model Document for Enhanced Dependability                                           doc.#15-22-0519-09-06ma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Comments to channel-model-document                                                                               doc.#15-24-0073-04-06ma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Progress Report of TG6ma                                                                                                  doc#15-23-0056-13-06ma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Timeline of TG6ma                                                                                                               doc.#15.23-0361-11-06ma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Closing Report for March 2025                                                                        doc.#15-25-0265-00-06ma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 TG15.6ma Meeting Minutes for March 2025                                                                      doc.#15-25-0266-00-06ma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226359"/>
            <a:ext cx="159014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7DA23-9562-D8AD-73E6-98C2A3AFD05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6989DD0-CCEC-761B-9FF8-E74C2A6E4D7D}"/>
              </a:ext>
            </a:extLst>
          </p:cNvPr>
          <p:cNvSpPr>
            <a:spLocks noGrp="1"/>
          </p:cNvSpPr>
          <p:nvPr>
            <p:ph type="title"/>
          </p:nvPr>
        </p:nvSpPr>
        <p:spPr>
          <a:xfrm>
            <a:off x="121868" y="533400"/>
            <a:ext cx="8945932" cy="814864"/>
          </a:xfrm>
        </p:spPr>
        <p:txBody>
          <a:bodyPr>
            <a:normAutofit fontScale="90000"/>
          </a:bodyPr>
          <a:lstStyle/>
          <a:p>
            <a:r>
              <a:rPr lang="en-US" altLang="ja-JP" sz="2400" b="1" dirty="0">
                <a:solidFill>
                  <a:schemeClr val="tx1"/>
                </a:solidFill>
                <a:latin typeface="+mn-ea"/>
                <a:ea typeface="+mn-ea"/>
              </a:rPr>
              <a:t> Result of Letter Ballot LB217 for 2</a:t>
            </a:r>
            <a:r>
              <a:rPr lang="en-US" altLang="ja-JP" sz="2400" b="1" baseline="30000" dirty="0">
                <a:solidFill>
                  <a:schemeClr val="tx1"/>
                </a:solidFill>
                <a:latin typeface="+mn-ea"/>
                <a:ea typeface="+mn-ea"/>
              </a:rPr>
              <a:t>nd</a:t>
            </a:r>
            <a:r>
              <a:rPr lang="en-US" altLang="ja-JP" sz="2400" b="1" dirty="0">
                <a:solidFill>
                  <a:schemeClr val="tx1"/>
                </a:solidFill>
                <a:latin typeface="+mn-ea"/>
                <a:ea typeface="+mn-ea"/>
              </a:rPr>
              <a:t> Recirculation of the Draft P802.15.6ma_D05</a:t>
            </a:r>
            <a:r>
              <a:rPr lang="ja-JP" altLang="en-US" sz="2400" b="1" dirty="0">
                <a:solidFill>
                  <a:schemeClr val="tx1"/>
                </a:solidFill>
                <a:latin typeface="+mn-ea"/>
                <a:ea typeface="+mn-ea"/>
              </a:rPr>
              <a:t>　（</a:t>
            </a:r>
            <a:r>
              <a:rPr lang="en-US" altLang="ja-JP" sz="2400" b="1" dirty="0">
                <a:solidFill>
                  <a:schemeClr val="tx1"/>
                </a:solidFill>
                <a:latin typeface="+mn-ea"/>
                <a:ea typeface="+mn-ea"/>
              </a:rPr>
              <a:t>April 25-May 10, 2025)</a:t>
            </a:r>
            <a:endParaRPr kumimoji="1" lang="ja-JP" altLang="en-US" dirty="0">
              <a:solidFill>
                <a:schemeClr val="tx1"/>
              </a:solidFill>
              <a:latin typeface="+mn-ea"/>
              <a:ea typeface="+mn-ea"/>
            </a:endParaRPr>
          </a:p>
        </p:txBody>
      </p:sp>
      <p:graphicFrame>
        <p:nvGraphicFramePr>
          <p:cNvPr id="3" name="表 2">
            <a:extLst>
              <a:ext uri="{FF2B5EF4-FFF2-40B4-BE49-F238E27FC236}">
                <a16:creationId xmlns:a16="http://schemas.microsoft.com/office/drawing/2014/main" id="{7F09DFB9-7010-7963-4FE3-D9C96761A408}"/>
              </a:ext>
            </a:extLst>
          </p:cNvPr>
          <p:cNvGraphicFramePr>
            <a:graphicFrameLocks noGrp="1"/>
          </p:cNvGraphicFramePr>
          <p:nvPr/>
        </p:nvGraphicFramePr>
        <p:xfrm>
          <a:off x="53943" y="1557076"/>
          <a:ext cx="2137891" cy="2272954"/>
        </p:xfrm>
        <a:graphic>
          <a:graphicData uri="http://schemas.openxmlformats.org/drawingml/2006/table">
            <a:tbl>
              <a:tblPr/>
              <a:tblGrid>
                <a:gridCol w="1425260">
                  <a:extLst>
                    <a:ext uri="{9D8B030D-6E8A-4147-A177-3AD203B41FA5}">
                      <a16:colId xmlns:a16="http://schemas.microsoft.com/office/drawing/2014/main" val="314085224"/>
                    </a:ext>
                  </a:extLst>
                </a:gridCol>
                <a:gridCol w="712631">
                  <a:extLst>
                    <a:ext uri="{9D8B030D-6E8A-4147-A177-3AD203B41FA5}">
                      <a16:colId xmlns:a16="http://schemas.microsoft.com/office/drawing/2014/main" val="327944066"/>
                    </a:ext>
                  </a:extLst>
                </a:gridCol>
              </a:tblGrid>
              <a:tr h="616079">
                <a:tc>
                  <a:txBody>
                    <a:bodyPr/>
                    <a:lstStyle/>
                    <a:p>
                      <a:pPr algn="ctr" fontAlgn="ctr"/>
                      <a:r>
                        <a:rPr lang="fi-FI" sz="2000" b="1" i="0" u="none" strike="noStrike" dirty="0">
                          <a:solidFill>
                            <a:srgbClr val="0000FF"/>
                          </a:solidFill>
                          <a:effectLst/>
                          <a:latin typeface="Yu Gothic" panose="020B0400000000000000" pitchFamily="50" charset="-128"/>
                          <a:ea typeface="Yu Gothic" panose="020B0400000000000000" pitchFamily="50" charset="-128"/>
                        </a:rPr>
                        <a:t>YES</a:t>
                      </a:r>
                    </a:p>
                  </a:txBody>
                  <a:tcPr marL="2815" marR="2815" marT="28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2000" b="1" i="0" u="none" strike="noStrike" dirty="0">
                          <a:solidFill>
                            <a:srgbClr val="0000FF"/>
                          </a:solidFill>
                          <a:effectLst/>
                          <a:latin typeface="Yu Gothic" panose="020B0400000000000000" pitchFamily="50" charset="-128"/>
                          <a:ea typeface="Yu Gothic" panose="020B0400000000000000" pitchFamily="50" charset="-128"/>
                        </a:rPr>
                        <a:t>45</a:t>
                      </a:r>
                    </a:p>
                  </a:txBody>
                  <a:tcPr marL="2815" marR="2815" marT="28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0180375"/>
                  </a:ext>
                </a:extLst>
              </a:tr>
              <a:tr h="616079">
                <a:tc>
                  <a:txBody>
                    <a:bodyPr/>
                    <a:lstStyle/>
                    <a:p>
                      <a:pPr algn="ctr" fontAlgn="ctr"/>
                      <a:r>
                        <a:rPr lang="fi-FI" sz="2000" b="1" i="0" u="none" strike="noStrike" dirty="0">
                          <a:solidFill>
                            <a:srgbClr val="FF0000"/>
                          </a:solidFill>
                          <a:effectLst/>
                          <a:latin typeface="Yu Gothic" panose="020B0400000000000000" pitchFamily="50" charset="-128"/>
                          <a:ea typeface="Yu Gothic" panose="020B0400000000000000" pitchFamily="50" charset="-128"/>
                        </a:rPr>
                        <a:t>NO</a:t>
                      </a:r>
                    </a:p>
                  </a:txBody>
                  <a:tcPr marL="2815" marR="2815" marT="28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2000" b="1" i="0" u="none" strike="noStrike" dirty="0">
                          <a:solidFill>
                            <a:srgbClr val="FF0000"/>
                          </a:solidFill>
                          <a:effectLst/>
                          <a:latin typeface="Yu Gothic" panose="020B0400000000000000" pitchFamily="50" charset="-128"/>
                          <a:ea typeface="Yu Gothic" panose="020B0400000000000000" pitchFamily="50" charset="-128"/>
                        </a:rPr>
                        <a:t>0</a:t>
                      </a:r>
                    </a:p>
                  </a:txBody>
                  <a:tcPr marL="2815" marR="2815" marT="28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7386701"/>
                  </a:ext>
                </a:extLst>
              </a:tr>
              <a:tr h="616079">
                <a:tc>
                  <a:txBody>
                    <a:bodyPr/>
                    <a:lstStyle/>
                    <a:p>
                      <a:pPr algn="ctr" fontAlgn="ctr"/>
                      <a:r>
                        <a:rPr lang="fi-FI" sz="2000" b="1" i="0" u="none" strike="noStrike">
                          <a:solidFill>
                            <a:srgbClr val="00B050"/>
                          </a:solidFill>
                          <a:effectLst/>
                          <a:latin typeface="Yu Gothic" panose="020B0400000000000000" pitchFamily="50" charset="-128"/>
                          <a:ea typeface="Yu Gothic" panose="020B0400000000000000" pitchFamily="50" charset="-128"/>
                        </a:rPr>
                        <a:t>ABSTAIN</a:t>
                      </a:r>
                    </a:p>
                  </a:txBody>
                  <a:tcPr marL="2815" marR="2815" marT="28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2000" b="1" i="0" u="none" strike="noStrike" dirty="0">
                          <a:solidFill>
                            <a:srgbClr val="00B050"/>
                          </a:solidFill>
                          <a:effectLst/>
                          <a:latin typeface="Yu Gothic" panose="020B0400000000000000" pitchFamily="50" charset="-128"/>
                          <a:ea typeface="Yu Gothic" panose="020B0400000000000000" pitchFamily="50" charset="-128"/>
                        </a:rPr>
                        <a:t>4</a:t>
                      </a:r>
                    </a:p>
                  </a:txBody>
                  <a:tcPr marL="2815" marR="2815" marT="28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7127238"/>
                  </a:ext>
                </a:extLst>
              </a:tr>
              <a:tr h="424717">
                <a:tc>
                  <a:txBody>
                    <a:bodyPr/>
                    <a:lstStyle/>
                    <a:p>
                      <a:pPr algn="ctr" fontAlgn="ctr"/>
                      <a:r>
                        <a:rPr lang="fi-FI" sz="1800" b="1" i="0" u="none" strike="noStrike" dirty="0" err="1">
                          <a:solidFill>
                            <a:srgbClr val="000000"/>
                          </a:solidFill>
                          <a:effectLst/>
                          <a:latin typeface="Yu Gothic" panose="020B0400000000000000" pitchFamily="50" charset="-128"/>
                          <a:ea typeface="Yu Gothic" panose="020B0400000000000000" pitchFamily="50" charset="-128"/>
                        </a:rPr>
                        <a:t>total</a:t>
                      </a:r>
                      <a:r>
                        <a:rPr lang="fi-FI" sz="1800" b="1" i="0" u="none" strike="noStrike" dirty="0">
                          <a:solidFill>
                            <a:srgbClr val="000000"/>
                          </a:solidFill>
                          <a:effectLst/>
                          <a:latin typeface="Yu Gothic" panose="020B0400000000000000" pitchFamily="50" charset="-128"/>
                          <a:ea typeface="Yu Gothic" panose="020B0400000000000000" pitchFamily="50" charset="-128"/>
                        </a:rPr>
                        <a:t> </a:t>
                      </a:r>
                      <a:r>
                        <a:rPr lang="fi-FI" sz="1800" b="1" i="0" u="none" strike="noStrike" dirty="0" err="1">
                          <a:solidFill>
                            <a:srgbClr val="000000"/>
                          </a:solidFill>
                          <a:effectLst/>
                          <a:latin typeface="Yu Gothic" panose="020B0400000000000000" pitchFamily="50" charset="-128"/>
                          <a:ea typeface="Yu Gothic" panose="020B0400000000000000" pitchFamily="50" charset="-128"/>
                        </a:rPr>
                        <a:t>votes</a:t>
                      </a:r>
                      <a:endParaRPr lang="fi-FI" sz="1800" b="1" i="0" u="none" strike="noStrike" dirty="0">
                        <a:solidFill>
                          <a:srgbClr val="000000"/>
                        </a:solidFill>
                        <a:effectLst/>
                        <a:latin typeface="Yu Gothic" panose="020B0400000000000000" pitchFamily="50" charset="-128"/>
                        <a:ea typeface="Yu Gothic" panose="020B0400000000000000" pitchFamily="50" charset="-128"/>
                      </a:endParaRPr>
                    </a:p>
                  </a:txBody>
                  <a:tcPr marL="2815" marR="2815" marT="28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altLang="ja-JP" sz="1800" b="1" i="0" u="none" strike="noStrike" dirty="0">
                          <a:solidFill>
                            <a:srgbClr val="000000"/>
                          </a:solidFill>
                          <a:effectLst/>
                          <a:latin typeface="Yu Gothic" panose="020B0400000000000000" pitchFamily="50" charset="-128"/>
                          <a:ea typeface="Yu Gothic" panose="020B0400000000000000" pitchFamily="50" charset="-128"/>
                        </a:rPr>
                        <a:t>49</a:t>
                      </a:r>
                    </a:p>
                  </a:txBody>
                  <a:tcPr marL="2815" marR="2815" marT="28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4838037"/>
                  </a:ext>
                </a:extLst>
              </a:tr>
            </a:tbl>
          </a:graphicData>
        </a:graphic>
      </p:graphicFrame>
      <p:sp>
        <p:nvSpPr>
          <p:cNvPr id="10" name="テキスト ボックス 9">
            <a:extLst>
              <a:ext uri="{FF2B5EF4-FFF2-40B4-BE49-F238E27FC236}">
                <a16:creationId xmlns:a16="http://schemas.microsoft.com/office/drawing/2014/main" id="{6907D789-D08C-9F7E-EDC4-7F4B8E6A82C2}"/>
              </a:ext>
            </a:extLst>
          </p:cNvPr>
          <p:cNvSpPr txBox="1"/>
          <p:nvPr/>
        </p:nvSpPr>
        <p:spPr>
          <a:xfrm>
            <a:off x="213814" y="4648200"/>
            <a:ext cx="8867633" cy="175432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effectLst/>
                <a:uLnTx/>
                <a:uFillTx/>
                <a:latin typeface="Calibri"/>
                <a:ea typeface="ＭＳ Ｐゴシック" panose="020B0600070205080204" pitchFamily="50" charset="-128"/>
                <a:cs typeface="+mn-cs"/>
              </a:rPr>
              <a:t>Result of LB217(Ap.25-May 10, 2025)</a:t>
            </a:r>
            <a:r>
              <a:rPr lang="en-US" altLang="ja-JP" b="1" dirty="0">
                <a:solidFill>
                  <a:srgbClr val="FF0000"/>
                </a:solidFill>
                <a:latin typeface="Calibri"/>
                <a:ea typeface="ＭＳ Ｐゴシック" panose="020B0600070205080204" pitchFamily="50" charset="-128"/>
              </a:rPr>
              <a:t>:</a:t>
            </a:r>
            <a:r>
              <a:rPr lang="ja-JP" altLang="en-US" b="1" dirty="0">
                <a:solidFill>
                  <a:srgbClr val="FF0000"/>
                </a:solidFill>
                <a:latin typeface="Calibri"/>
                <a:ea typeface="ＭＳ Ｐゴシック" panose="020B0600070205080204" pitchFamily="50" charset="-128"/>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82.26</a:t>
            </a:r>
            <a:r>
              <a:rPr kumimoji="1" lang="en-US" altLang="ja-JP" b="1" dirty="0">
                <a:solidFill>
                  <a:srgbClr val="FF0000"/>
                </a:solidFill>
                <a:latin typeface="Calibri"/>
                <a:ea typeface="ＭＳ Ｐゴシック" panose="020B0600070205080204" pitchFamily="50" charset="-128"/>
              </a:rPr>
              <a:t>% of Voters voted YES in aggregation which is over</a:t>
            </a:r>
            <a:r>
              <a:rPr kumimoji="1" lang="ja-JP" altLang="en-US" b="1" dirty="0">
                <a:solidFill>
                  <a:srgbClr val="FF0000"/>
                </a:solidFill>
                <a:latin typeface="Calibri"/>
                <a:ea typeface="ＭＳ Ｐゴシック" panose="020B0600070205080204" pitchFamily="50" charset="-128"/>
              </a:rPr>
              <a:t> </a:t>
            </a:r>
            <a:r>
              <a:rPr kumimoji="1" lang="en-US" altLang="ja-JP" b="1" dirty="0">
                <a:solidFill>
                  <a:srgbClr val="FF0000"/>
                </a:solidFill>
                <a:latin typeface="Calibri"/>
                <a:ea typeface="ＭＳ Ｐゴシック" panose="020B0600070205080204" pitchFamily="50" charset="-128"/>
              </a:rPr>
              <a:t>75%. Then  LB217 was officially Approved.</a:t>
            </a:r>
            <a:endPar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Voted YES with and without Comments are 45 while No. of Comments is 130.</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In Warsaw Interim Meeting May 2025</a:t>
            </a:r>
            <a:r>
              <a:rPr kumimoji="1" lang="en-US" altLang="ja-JP" b="1" dirty="0">
                <a:solidFill>
                  <a:srgbClr val="FF0000"/>
                </a:solidFill>
                <a:latin typeface="Calibri"/>
                <a:ea typeface="ＭＳ Ｐゴシック" panose="020B0600070205080204" pitchFamily="50" charset="-128"/>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Comment</a:t>
            </a:r>
            <a:r>
              <a:rPr kumimoji="1" lang="en-US" altLang="ja-JP" b="1" dirty="0">
                <a:solidFill>
                  <a:srgbClr val="FF0000"/>
                </a:solidFill>
                <a:latin typeface="Calibri"/>
                <a:ea typeface="ＭＳ Ｐゴシック" panose="020B0600070205080204" pitchFamily="50" charset="-128"/>
              </a:rPr>
              <a:t>s Resolution has been done. The 3</a:t>
            </a:r>
            <a:r>
              <a:rPr kumimoji="1" lang="en-US" altLang="ja-JP" b="1" baseline="30000" dirty="0">
                <a:solidFill>
                  <a:srgbClr val="FF0000"/>
                </a:solidFill>
                <a:latin typeface="Calibri"/>
                <a:ea typeface="ＭＳ Ｐゴシック" panose="020B0600070205080204" pitchFamily="50" charset="-128"/>
              </a:rPr>
              <a:t>rd</a:t>
            </a:r>
            <a:r>
              <a:rPr kumimoji="1" lang="en-US" altLang="ja-JP" b="1" dirty="0">
                <a:solidFill>
                  <a:srgbClr val="FF0000"/>
                </a:solidFill>
                <a:latin typeface="Calibri"/>
                <a:ea typeface="ＭＳ Ｐゴシック" panose="020B0600070205080204" pitchFamily="50" charset="-128"/>
              </a:rPr>
              <a:t> recirculation will start in June and In Madrid Plenary Meeting July 2025, the Revised Draft P802.15.6ma_D06 will be approved in WG802.15. Then it may move to SA  ballot</a:t>
            </a:r>
            <a:endParaRPr kumimoji="1"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4" name="日付プレースホルダー 2">
            <a:extLst>
              <a:ext uri="{FF2B5EF4-FFF2-40B4-BE49-F238E27FC236}">
                <a16:creationId xmlns:a16="http://schemas.microsoft.com/office/drawing/2014/main" id="{7C5EF29B-CEA7-2E48-30F4-42471E9AE8FB}"/>
              </a:ext>
            </a:extLst>
          </p:cNvPr>
          <p:cNvSpPr>
            <a:spLocks noGrp="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ja-JP"/>
            </a:defPPr>
            <a:lvl1pPr marL="0" algn="l" defTabSz="914400" rtl="0" eaLnBrk="1" latinLnBrk="0" hangingPunct="1">
              <a:defRPr kumimoji="1" sz="1400" b="1" kern="1200">
                <a:solidFill>
                  <a:schemeClr val="tx1"/>
                </a:solidFill>
                <a:latin typeface="+mn-lt"/>
                <a:ea typeface="ＭＳ Ｐゴシック"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May 2025</a:t>
            </a:r>
            <a:endParaRPr lang="en-US" altLang="ja-JP" dirty="0"/>
          </a:p>
        </p:txBody>
      </p:sp>
      <p:sp>
        <p:nvSpPr>
          <p:cNvPr id="5" name="object 9">
            <a:extLst>
              <a:ext uri="{FF2B5EF4-FFF2-40B4-BE49-F238E27FC236}">
                <a16:creationId xmlns:a16="http://schemas.microsoft.com/office/drawing/2014/main" id="{71B912C9-6188-7CC6-E5AC-FDA03DB8D7FA}"/>
              </a:ext>
            </a:extLst>
          </p:cNvPr>
          <p:cNvSpPr txBox="1"/>
          <p:nvPr/>
        </p:nvSpPr>
        <p:spPr>
          <a:xfrm>
            <a:off x="4283964" y="6474100"/>
            <a:ext cx="576363" cy="165302"/>
          </a:xfrm>
          <a:prstGeom prst="rect">
            <a:avLst/>
          </a:prstGeom>
        </p:spPr>
        <p:txBody>
          <a:bodyPr vert="horz" wrap="square" lIns="0" tIns="0" rIns="0" bIns="0" rtlCol="0">
            <a:spAutoFit/>
          </a:bodyPr>
          <a:lstStyle/>
          <a:p>
            <a:pPr marL="12700">
              <a:lnSpc>
                <a:spcPts val="1425"/>
              </a:lnSpc>
            </a:pPr>
            <a:r>
              <a:rPr sz="1050" spc="5" dirty="0">
                <a:latin typeface="Arial"/>
                <a:cs typeface="Arial"/>
              </a:rPr>
              <a:t>Slide</a:t>
            </a:r>
            <a:r>
              <a:rPr sz="1050" spc="-160" dirty="0">
                <a:latin typeface="Arial"/>
                <a:cs typeface="Arial"/>
              </a:rPr>
              <a:t> </a:t>
            </a:r>
            <a:fld id="{81D60167-4931-47E6-BA6A-407CBD079E47}" type="slidenum">
              <a:rPr sz="1050" spc="-5" dirty="0">
                <a:latin typeface="Arial"/>
                <a:cs typeface="Arial"/>
              </a:rPr>
              <a:t>6</a:t>
            </a:fld>
            <a:endParaRPr sz="1050" dirty="0">
              <a:latin typeface="Arial"/>
              <a:cs typeface="Arial"/>
            </a:endParaRPr>
          </a:p>
        </p:txBody>
      </p:sp>
      <p:sp>
        <p:nvSpPr>
          <p:cNvPr id="8" name="スライド番号プレースホルダー 7">
            <a:extLst>
              <a:ext uri="{FF2B5EF4-FFF2-40B4-BE49-F238E27FC236}">
                <a16:creationId xmlns:a16="http://schemas.microsoft.com/office/drawing/2014/main" id="{2599BE91-453F-A330-D4DE-96B7B66063F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pic>
        <p:nvPicPr>
          <p:cNvPr id="7" name="図 6">
            <a:extLst>
              <a:ext uri="{FF2B5EF4-FFF2-40B4-BE49-F238E27FC236}">
                <a16:creationId xmlns:a16="http://schemas.microsoft.com/office/drawing/2014/main" id="{30AC72B0-0535-B297-CB95-B110171A63B7}"/>
              </a:ext>
            </a:extLst>
          </p:cNvPr>
          <p:cNvPicPr>
            <a:picLocks noChangeAspect="1"/>
          </p:cNvPicPr>
          <p:nvPr/>
        </p:nvPicPr>
        <p:blipFill>
          <a:blip r:embed="rId2"/>
          <a:stretch>
            <a:fillRect/>
          </a:stretch>
        </p:blipFill>
        <p:spPr>
          <a:xfrm>
            <a:off x="2264984" y="1383417"/>
            <a:ext cx="5698134" cy="3049832"/>
          </a:xfrm>
          <a:prstGeom prst="rect">
            <a:avLst/>
          </a:prstGeom>
        </p:spPr>
      </p:pic>
      <p:pic>
        <p:nvPicPr>
          <p:cNvPr id="11" name="図 10">
            <a:extLst>
              <a:ext uri="{FF2B5EF4-FFF2-40B4-BE49-F238E27FC236}">
                <a16:creationId xmlns:a16="http://schemas.microsoft.com/office/drawing/2014/main" id="{9976B3E2-EA42-71FF-2C13-DDF849E84CA8}"/>
              </a:ext>
            </a:extLst>
          </p:cNvPr>
          <p:cNvPicPr>
            <a:picLocks noChangeAspect="1"/>
          </p:cNvPicPr>
          <p:nvPr/>
        </p:nvPicPr>
        <p:blipFill>
          <a:blip r:embed="rId3"/>
          <a:stretch>
            <a:fillRect/>
          </a:stretch>
        </p:blipFill>
        <p:spPr>
          <a:xfrm>
            <a:off x="7963119" y="1381090"/>
            <a:ext cx="1180881" cy="3049833"/>
          </a:xfrm>
          <a:prstGeom prst="rect">
            <a:avLst/>
          </a:prstGeom>
        </p:spPr>
      </p:pic>
    </p:spTree>
    <p:extLst>
      <p:ext uri="{BB962C8B-B14F-4D97-AF65-F5344CB8AC3E}">
        <p14:creationId xmlns:p14="http://schemas.microsoft.com/office/powerpoint/2010/main" val="2131263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20BBF37-174F-49B5-E981-E4D7A26FC5C0}"/>
              </a:ext>
            </a:extLst>
          </p:cNvPr>
          <p:cNvSpPr>
            <a:spLocks noGrp="1"/>
          </p:cNvSpPr>
          <p:nvPr>
            <p:ph idx="1"/>
          </p:nvPr>
        </p:nvSpPr>
        <p:spPr>
          <a:xfrm>
            <a:off x="373039" y="2247330"/>
            <a:ext cx="8657230" cy="3835021"/>
          </a:xfrm>
        </p:spPr>
        <p:txBody>
          <a:bodyPr/>
          <a:lstStyle/>
          <a:p>
            <a:r>
              <a:rPr kumimoji="1" lang="en-US" altLang="ja-JP" sz="2400" dirty="0"/>
              <a:t>TG motion: Approval of Comment Resolutions  25-0161-01</a:t>
            </a:r>
          </a:p>
          <a:p>
            <a:r>
              <a:rPr lang="en-US" altLang="ja-JP" sz="2400" dirty="0">
                <a:latin typeface="+mn-lt"/>
              </a:rPr>
              <a:t>TG Motion to approve the formation of CRG      25-0161-01</a:t>
            </a:r>
            <a:endParaRPr kumimoji="1" lang="en-US" altLang="ja-JP" sz="2400" dirty="0"/>
          </a:p>
          <a:p>
            <a:r>
              <a:rPr kumimoji="1" lang="en-US" altLang="ja-JP" sz="2400" dirty="0"/>
              <a:t>TG6ma Coexistence Assurance Document	    24-0348-06</a:t>
            </a:r>
          </a:p>
          <a:p>
            <a:r>
              <a:rPr kumimoji="1" lang="en-US" altLang="ja-JP" sz="2400" dirty="0"/>
              <a:t>Project Task List of 802.15.6ma	               25-0062-02</a:t>
            </a:r>
          </a:p>
          <a:p>
            <a:r>
              <a:rPr kumimoji="1" lang="en-US" altLang="ja-JP" sz="2400" dirty="0" err="1"/>
              <a:t>Progess</a:t>
            </a:r>
            <a:r>
              <a:rPr kumimoji="1" lang="en-US" altLang="ja-JP" sz="2400" dirty="0"/>
              <a:t> report of 802.15.6ma	                          23-0056-13</a:t>
            </a:r>
          </a:p>
          <a:p>
            <a:endParaRPr kumimoji="1" lang="en-US" altLang="ja-JP" sz="2400" dirty="0"/>
          </a:p>
          <a:p>
            <a:endParaRPr kumimoji="1" lang="en-US" altLang="ja-JP" sz="2400" dirty="0"/>
          </a:p>
          <a:p>
            <a:endParaRPr kumimoji="1" lang="ja-JP" altLang="en-US" sz="2400" dirty="0"/>
          </a:p>
        </p:txBody>
      </p:sp>
      <p:sp>
        <p:nvSpPr>
          <p:cNvPr id="3" name="タイトル 2">
            <a:extLst>
              <a:ext uri="{FF2B5EF4-FFF2-40B4-BE49-F238E27FC236}">
                <a16:creationId xmlns:a16="http://schemas.microsoft.com/office/drawing/2014/main" id="{4FFBAF30-F361-218D-8E26-15B542A0EC54}"/>
              </a:ext>
            </a:extLst>
          </p:cNvPr>
          <p:cNvSpPr>
            <a:spLocks noGrp="1"/>
          </p:cNvSpPr>
          <p:nvPr>
            <p:ph type="title"/>
          </p:nvPr>
        </p:nvSpPr>
        <p:spPr/>
        <p:txBody>
          <a:bodyPr/>
          <a:lstStyle/>
          <a:p>
            <a:r>
              <a:rPr kumimoji="1" lang="en-US" altLang="ja-JP" dirty="0"/>
              <a:t>Preparation for 3</a:t>
            </a:r>
            <a:r>
              <a:rPr kumimoji="1" lang="en-US" altLang="ja-JP" baseline="30000" dirty="0"/>
              <a:t>rd</a:t>
            </a:r>
            <a:r>
              <a:rPr kumimoji="1" lang="en-US" altLang="ja-JP" dirty="0"/>
              <a:t> Recirculation </a:t>
            </a:r>
            <a:endParaRPr kumimoji="1" lang="ja-JP" altLang="en-US" dirty="0"/>
          </a:p>
        </p:txBody>
      </p:sp>
      <p:sp>
        <p:nvSpPr>
          <p:cNvPr id="4" name="スライド番号プレースホルダー 3">
            <a:extLst>
              <a:ext uri="{FF2B5EF4-FFF2-40B4-BE49-F238E27FC236}">
                <a16:creationId xmlns:a16="http://schemas.microsoft.com/office/drawing/2014/main" id="{2AB24658-A3C1-A036-2CE8-5F24ECF44C3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5" name="日付プレースホルダー 4">
            <a:extLst>
              <a:ext uri="{FF2B5EF4-FFF2-40B4-BE49-F238E27FC236}">
                <a16:creationId xmlns:a16="http://schemas.microsoft.com/office/drawing/2014/main" id="{A7901DE0-FE8D-05F3-1C5C-EC2FA814A9F8}"/>
              </a:ext>
            </a:extLst>
          </p:cNvPr>
          <p:cNvSpPr>
            <a:spLocks noGrp="1"/>
          </p:cNvSpPr>
          <p:nvPr>
            <p:ph type="dt" sz="half" idx="2"/>
          </p:nvPr>
        </p:nvSpPr>
        <p:spPr/>
        <p:txBody>
          <a:bodyPr/>
          <a:lstStyle/>
          <a:p>
            <a:r>
              <a:rPr lang="en-US" altLang="ja-JP"/>
              <a:t>May 2025</a:t>
            </a:r>
            <a:endParaRPr lang="en-US" altLang="ja-JP" dirty="0"/>
          </a:p>
        </p:txBody>
      </p:sp>
    </p:spTree>
    <p:extLst>
      <p:ext uri="{BB962C8B-B14F-4D97-AF65-F5344CB8AC3E}">
        <p14:creationId xmlns:p14="http://schemas.microsoft.com/office/powerpoint/2010/main" val="3502702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29"/>
          <p:cNvSpPr/>
          <p:nvPr/>
        </p:nvSpPr>
        <p:spPr>
          <a:xfrm>
            <a:off x="457200" y="2180520"/>
            <a:ext cx="8226000" cy="4329462"/>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lnSpcReduction="10000"/>
          </a:bodyPr>
          <a:lstStyle/>
          <a:p>
            <a:pPr>
              <a:lnSpc>
                <a:spcPct val="100000"/>
              </a:lnSpc>
            </a:pPr>
            <a:r>
              <a:rPr lang="en-US" sz="2000" b="0" i="1" strike="noStrike" spc="-1" dirty="0">
                <a:solidFill>
                  <a:srgbClr val="000000"/>
                </a:solidFill>
                <a:latin typeface="Arial"/>
                <a:ea typeface="DejaVu Sans"/>
              </a:rPr>
              <a:t>Move that 802.15 WG start a WG Letter Ballot requesting approval of </a:t>
            </a:r>
            <a:r>
              <a:rPr lang="en-US" sz="2000" b="0" i="1" strike="noStrike" spc="-1" dirty="0">
                <a:solidFill>
                  <a:srgbClr val="000000"/>
                </a:solidFill>
                <a:highlight>
                  <a:srgbClr val="FFFF00"/>
                </a:highlight>
                <a:latin typeface="Arial"/>
                <a:ea typeface="DejaVu Sans"/>
              </a:rPr>
              <a:t>CA document 15-24-0348-06 and </a:t>
            </a:r>
            <a:r>
              <a:rPr lang="en-US" sz="2000" b="0" i="1" strike="noStrike" spc="-1" dirty="0">
                <a:solidFill>
                  <a:srgbClr val="000000"/>
                </a:solidFill>
                <a:latin typeface="Arial"/>
                <a:ea typeface="DejaVu Sans"/>
              </a:rPr>
              <a:t>document </a:t>
            </a:r>
            <a:r>
              <a:rPr lang="en-US" sz="2000" b="0" i="1" strike="noStrike" spc="-1" dirty="0">
                <a:solidFill>
                  <a:srgbClr val="000000"/>
                </a:solidFill>
                <a:highlight>
                  <a:srgbClr val="FFFF00"/>
                </a:highlight>
                <a:latin typeface="Arial"/>
                <a:ea typeface="DejaVu Sans"/>
              </a:rPr>
              <a:t>P802-15-6ma_D0</a:t>
            </a:r>
            <a:r>
              <a:rPr lang="en-US" sz="2000" i="1" spc="-1" dirty="0">
                <a:solidFill>
                  <a:srgbClr val="000000"/>
                </a:solidFill>
                <a:highlight>
                  <a:srgbClr val="FFFF00"/>
                </a:highlight>
                <a:latin typeface="Arial"/>
                <a:ea typeface="DejaVu Sans"/>
              </a:rPr>
              <a:t>5</a:t>
            </a:r>
            <a:r>
              <a:rPr lang="en-US" sz="2000" b="0" i="1" strike="noStrike" spc="-1" dirty="0">
                <a:solidFill>
                  <a:srgbClr val="000000"/>
                </a:solidFill>
                <a:highlight>
                  <a:srgbClr val="FFFF00"/>
                </a:highlight>
                <a:latin typeface="Arial"/>
                <a:ea typeface="DejaVu Sans"/>
              </a:rPr>
              <a:t> </a:t>
            </a:r>
            <a:r>
              <a:rPr lang="en-US" sz="2000" b="0" i="1" strike="noStrike" spc="-1" dirty="0">
                <a:solidFill>
                  <a:srgbClr val="000000"/>
                </a:solidFill>
                <a:latin typeface="Arial"/>
                <a:ea typeface="DejaVu Sans"/>
              </a:rPr>
              <a:t> (as edited in accordance with the instructions in document 15-</a:t>
            </a:r>
            <a:r>
              <a:rPr lang="en-US" sz="2000" b="0" i="1" strike="noStrike" spc="-1" dirty="0">
                <a:solidFill>
                  <a:srgbClr val="000000"/>
                </a:solidFill>
                <a:highlight>
                  <a:srgbClr val="FFFF00"/>
                </a:highlight>
                <a:latin typeface="Arial"/>
                <a:ea typeface="DejaVu Sans"/>
              </a:rPr>
              <a:t>15-23-0138-01-0mag</a:t>
            </a:r>
            <a:r>
              <a:rPr lang="en-US" sz="2000" b="0" i="1" strike="noStrike" spc="-1" dirty="0">
                <a:solidFill>
                  <a:srgbClr val="000000"/>
                </a:solidFill>
                <a:latin typeface="Arial"/>
                <a:ea typeface="DejaVu Sans"/>
              </a:rPr>
              <a:t>) and to forward document P802-15-6ma</a:t>
            </a:r>
            <a:r>
              <a:rPr lang="en-US" sz="2000" b="0" i="1" strike="noStrike" spc="-1" dirty="0">
                <a:solidFill>
                  <a:srgbClr val="000000"/>
                </a:solidFill>
                <a:highlight>
                  <a:srgbClr val="FFFF00"/>
                </a:highlight>
                <a:latin typeface="Arial"/>
                <a:ea typeface="DejaVu Sans"/>
              </a:rPr>
              <a:t>_D04</a:t>
            </a:r>
            <a:r>
              <a:rPr lang="en-US" sz="2000" b="0" i="1" strike="noStrike" spc="-1" dirty="0">
                <a:solidFill>
                  <a:srgbClr val="000000"/>
                </a:solidFill>
                <a:latin typeface="Arial"/>
                <a:ea typeface="DejaVu Sans"/>
              </a:rPr>
              <a:t>, as edited in accordance with the instructions in document 15-</a:t>
            </a:r>
            <a:r>
              <a:rPr lang="en-US" sz="2000" b="0" i="1" strike="noStrike" spc="-1" dirty="0">
                <a:solidFill>
                  <a:srgbClr val="000000"/>
                </a:solidFill>
                <a:highlight>
                  <a:srgbClr val="FFFF00"/>
                </a:highlight>
                <a:latin typeface="Arial"/>
                <a:ea typeface="DejaVu Sans"/>
              </a:rPr>
              <a:t>15-23-0138-01-0mag</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and CA document </a:t>
            </a:r>
            <a:r>
              <a:rPr kumimoji="1" lang="en-US" altLang="ja-JP" sz="2000" b="0" i="1" u="none" strike="noStrike" kern="1200" cap="none" spc="-1" normalizeH="0" baseline="0" noProof="0" dirty="0">
                <a:ln>
                  <a:noFill/>
                </a:ln>
                <a:solidFill>
                  <a:srgbClr val="000000"/>
                </a:solidFill>
                <a:effectLst/>
                <a:highlight>
                  <a:srgbClr val="FFFF00"/>
                </a:highlight>
                <a:uLnTx/>
                <a:uFillTx/>
                <a:latin typeface="Arial"/>
                <a:ea typeface="DejaVu Sans"/>
              </a:rPr>
              <a:t>15-24-0348-06 </a:t>
            </a:r>
            <a:r>
              <a:rPr lang="en-US" sz="2000" b="0" i="1" strike="noStrike" spc="-1" dirty="0">
                <a:solidFill>
                  <a:srgbClr val="000000"/>
                </a:solidFill>
                <a:latin typeface="Arial"/>
                <a:ea typeface="DejaVu Sans"/>
              </a:rPr>
              <a:t>to Standards Association ballot pending the completion and inclusion of the edits in the draft.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a:t>
            </a:r>
            <a:endParaRPr lang="en-US" sz="2000" b="0" strike="noStrike" spc="-1" dirty="0">
              <a:solidFill>
                <a:srgbClr val="000000"/>
              </a:solidFill>
              <a:latin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0" strike="noStrike" spc="-1" dirty="0">
                <a:solidFill>
                  <a:srgbClr val="000000"/>
                </a:solidFill>
                <a:latin typeface="Arial"/>
                <a:ea typeface="DejaVu Sans"/>
              </a:rPr>
              <a:t>Seconded by: Joerg Robert</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Approved</a:t>
            </a:r>
          </a:p>
          <a:p>
            <a:pPr marL="342900" indent="-342900">
              <a:lnSpc>
                <a:spcPct val="100000"/>
              </a:lnSpc>
              <a:buFont typeface="Arial" panose="020B0604020202020204" pitchFamily="34" charset="0"/>
              <a:buChar char="•"/>
            </a:pPr>
            <a:r>
              <a:rPr lang="en-US" sz="2000" b="0" strike="noStrike" spc="-1" dirty="0">
                <a:solidFill>
                  <a:srgbClr val="000000"/>
                </a:solidFill>
                <a:latin typeface="Arial"/>
              </a:rPr>
              <a:t>Yes	28	100.0%</a:t>
            </a:r>
          </a:p>
          <a:p>
            <a:pPr marL="342900" indent="-342900">
              <a:lnSpc>
                <a:spcPct val="100000"/>
              </a:lnSpc>
              <a:buFont typeface="Arial" panose="020B0604020202020204" pitchFamily="34" charset="0"/>
              <a:buChar char="•"/>
            </a:pPr>
            <a:r>
              <a:rPr lang="en-US" sz="2000" b="0" strike="noStrike" spc="-1" dirty="0">
                <a:solidFill>
                  <a:srgbClr val="000000"/>
                </a:solidFill>
                <a:latin typeface="Arial"/>
              </a:rPr>
              <a:t>No	0	0.0%</a:t>
            </a:r>
          </a:p>
          <a:p>
            <a:pPr marL="342900" indent="-342900">
              <a:lnSpc>
                <a:spcPct val="100000"/>
              </a:lnSpc>
              <a:buFont typeface="Arial" panose="020B0604020202020204" pitchFamily="34" charset="0"/>
              <a:buChar char="•"/>
            </a:pPr>
            <a:r>
              <a:rPr lang="en-US" sz="2000" b="0" strike="noStrike" spc="-1" dirty="0">
                <a:solidFill>
                  <a:srgbClr val="000000"/>
                </a:solidFill>
                <a:latin typeface="Arial"/>
              </a:rPr>
              <a:t>Abstain	0	0.0%</a:t>
            </a:r>
          </a:p>
          <a:p>
            <a:pPr marL="342900" indent="-342900">
              <a:lnSpc>
                <a:spcPct val="100000"/>
              </a:lnSpc>
              <a:buFont typeface="Arial" panose="020B0604020202020204" pitchFamily="34" charset="0"/>
              <a:buChar char="•"/>
            </a:pPr>
            <a:r>
              <a:rPr lang="en-US" sz="2000" spc="-1" dirty="0">
                <a:solidFill>
                  <a:srgbClr val="000000"/>
                </a:solidFill>
                <a:latin typeface="Arial"/>
              </a:rPr>
              <a:t>Total 28    </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p:txBody>
      </p:sp>
      <p:sp>
        <p:nvSpPr>
          <p:cNvPr id="8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Draft needs to be edited before LB</a:t>
            </a:r>
          </a:p>
        </p:txBody>
      </p:sp>
      <p:sp>
        <p:nvSpPr>
          <p:cNvPr id="2" name="日付プレースホルダー 1">
            <a:extLst>
              <a:ext uri="{FF2B5EF4-FFF2-40B4-BE49-F238E27FC236}">
                <a16:creationId xmlns:a16="http://schemas.microsoft.com/office/drawing/2014/main" id="{78F26451-736D-EFBA-A7C7-699D18D7AA85}"/>
              </a:ext>
            </a:extLst>
          </p:cNvPr>
          <p:cNvSpPr>
            <a:spLocks noGrp="1"/>
          </p:cNvSpPr>
          <p:nvPr>
            <p:ph type="dt" sz="half" idx="2"/>
          </p:nvPr>
        </p:nvSpPr>
        <p:spPr/>
        <p:txBody>
          <a:bodyPr/>
          <a:lstStyle/>
          <a:p>
            <a:r>
              <a:rPr lang="en-US" altLang="ja-JP"/>
              <a:t>May 2025</a:t>
            </a:r>
            <a:endParaRPr lang="en-US" altLang="ja-JP" dirty="0"/>
          </a:p>
        </p:txBody>
      </p:sp>
      <p:sp>
        <p:nvSpPr>
          <p:cNvPr id="3" name="スライド番号プレースホルダー 2">
            <a:extLst>
              <a:ext uri="{FF2B5EF4-FFF2-40B4-BE49-F238E27FC236}">
                <a16:creationId xmlns:a16="http://schemas.microsoft.com/office/drawing/2014/main" id="{6E1428A6-4E25-66BB-B7CC-62BFD31ADB48}"/>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8</a:t>
            </a:fld>
            <a:endParaRPr lang="en-US" altLang="ja-JP"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43A63-EC7C-8EDE-D8D4-416D183DBC81}"/>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7405366-18A8-6FB3-E9E5-19D25E569469}"/>
              </a:ext>
            </a:extLst>
          </p:cNvPr>
          <p:cNvSpPr>
            <a:spLocks noGrp="1"/>
          </p:cNvSpPr>
          <p:nvPr>
            <p:ph idx="1"/>
          </p:nvPr>
        </p:nvSpPr>
        <p:spPr>
          <a:xfrm>
            <a:off x="479611" y="1698327"/>
            <a:ext cx="8368553" cy="4722681"/>
          </a:xfrm>
        </p:spPr>
        <p:txBody>
          <a:bodyPr>
            <a:normAutofit lnSpcReduction="10000"/>
          </a:bodyPr>
          <a:lstStyle/>
          <a:p>
            <a:pPr marL="0" indent="0" algn="just">
              <a:buNone/>
            </a:pPr>
            <a:r>
              <a:rPr kumimoji="1" lang="en-US" altLang="ja-JP" sz="1800" dirty="0"/>
              <a:t>Move that 802.15 WG approves the formation of a Comment Resolution Group (CRG) for the WG balloting of P802.15.6ma with the following membership: </a:t>
            </a:r>
            <a:r>
              <a:rPr kumimoji="1" lang="en-US" altLang="ja-JP" sz="1800" dirty="0">
                <a:highlight>
                  <a:srgbClr val="FFFF00"/>
                </a:highlight>
              </a:rPr>
              <a:t>Ryuji Kohno (YNU/YRP-IAI), Marco </a:t>
            </a:r>
            <a:r>
              <a:rPr kumimoji="1" lang="en-US" altLang="ja-JP" sz="1800" dirty="0" err="1">
                <a:highlight>
                  <a:srgbClr val="FFFF00"/>
                </a:highlight>
              </a:rPr>
              <a:t>Hernandex</a:t>
            </a:r>
            <a:r>
              <a:rPr kumimoji="1" lang="en-US" altLang="ja-JP" sz="1800" dirty="0">
                <a:highlight>
                  <a:srgbClr val="FFFF00"/>
                </a:highlight>
              </a:rPr>
              <a:t>(CWC), Huan-Bang Li(NICT), Takumi Kobayashi (OMU), Seong-Soon Joo (NHT). </a:t>
            </a:r>
            <a:r>
              <a:rPr kumimoji="1" lang="en-US" altLang="ja-JP" sz="1800" dirty="0"/>
              <a:t>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kumimoji="1" lang="en-US" altLang="ja-JP" sz="1800" dirty="0"/>
              <a:t>Moved By: Ryuji Kohno</a:t>
            </a:r>
          </a:p>
          <a:p>
            <a:pPr marL="0" indent="0">
              <a:buNone/>
            </a:pPr>
            <a:r>
              <a:rPr kumimoji="1" lang="en-US" altLang="ja-JP" sz="1800" dirty="0"/>
              <a:t>Seconded By: Joerg Robert</a:t>
            </a:r>
          </a:p>
          <a:p>
            <a:pPr marL="0" indent="0">
              <a:buNone/>
            </a:pPr>
            <a:r>
              <a:rPr lang="en-US" altLang="ja-JP" sz="1800" b="0" strike="noStrike" spc="-1" dirty="0">
                <a:solidFill>
                  <a:srgbClr val="000000"/>
                </a:solidFill>
                <a:latin typeface="Arial"/>
                <a:ea typeface="DejaVu Sans"/>
              </a:rPr>
              <a:t>Result: Approved</a:t>
            </a:r>
          </a:p>
          <a:p>
            <a:pPr>
              <a:lnSpc>
                <a:spcPct val="100000"/>
              </a:lnSpc>
            </a:pPr>
            <a:r>
              <a:rPr lang="en-US" altLang="ja-JP" sz="1800" b="0" strike="noStrike" spc="-1" dirty="0">
                <a:solidFill>
                  <a:srgbClr val="000000"/>
                </a:solidFill>
                <a:latin typeface="Arial"/>
              </a:rPr>
              <a:t>Yes	29	100.0%</a:t>
            </a:r>
          </a:p>
          <a:p>
            <a:pPr>
              <a:lnSpc>
                <a:spcPct val="100000"/>
              </a:lnSpc>
            </a:pPr>
            <a:r>
              <a:rPr lang="en-US" altLang="ja-JP" sz="1800" b="0" strike="noStrike" spc="-1" dirty="0">
                <a:solidFill>
                  <a:srgbClr val="000000"/>
                </a:solidFill>
                <a:latin typeface="Arial"/>
              </a:rPr>
              <a:t>No	0	0.0%</a:t>
            </a:r>
          </a:p>
          <a:p>
            <a:pPr>
              <a:lnSpc>
                <a:spcPct val="100000"/>
              </a:lnSpc>
            </a:pPr>
            <a:r>
              <a:rPr lang="en-US" altLang="ja-JP" sz="1800" b="0" strike="noStrike" spc="-1" dirty="0">
                <a:solidFill>
                  <a:srgbClr val="000000"/>
                </a:solidFill>
                <a:latin typeface="Arial"/>
              </a:rPr>
              <a:t>Abstain	0	0.0%</a:t>
            </a:r>
          </a:p>
          <a:p>
            <a:pPr>
              <a:lnSpc>
                <a:spcPct val="100000"/>
              </a:lnSpc>
            </a:pPr>
            <a:r>
              <a:rPr lang="en-US" altLang="ja-JP" sz="1800" spc="-1" dirty="0">
                <a:solidFill>
                  <a:srgbClr val="000000"/>
                </a:solidFill>
                <a:latin typeface="Arial"/>
              </a:rPr>
              <a:t>Total 29    </a:t>
            </a:r>
            <a:endParaRPr lang="en-US" altLang="ja-JP" sz="1800" b="0" strike="noStrike" spc="-1" dirty="0">
              <a:solidFill>
                <a:srgbClr val="000000"/>
              </a:solidFill>
              <a:latin typeface="Arial"/>
            </a:endParaRPr>
          </a:p>
          <a:p>
            <a:pPr marL="0" indent="0">
              <a:buNone/>
            </a:pPr>
            <a:endParaRPr kumimoji="1" lang="en-US" altLang="ja-JP" sz="1800" dirty="0"/>
          </a:p>
        </p:txBody>
      </p:sp>
      <p:sp>
        <p:nvSpPr>
          <p:cNvPr id="3" name="タイトル 2">
            <a:extLst>
              <a:ext uri="{FF2B5EF4-FFF2-40B4-BE49-F238E27FC236}">
                <a16:creationId xmlns:a16="http://schemas.microsoft.com/office/drawing/2014/main" id="{EBDDEB01-2789-781E-9A56-73A99AF87F30}"/>
              </a:ext>
            </a:extLst>
          </p:cNvPr>
          <p:cNvSpPr>
            <a:spLocks noGrp="1"/>
          </p:cNvSpPr>
          <p:nvPr>
            <p:ph type="title"/>
          </p:nvPr>
        </p:nvSpPr>
        <p:spPr>
          <a:xfrm>
            <a:off x="1210234" y="722428"/>
            <a:ext cx="7404847" cy="895498"/>
          </a:xfrm>
        </p:spPr>
        <p:txBody>
          <a:bodyPr/>
          <a:lstStyle/>
          <a:p>
            <a:br>
              <a:rPr lang="en-US" altLang="ja-JP" sz="3600" dirty="0">
                <a:latin typeface="+mn-lt"/>
              </a:rPr>
            </a:br>
            <a:r>
              <a:rPr lang="en-US" altLang="ja-JP" sz="3600" dirty="0">
                <a:latin typeface="+mn-lt"/>
              </a:rPr>
              <a:t>WG Motion to approve the formation of CRG</a:t>
            </a:r>
            <a:br>
              <a:rPr lang="en-US" altLang="ja-JP" sz="3600" dirty="0">
                <a:latin typeface="+mn-lt"/>
              </a:rPr>
            </a:br>
            <a:endParaRPr kumimoji="1" lang="ja-JP" altLang="en-US" sz="3600" dirty="0">
              <a:latin typeface="+mn-lt"/>
            </a:endParaRPr>
          </a:p>
        </p:txBody>
      </p:sp>
      <p:sp>
        <p:nvSpPr>
          <p:cNvPr id="4" name="日付プレースホルダー 3">
            <a:extLst>
              <a:ext uri="{FF2B5EF4-FFF2-40B4-BE49-F238E27FC236}">
                <a16:creationId xmlns:a16="http://schemas.microsoft.com/office/drawing/2014/main" id="{341FA931-3D4D-F703-0BE7-868983F2619E}"/>
              </a:ext>
            </a:extLst>
          </p:cNvPr>
          <p:cNvSpPr>
            <a:spLocks noGrp="1"/>
          </p:cNvSpPr>
          <p:nvPr>
            <p:ph type="dt" sz="half" idx="2"/>
          </p:nvPr>
        </p:nvSpPr>
        <p:spPr/>
        <p:txBody>
          <a:bodyPr/>
          <a:lstStyle/>
          <a:p>
            <a:r>
              <a:rPr lang="en-US" altLang="ja-JP"/>
              <a:t>May 2025</a:t>
            </a:r>
            <a:endParaRPr lang="en-US" altLang="ja-JP" dirty="0"/>
          </a:p>
        </p:txBody>
      </p:sp>
      <p:sp>
        <p:nvSpPr>
          <p:cNvPr id="5" name="スライド番号プレースホルダー 4">
            <a:extLst>
              <a:ext uri="{FF2B5EF4-FFF2-40B4-BE49-F238E27FC236}">
                <a16:creationId xmlns:a16="http://schemas.microsoft.com/office/drawing/2014/main" id="{BFE722B9-A2E5-D3ED-862A-E76F1ABF420E}"/>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Tree>
    <p:extLst>
      <p:ext uri="{BB962C8B-B14F-4D97-AF65-F5344CB8AC3E}">
        <p14:creationId xmlns:p14="http://schemas.microsoft.com/office/powerpoint/2010/main" val="1830658928"/>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Props1.xml><?xml version="1.0" encoding="utf-8"?>
<ds:datastoreItem xmlns:ds="http://schemas.openxmlformats.org/officeDocument/2006/customXml" ds:itemID="{9E22EF58-880A-42E3-AAF9-C1608E24B552}">
  <ds:schemaRefs>
    <ds:schemaRef ds:uri="http://schemas.microsoft.com/sharepoint/v3/contenttype/forms"/>
  </ds:schemaRefs>
</ds:datastoreItem>
</file>

<file path=customXml/itemProps2.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46567</TotalTime>
  <Words>2498</Words>
  <Application>Microsoft Office PowerPoint</Application>
  <PresentationFormat>画面に合わせる (4:3)</PresentationFormat>
  <Paragraphs>323</Paragraphs>
  <Slides>14</Slides>
  <Notes>10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14</vt:i4>
      </vt:variant>
    </vt:vector>
  </HeadingPairs>
  <TitlesOfParts>
    <vt:vector size="25" baseType="lpstr">
      <vt:lpstr>Arial Unicode MS</vt:lpstr>
      <vt:lpstr>굴림</vt:lpstr>
      <vt:lpstr>ＭＳ Ｐゴシック</vt:lpstr>
      <vt:lpstr>メイリオ</vt:lpstr>
      <vt:lpstr>游ゴシック</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Plenary Session Warsaw, Poland  May 15th, 2025 Ryuji Kohno Yokohama National University(YNU), YRP International Alliance Institute(YRP-IAI) </vt:lpstr>
      <vt:lpstr>Objectives of TG 6ma – Enhanced Dependability Body Area Network (ED-BAN)</vt:lpstr>
      <vt:lpstr>TG15.6ma Interim Session Schedule for 12th-16th, May 2025</vt:lpstr>
      <vt:lpstr>Agenda items for the week</vt:lpstr>
      <vt:lpstr> Result of Letter Ballot LB217 for 2nd Recirculation of the Draft P802.15.6ma_D05　（April 25-May 10, 2025)</vt:lpstr>
      <vt:lpstr>Preparation for 3rd Recirculation </vt:lpstr>
      <vt:lpstr>WG motion: Draft needs to be edited before LB</vt:lpstr>
      <vt:lpstr> WG Motion to approve the formation of CRG </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294</cp:revision>
  <dcterms:created xsi:type="dcterms:W3CDTF">2018-03-06T17:15:04Z</dcterms:created>
  <dcterms:modified xsi:type="dcterms:W3CDTF">2025-05-15T15:15:51Z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