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452" r:id="rId19"/>
    <p:sldId id="450" r:id="rId20"/>
    <p:sldId id="451" r:id="rId21"/>
    <p:sldId id="383" r:id="rId22"/>
    <p:sldId id="413" r:id="rId23"/>
    <p:sldId id="448" r:id="rId24"/>
    <p:sldId id="449" r:id="rId25"/>
    <p:sldId id="394" r:id="rId26"/>
    <p:sldId id="423" r:id="rId27"/>
    <p:sldId id="453" r:id="rId28"/>
    <p:sldId id="424" r:id="rId29"/>
    <p:sldId id="393" r:id="rId30"/>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21" d="100"/>
          <a:sy n="121" d="100"/>
        </p:scale>
        <p:origin x="1128" y="2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802.15-25-0275-02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June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ocuments?is_dcn=174&amp;is_year=2025"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ocuments?is_dcn=276&amp;is_year=2025"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May – July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May 2025 through July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9113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1401090521"/>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Aug-Nov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Wide Latin" panose="020F0502020204030204" pitchFamily="18" charset="0"/>
              </a:rPr>
              <a:t>There’s Still Hope</a:t>
            </a:r>
            <a:endParaRPr kumimoji="0" lang="en-US" sz="2000" b="0" i="0" u="none" strike="noStrike" cap="none" normalizeH="0" baseline="0" dirty="0">
              <a:ln>
                <a:noFill/>
              </a:ln>
              <a:solidFill>
                <a:schemeClr val="tx1"/>
              </a:solidFill>
              <a:effectLst/>
              <a:latin typeface="Wide Latin" panose="020F0502020204030204" pitchFamily="18" charset="0"/>
            </a:endParaRP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br>
              <a:rPr lang="en-US" dirty="0"/>
            </a:br>
            <a:r>
              <a:rPr lang="en-US" dirty="0"/>
              <a:t>Current Plan</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2057400"/>
            <a:ext cx="10363200" cy="4343400"/>
          </a:xfrm>
        </p:spPr>
        <p:txBody>
          <a:bodyPr>
            <a:normAutofit fontScale="92500" lnSpcReduction="10000"/>
          </a:bodyPr>
          <a:lstStyle/>
          <a:p>
            <a:r>
              <a:rPr lang="en-US" dirty="0"/>
              <a:t>Seek LMSC in July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1242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https://mentor.ieee.org/802.15/documents?is_dcn=174&amp;is_year=2025</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0128A-A743-B6AC-5E6A-6856174A6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6357A-A9E2-7C9F-4FC0-4611B3595794}"/>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3B607418-0DF2-148F-633F-D7B62ACDC7EA}"/>
              </a:ext>
            </a:extLst>
          </p:cNvPr>
          <p:cNvSpPr>
            <a:spLocks noGrp="1"/>
          </p:cNvSpPr>
          <p:nvPr>
            <p:ph type="body" sz="half" idx="1"/>
          </p:nvPr>
        </p:nvSpPr>
        <p:spPr>
          <a:xfrm>
            <a:off x="914400" y="1905000"/>
            <a:ext cx="10363200" cy="457200"/>
          </a:xfrm>
        </p:spPr>
        <p:txBody>
          <a:bodyPr/>
          <a:lstStyle/>
          <a:p>
            <a:pPr marL="0" indent="0" algn="ctr">
              <a:buNone/>
            </a:pPr>
            <a:r>
              <a:rPr lang="en-US" dirty="0"/>
              <a:t>Status 22-June-2025</a:t>
            </a:r>
          </a:p>
        </p:txBody>
      </p:sp>
      <p:sp>
        <p:nvSpPr>
          <p:cNvPr id="4" name="Slide Number Placeholder 3">
            <a:extLst>
              <a:ext uri="{FF2B5EF4-FFF2-40B4-BE49-F238E27FC236}">
                <a16:creationId xmlns:a16="http://schemas.microsoft.com/office/drawing/2014/main" id="{DA4612AC-5FB4-FB66-696D-66C39285CB7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dirty="0"/>
          </a:p>
        </p:txBody>
      </p:sp>
      <p:graphicFrame>
        <p:nvGraphicFramePr>
          <p:cNvPr id="5" name="Table 4">
            <a:extLst>
              <a:ext uri="{FF2B5EF4-FFF2-40B4-BE49-F238E27FC236}">
                <a16:creationId xmlns:a16="http://schemas.microsoft.com/office/drawing/2014/main" id="{45DC5591-6A95-B4CD-3CB2-98C133A72FD9}"/>
              </a:ext>
            </a:extLst>
          </p:cNvPr>
          <p:cNvGraphicFramePr>
            <a:graphicFrameLocks noGrp="1"/>
          </p:cNvGraphicFramePr>
          <p:nvPr/>
        </p:nvGraphicFramePr>
        <p:xfrm>
          <a:off x="914400" y="2851821"/>
          <a:ext cx="10363201" cy="2373557"/>
        </p:xfrm>
        <a:graphic>
          <a:graphicData uri="http://schemas.openxmlformats.org/drawingml/2006/table">
            <a:tbl>
              <a:tblPr/>
              <a:tblGrid>
                <a:gridCol w="730859">
                  <a:extLst>
                    <a:ext uri="{9D8B030D-6E8A-4147-A177-3AD203B41FA5}">
                      <a16:colId xmlns:a16="http://schemas.microsoft.com/office/drawing/2014/main" val="3677690533"/>
                    </a:ext>
                  </a:extLst>
                </a:gridCol>
                <a:gridCol w="730859">
                  <a:extLst>
                    <a:ext uri="{9D8B030D-6E8A-4147-A177-3AD203B41FA5}">
                      <a16:colId xmlns:a16="http://schemas.microsoft.com/office/drawing/2014/main" val="426770228"/>
                    </a:ext>
                  </a:extLst>
                </a:gridCol>
                <a:gridCol w="666607">
                  <a:extLst>
                    <a:ext uri="{9D8B030D-6E8A-4147-A177-3AD203B41FA5}">
                      <a16:colId xmlns:a16="http://schemas.microsoft.com/office/drawing/2014/main" val="3037668950"/>
                    </a:ext>
                  </a:extLst>
                </a:gridCol>
                <a:gridCol w="666607">
                  <a:extLst>
                    <a:ext uri="{9D8B030D-6E8A-4147-A177-3AD203B41FA5}">
                      <a16:colId xmlns:a16="http://schemas.microsoft.com/office/drawing/2014/main" val="2116498375"/>
                    </a:ext>
                  </a:extLst>
                </a:gridCol>
                <a:gridCol w="666607">
                  <a:extLst>
                    <a:ext uri="{9D8B030D-6E8A-4147-A177-3AD203B41FA5}">
                      <a16:colId xmlns:a16="http://schemas.microsoft.com/office/drawing/2014/main" val="2221387800"/>
                    </a:ext>
                  </a:extLst>
                </a:gridCol>
                <a:gridCol w="666607">
                  <a:extLst>
                    <a:ext uri="{9D8B030D-6E8A-4147-A177-3AD203B41FA5}">
                      <a16:colId xmlns:a16="http://schemas.microsoft.com/office/drawing/2014/main" val="3961961769"/>
                    </a:ext>
                  </a:extLst>
                </a:gridCol>
                <a:gridCol w="666607">
                  <a:extLst>
                    <a:ext uri="{9D8B030D-6E8A-4147-A177-3AD203B41FA5}">
                      <a16:colId xmlns:a16="http://schemas.microsoft.com/office/drawing/2014/main" val="4071818969"/>
                    </a:ext>
                  </a:extLst>
                </a:gridCol>
                <a:gridCol w="728181">
                  <a:extLst>
                    <a:ext uri="{9D8B030D-6E8A-4147-A177-3AD203B41FA5}">
                      <a16:colId xmlns:a16="http://schemas.microsoft.com/office/drawing/2014/main" val="3619363333"/>
                    </a:ext>
                  </a:extLst>
                </a:gridCol>
                <a:gridCol w="514011">
                  <a:extLst>
                    <a:ext uri="{9D8B030D-6E8A-4147-A177-3AD203B41FA5}">
                      <a16:colId xmlns:a16="http://schemas.microsoft.com/office/drawing/2014/main" val="838848019"/>
                    </a:ext>
                  </a:extLst>
                </a:gridCol>
                <a:gridCol w="717473">
                  <a:extLst>
                    <a:ext uri="{9D8B030D-6E8A-4147-A177-3AD203B41FA5}">
                      <a16:colId xmlns:a16="http://schemas.microsoft.com/office/drawing/2014/main" val="2107451635"/>
                    </a:ext>
                  </a:extLst>
                </a:gridCol>
                <a:gridCol w="717473">
                  <a:extLst>
                    <a:ext uri="{9D8B030D-6E8A-4147-A177-3AD203B41FA5}">
                      <a16:colId xmlns:a16="http://schemas.microsoft.com/office/drawing/2014/main" val="2074280136"/>
                    </a:ext>
                  </a:extLst>
                </a:gridCol>
                <a:gridCol w="128502">
                  <a:extLst>
                    <a:ext uri="{9D8B030D-6E8A-4147-A177-3AD203B41FA5}">
                      <a16:colId xmlns:a16="http://schemas.microsoft.com/office/drawing/2014/main" val="3524963950"/>
                    </a:ext>
                  </a:extLst>
                </a:gridCol>
                <a:gridCol w="514011">
                  <a:extLst>
                    <a:ext uri="{9D8B030D-6E8A-4147-A177-3AD203B41FA5}">
                      <a16:colId xmlns:a16="http://schemas.microsoft.com/office/drawing/2014/main" val="1548491054"/>
                    </a:ext>
                  </a:extLst>
                </a:gridCol>
                <a:gridCol w="514011">
                  <a:extLst>
                    <a:ext uri="{9D8B030D-6E8A-4147-A177-3AD203B41FA5}">
                      <a16:colId xmlns:a16="http://schemas.microsoft.com/office/drawing/2014/main" val="1296458391"/>
                    </a:ext>
                  </a:extLst>
                </a:gridCol>
                <a:gridCol w="514011">
                  <a:extLst>
                    <a:ext uri="{9D8B030D-6E8A-4147-A177-3AD203B41FA5}">
                      <a16:colId xmlns:a16="http://schemas.microsoft.com/office/drawing/2014/main" val="1013126369"/>
                    </a:ext>
                  </a:extLst>
                </a:gridCol>
                <a:gridCol w="588970">
                  <a:extLst>
                    <a:ext uri="{9D8B030D-6E8A-4147-A177-3AD203B41FA5}">
                      <a16:colId xmlns:a16="http://schemas.microsoft.com/office/drawing/2014/main" val="3270261844"/>
                    </a:ext>
                  </a:extLst>
                </a:gridCol>
                <a:gridCol w="117794">
                  <a:extLst>
                    <a:ext uri="{9D8B030D-6E8A-4147-A177-3AD203B41FA5}">
                      <a16:colId xmlns:a16="http://schemas.microsoft.com/office/drawing/2014/main" val="718949915"/>
                    </a:ext>
                  </a:extLst>
                </a:gridCol>
                <a:gridCol w="514011">
                  <a:extLst>
                    <a:ext uri="{9D8B030D-6E8A-4147-A177-3AD203B41FA5}">
                      <a16:colId xmlns:a16="http://schemas.microsoft.com/office/drawing/2014/main" val="1698671617"/>
                    </a:ext>
                  </a:extLst>
                </a:gridCol>
              </a:tblGrid>
              <a:tr h="144827">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1900838"/>
                  </a:ext>
                </a:extLst>
              </a:tr>
              <a:tr h="257471">
                <a:tc gridSpan="8">
                  <a:txBody>
                    <a:bodyPr/>
                    <a:lstStyle/>
                    <a:p>
                      <a:pPr algn="ctr" fontAlgn="ctr"/>
                      <a:r>
                        <a:rPr lang="en-US" sz="1000" b="1" i="0" u="none" strike="noStrike">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9">
                  <a:txBody>
                    <a:bodyPr/>
                    <a:lstStyle/>
                    <a:p>
                      <a:pPr algn="ctr" fontAlgn="ctr"/>
                      <a:r>
                        <a:rPr lang="en-US" sz="1000" b="1" i="0" u="none" strike="noStrike">
                          <a:solidFill>
                            <a:srgbClr val="000000"/>
                          </a:solidFill>
                          <a:effectLst/>
                          <a:latin typeface="Arial" panose="020B0604020202020204" pitchFamily="34" charset="0"/>
                        </a:rPr>
                        <a:t>Draft Editing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5062917"/>
                  </a:ext>
                </a:extLst>
              </a:tr>
              <a:tr h="144827">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341676"/>
                  </a:ext>
                </a:extLst>
              </a:tr>
              <a:tr h="418390">
                <a:tc>
                  <a:txBody>
                    <a:bodyPr/>
                    <a:lstStyle/>
                    <a:p>
                      <a:pPr algn="ctr" fontAlgn="ctr"/>
                      <a:r>
                        <a:rPr lang="en-US" sz="800" b="0" i="0" u="none" strike="noStrike">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Arial" panose="020B0604020202020204" pitchFamily="34" charset="0"/>
                        </a:rPr>
                        <a:t>DONE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Arial" panose="020B0604020202020204" pitchFamily="34" charset="0"/>
                        </a:rPr>
                        <a:t>PART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Ready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ISSUE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ASSIGNED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Arial" panose="020B0604020202020204" pitchFamily="34" charset="0"/>
                        </a:rPr>
                        <a:t>Blanks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48635975"/>
                  </a:ext>
                </a:extLst>
              </a:tr>
              <a:tr h="370114">
                <a:tc>
                  <a:txBody>
                    <a:bodyPr/>
                    <a:lstStyle/>
                    <a:p>
                      <a:pPr algn="ctr" fontAlgn="ctr"/>
                      <a:r>
                        <a:rPr lang="en-US" sz="900" b="1"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315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348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0" i="0" u="none" strike="noStrike">
                          <a:solidFill>
                            <a:srgbClr val="000000"/>
                          </a:solidFill>
                          <a:effectLst/>
                          <a:latin typeface="Arial" panose="020B060402020202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220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101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315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Arial" panose="020B0604020202020204" pitchFamily="34" charset="0"/>
                        </a:rPr>
                        <a:t>282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315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6992683"/>
                  </a:ext>
                </a:extLst>
              </a:tr>
              <a:tr h="144827">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3722721"/>
                  </a:ext>
                </a:extLst>
              </a:tr>
              <a:tr h="233333">
                <a:tc>
                  <a:txBody>
                    <a:bodyPr/>
                    <a:lstStyle/>
                    <a:p>
                      <a:pPr algn="ctr" fontAlgn="ctr"/>
                      <a:r>
                        <a:rPr lang="en-US" sz="800" b="0" i="0" u="none" strike="noStrike">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800" b="0" i="0" u="none" strike="noStrike">
                          <a:solidFill>
                            <a:srgbClr val="000000"/>
                          </a:solidFill>
                          <a:effectLst/>
                          <a:latin typeface="Arial" panose="020B0604020202020204" pitchFamily="34" charset="0"/>
                        </a:rPr>
                        <a:t>348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000" b="0" i="0" u="none" strike="noStrike">
                          <a:solidFill>
                            <a:srgbClr val="000000"/>
                          </a:solidFill>
                          <a:effectLst/>
                          <a:latin typeface="Arial" panose="020B0604020202020204" pitchFamily="34" charset="0"/>
                        </a:rPr>
                        <a:t>309</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Done + N/A</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554898452"/>
                  </a:ext>
                </a:extLst>
              </a:tr>
              <a:tr h="144827">
                <a:tc>
                  <a:txBody>
                    <a:bodyPr/>
                    <a:lstStyle/>
                    <a:p>
                      <a:pPr algn="ctr" fontAlgn="ctr"/>
                      <a:r>
                        <a:rPr lang="en-US" sz="800" b="0" i="0" u="none" strike="noStrike">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3022640"/>
                  </a:ext>
                </a:extLst>
              </a:tr>
              <a:tr h="370114">
                <a:tc>
                  <a:txBody>
                    <a:bodyPr/>
                    <a:lstStyle/>
                    <a:p>
                      <a:pPr algn="ctr" fontAlgn="ctr"/>
                      <a:r>
                        <a:rPr lang="en-US" sz="800" b="0" i="0" u="none" strike="noStrike">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rial" panose="020B0604020202020204" pitchFamily="34" charset="0"/>
                        </a:rPr>
                        <a:t>52.49%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000" b="1" i="0" u="none" strike="noStrike">
                          <a:solidFill>
                            <a:srgbClr val="000000"/>
                          </a:solidFill>
                          <a:effectLst/>
                          <a:latin typeface="Arial" panose="020B0604020202020204" pitchFamily="34" charset="0"/>
                        </a:rPr>
                        <a:t>4.07%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33.18%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15.23%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47.51%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000" b="1" i="0" u="none" strike="noStrike">
                          <a:solidFill>
                            <a:srgbClr val="000000"/>
                          </a:solidFill>
                          <a:effectLst/>
                          <a:latin typeface="Arial" panose="020B0604020202020204" pitchFamily="34" charset="0"/>
                        </a:rPr>
                        <a:t>46.61%</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000" b="1" i="0" u="none" strike="noStrike">
                          <a:solidFill>
                            <a:srgbClr val="000000"/>
                          </a:solidFill>
                          <a:effectLst/>
                          <a:latin typeface="Arial" panose="020B0604020202020204" pitchFamily="34" charset="0"/>
                        </a:rPr>
                        <a:t>of total</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0" i="0" u="none" strike="noStrike">
                          <a:solidFill>
                            <a:srgbClr val="000000"/>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47.51%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0" i="0" u="none" strike="noStrike">
                          <a:solidFill>
                            <a:srgbClr val="000000"/>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024900"/>
                  </a:ext>
                </a:extLst>
              </a:tr>
              <a:tr h="144827">
                <a:tc>
                  <a:txBody>
                    <a:bodyPr/>
                    <a:lstStyle/>
                    <a:p>
                      <a:pPr algn="ctr" fontAlgn="ctr"/>
                      <a:r>
                        <a:rPr lang="en-US" sz="8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8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tc>
                  <a:txBody>
                    <a:bodyPr/>
                    <a:lstStyle/>
                    <a:p>
                      <a:pPr algn="l" fontAlgn="ctr"/>
                      <a:endParaRPr lang="en-US" sz="8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74055589"/>
                  </a:ext>
                </a:extLst>
              </a:tr>
            </a:tbl>
          </a:graphicData>
        </a:graphic>
      </p:graphicFrame>
    </p:spTree>
    <p:extLst>
      <p:ext uri="{BB962C8B-B14F-4D97-AF65-F5344CB8AC3E}">
        <p14:creationId xmlns:p14="http://schemas.microsoft.com/office/powerpoint/2010/main" val="110106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2881-8AE3-E639-F15C-F8CC117AF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79E5-3A2D-DF34-BCFF-58674470F766}"/>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B4FAD1F-AB20-1A13-E288-9816C5DCEB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6" name="Picture 5" descr="A stairs in the woods&#10;&#10;Description automatically generated">
            <a:extLst>
              <a:ext uri="{FF2B5EF4-FFF2-40B4-BE49-F238E27FC236}">
                <a16:creationId xmlns:a16="http://schemas.microsoft.com/office/drawing/2014/main" id="{C99B274F-671E-7DD2-0CCD-16C79E26A5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41931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May 27</a:t>
            </a:r>
            <a:r>
              <a:rPr lang="en-US" sz="2800" baseline="30000" dirty="0"/>
              <a:t>th</a:t>
            </a:r>
            <a:r>
              <a:rPr lang="en-US" sz="2800" dirty="0"/>
              <a:t>, 2025 </a:t>
            </a:r>
          </a:p>
          <a:p>
            <a:r>
              <a:rPr lang="en-US" sz="2800" dirty="0"/>
              <a:t>through </a:t>
            </a:r>
          </a:p>
          <a:p>
            <a:r>
              <a:rPr lang="en-US" sz="2800" dirty="0"/>
              <a:t>July 22</a:t>
            </a:r>
            <a:r>
              <a:rPr lang="en-US" sz="2800" baseline="30000" dirty="0"/>
              <a:t>nd </a:t>
            </a:r>
            <a:r>
              <a:rPr lang="en-US" sz="2800" dirty="0"/>
              <a:t>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31F64-6152-4650-8FCD-3F5FC17E4CD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52E4539-4D08-1219-4E1A-1E50351BD2A0}"/>
              </a:ext>
            </a:extLst>
          </p:cNvPr>
          <p:cNvPicPr>
            <a:picLocks noChangeAspect="1"/>
          </p:cNvPicPr>
          <p:nvPr/>
        </p:nvPicPr>
        <p:blipFill>
          <a:blip r:embed="rId2"/>
          <a:stretch>
            <a:fillRect/>
          </a:stretch>
        </p:blipFill>
        <p:spPr>
          <a:xfrm>
            <a:off x="4191000" y="949035"/>
            <a:ext cx="3915137" cy="3461611"/>
          </a:xfrm>
          <a:prstGeom prst="rect">
            <a:avLst/>
          </a:prstGeom>
        </p:spPr>
      </p:pic>
      <p:sp>
        <p:nvSpPr>
          <p:cNvPr id="2" name="Title 1">
            <a:extLst>
              <a:ext uri="{FF2B5EF4-FFF2-40B4-BE49-F238E27FC236}">
                <a16:creationId xmlns:a16="http://schemas.microsoft.com/office/drawing/2014/main" id="{569C17D0-3A24-8062-133D-DFB7D0F55413}"/>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5353DE9-FE95-3B7D-4E3A-D250878040B3}"/>
              </a:ext>
            </a:extLst>
          </p:cNvPr>
          <p:cNvSpPr>
            <a:spLocks noGrp="1"/>
          </p:cNvSpPr>
          <p:nvPr>
            <p:ph type="body" sz="half" idx="1"/>
          </p:nvPr>
        </p:nvSpPr>
        <p:spPr>
          <a:xfrm>
            <a:off x="914400" y="4572001"/>
            <a:ext cx="10363200" cy="1903412"/>
          </a:xfrm>
        </p:spPr>
        <p:txBody>
          <a:bodyPr>
            <a:normAutofit fontScale="77500" lnSpcReduction="20000"/>
          </a:bodyPr>
          <a:lstStyle/>
          <a:p>
            <a:r>
              <a:rPr lang="en-US" dirty="0"/>
              <a:t>Plenary starts on 27</a:t>
            </a:r>
            <a:r>
              <a:rPr lang="en-US" baseline="30000" dirty="0"/>
              <a:t>th</a:t>
            </a:r>
            <a:r>
              <a:rPr lang="en-US" dirty="0"/>
              <a:t> July 2025</a:t>
            </a:r>
          </a:p>
          <a:p>
            <a:r>
              <a:rPr lang="en-US" dirty="0"/>
              <a:t>First call 27</a:t>
            </a:r>
            <a:r>
              <a:rPr lang="en-US" baseline="30000" dirty="0"/>
              <a:t>th</a:t>
            </a:r>
            <a:r>
              <a:rPr lang="en-US" dirty="0"/>
              <a:t> May 2025 through 22</a:t>
            </a:r>
            <a:r>
              <a:rPr lang="en-US" baseline="30000" dirty="0"/>
              <a:t>nd</a:t>
            </a:r>
            <a:r>
              <a:rPr lang="en-US" dirty="0"/>
              <a:t> July 2025</a:t>
            </a:r>
          </a:p>
          <a:p>
            <a:pPr lvl="1"/>
            <a:r>
              <a:rPr lang="en-US" dirty="0"/>
              <a:t>Once per week, 1 hour each, </a:t>
            </a:r>
          </a:p>
          <a:p>
            <a:pPr lvl="1"/>
            <a:r>
              <a:rPr lang="en-US" dirty="0"/>
              <a:t>Tuesday 06:00</a:t>
            </a:r>
          </a:p>
          <a:p>
            <a:r>
              <a:rPr lang="en-US" dirty="0"/>
              <a:t>Agenda:  Resolve comments</a:t>
            </a:r>
          </a:p>
        </p:txBody>
      </p:sp>
      <p:sp>
        <p:nvSpPr>
          <p:cNvPr id="4" name="Slide Number Placeholder 3">
            <a:extLst>
              <a:ext uri="{FF2B5EF4-FFF2-40B4-BE49-F238E27FC236}">
                <a16:creationId xmlns:a16="http://schemas.microsoft.com/office/drawing/2014/main" id="{25B25510-3C35-1C01-89E8-E1131D03CA8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12" name="Picture 11">
            <a:extLst>
              <a:ext uri="{FF2B5EF4-FFF2-40B4-BE49-F238E27FC236}">
                <a16:creationId xmlns:a16="http://schemas.microsoft.com/office/drawing/2014/main" id="{F8A78606-0898-6329-06B1-80E678E61A4D}"/>
              </a:ext>
            </a:extLst>
          </p:cNvPr>
          <p:cNvPicPr>
            <a:picLocks noChangeAspect="1"/>
          </p:cNvPicPr>
          <p:nvPr/>
        </p:nvPicPr>
        <p:blipFill>
          <a:blip r:embed="rId3"/>
          <a:stretch>
            <a:fillRect/>
          </a:stretch>
        </p:blipFill>
        <p:spPr>
          <a:xfrm>
            <a:off x="381000" y="949035"/>
            <a:ext cx="3738484" cy="3325094"/>
          </a:xfrm>
          <a:prstGeom prst="rect">
            <a:avLst/>
          </a:prstGeom>
        </p:spPr>
      </p:pic>
      <p:sp>
        <p:nvSpPr>
          <p:cNvPr id="26" name="Oval 25">
            <a:extLst>
              <a:ext uri="{FF2B5EF4-FFF2-40B4-BE49-F238E27FC236}">
                <a16:creationId xmlns:a16="http://schemas.microsoft.com/office/drawing/2014/main" id="{05EBB0FD-67C5-8290-C969-90D805443FAC}"/>
              </a:ext>
            </a:extLst>
          </p:cNvPr>
          <p:cNvSpPr/>
          <p:nvPr/>
        </p:nvSpPr>
        <p:spPr bwMode="auto">
          <a:xfrm>
            <a:off x="5415504"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7" name="Oval 26">
            <a:extLst>
              <a:ext uri="{FF2B5EF4-FFF2-40B4-BE49-F238E27FC236}">
                <a16:creationId xmlns:a16="http://schemas.microsoft.com/office/drawing/2014/main" id="{B637B970-0ED4-F1E5-6733-D692DB3D86A5}"/>
              </a:ext>
            </a:extLst>
          </p:cNvPr>
          <p:cNvSpPr/>
          <p:nvPr/>
        </p:nvSpPr>
        <p:spPr bwMode="auto">
          <a:xfrm>
            <a:off x="1524000" y="3834247"/>
            <a:ext cx="381000" cy="42790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ADD41C5C-5A6B-0FED-B805-F6ADB9CA0DB2}"/>
              </a:ext>
            </a:extLst>
          </p:cNvPr>
          <p:cNvSpPr/>
          <p:nvPr/>
        </p:nvSpPr>
        <p:spPr bwMode="auto">
          <a:xfrm>
            <a:off x="2590800" y="2895600"/>
            <a:ext cx="381000" cy="42790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9" name="Oval 8">
            <a:extLst>
              <a:ext uri="{FF2B5EF4-FFF2-40B4-BE49-F238E27FC236}">
                <a16:creationId xmlns:a16="http://schemas.microsoft.com/office/drawing/2014/main" id="{2EC2876E-5EE0-488F-F368-82BA5E55E387}"/>
              </a:ext>
            </a:extLst>
          </p:cNvPr>
          <p:cNvSpPr/>
          <p:nvPr/>
        </p:nvSpPr>
        <p:spPr bwMode="auto">
          <a:xfrm>
            <a:off x="5415504"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1" name="Oval 10">
            <a:extLst>
              <a:ext uri="{FF2B5EF4-FFF2-40B4-BE49-F238E27FC236}">
                <a16:creationId xmlns:a16="http://schemas.microsoft.com/office/drawing/2014/main" id="{AB493ABC-4F79-FBBE-0BF8-F0C68E35A49C}"/>
              </a:ext>
            </a:extLst>
          </p:cNvPr>
          <p:cNvSpPr/>
          <p:nvPr/>
        </p:nvSpPr>
        <p:spPr bwMode="auto">
          <a:xfrm>
            <a:off x="5415504"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9" name="Oval 18">
            <a:extLst>
              <a:ext uri="{FF2B5EF4-FFF2-40B4-BE49-F238E27FC236}">
                <a16:creationId xmlns:a16="http://schemas.microsoft.com/office/drawing/2014/main" id="{72C0C2CC-9C6A-E900-9225-9197931D20F6}"/>
              </a:ext>
            </a:extLst>
          </p:cNvPr>
          <p:cNvSpPr/>
          <p:nvPr/>
        </p:nvSpPr>
        <p:spPr bwMode="auto">
          <a:xfrm>
            <a:off x="5415504"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pic>
        <p:nvPicPr>
          <p:cNvPr id="31" name="Picture 30">
            <a:extLst>
              <a:ext uri="{FF2B5EF4-FFF2-40B4-BE49-F238E27FC236}">
                <a16:creationId xmlns:a16="http://schemas.microsoft.com/office/drawing/2014/main" id="{543C2720-8629-8C6B-ABE3-B406638D4303}"/>
              </a:ext>
            </a:extLst>
          </p:cNvPr>
          <p:cNvPicPr>
            <a:picLocks noChangeAspect="1"/>
          </p:cNvPicPr>
          <p:nvPr/>
        </p:nvPicPr>
        <p:blipFill>
          <a:blip r:embed="rId4"/>
          <a:stretch>
            <a:fillRect/>
          </a:stretch>
        </p:blipFill>
        <p:spPr>
          <a:xfrm>
            <a:off x="8077200" y="949036"/>
            <a:ext cx="3809998" cy="3441882"/>
          </a:xfrm>
          <a:prstGeom prst="rect">
            <a:avLst/>
          </a:prstGeom>
        </p:spPr>
      </p:pic>
      <p:sp>
        <p:nvSpPr>
          <p:cNvPr id="32" name="Oval 31">
            <a:extLst>
              <a:ext uri="{FF2B5EF4-FFF2-40B4-BE49-F238E27FC236}">
                <a16:creationId xmlns:a16="http://schemas.microsoft.com/office/drawing/2014/main" id="{46113CC0-3B5A-DCF3-926F-1618A8F093F0}"/>
              </a:ext>
            </a:extLst>
          </p:cNvPr>
          <p:cNvSpPr/>
          <p:nvPr/>
        </p:nvSpPr>
        <p:spPr bwMode="auto">
          <a:xfrm>
            <a:off x="5410200" y="3949264"/>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3" name="Oval 32">
            <a:extLst>
              <a:ext uri="{FF2B5EF4-FFF2-40B4-BE49-F238E27FC236}">
                <a16:creationId xmlns:a16="http://schemas.microsoft.com/office/drawing/2014/main" id="{37424935-0B7E-AA14-F7C1-C8D571038173}"/>
              </a:ext>
            </a:extLst>
          </p:cNvPr>
          <p:cNvSpPr/>
          <p:nvPr/>
        </p:nvSpPr>
        <p:spPr bwMode="auto">
          <a:xfrm>
            <a:off x="9220200"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4" name="Oval 33">
            <a:extLst>
              <a:ext uri="{FF2B5EF4-FFF2-40B4-BE49-F238E27FC236}">
                <a16:creationId xmlns:a16="http://schemas.microsoft.com/office/drawing/2014/main" id="{3BFFFA62-DE4F-C625-AC45-DEB99A359BB7}"/>
              </a:ext>
            </a:extLst>
          </p:cNvPr>
          <p:cNvSpPr/>
          <p:nvPr/>
        </p:nvSpPr>
        <p:spPr bwMode="auto">
          <a:xfrm>
            <a:off x="9220200"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5" name="Oval 34">
            <a:extLst>
              <a:ext uri="{FF2B5EF4-FFF2-40B4-BE49-F238E27FC236}">
                <a16:creationId xmlns:a16="http://schemas.microsoft.com/office/drawing/2014/main" id="{0BDAAF4D-D4B9-B925-D616-907AD9BB2028}"/>
              </a:ext>
            </a:extLst>
          </p:cNvPr>
          <p:cNvSpPr/>
          <p:nvPr/>
        </p:nvSpPr>
        <p:spPr bwMode="auto">
          <a:xfrm>
            <a:off x="9220200"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6" name="Oval 35">
            <a:extLst>
              <a:ext uri="{FF2B5EF4-FFF2-40B4-BE49-F238E27FC236}">
                <a16:creationId xmlns:a16="http://schemas.microsoft.com/office/drawing/2014/main" id="{F5669DFE-131D-A602-8991-B7F82F29FBD2}"/>
              </a:ext>
            </a:extLst>
          </p:cNvPr>
          <p:cNvSpPr/>
          <p:nvPr/>
        </p:nvSpPr>
        <p:spPr bwMode="auto">
          <a:xfrm>
            <a:off x="9220200"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39" name="Straight Connector 38">
            <a:extLst>
              <a:ext uri="{FF2B5EF4-FFF2-40B4-BE49-F238E27FC236}">
                <a16:creationId xmlns:a16="http://schemas.microsoft.com/office/drawing/2014/main" id="{9629A8AB-9961-472C-E962-3652D54FB804}"/>
              </a:ext>
            </a:extLst>
          </p:cNvPr>
          <p:cNvCxnSpPr/>
          <p:nvPr/>
        </p:nvCxnSpPr>
        <p:spPr bwMode="auto">
          <a:xfrm>
            <a:off x="411948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5632AEF2-FB51-C149-B8BC-C374200294AD}"/>
              </a:ext>
            </a:extLst>
          </p:cNvPr>
          <p:cNvCxnSpPr/>
          <p:nvPr/>
        </p:nvCxnSpPr>
        <p:spPr bwMode="auto">
          <a:xfrm>
            <a:off x="8077200"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6B89700-5771-2789-36A8-3D9C3CD18487}"/>
              </a:ext>
            </a:extLst>
          </p:cNvPr>
          <p:cNvSpPr/>
          <p:nvPr/>
        </p:nvSpPr>
        <p:spPr bwMode="auto">
          <a:xfrm>
            <a:off x="8106136" y="3982739"/>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2" name="Connector: Elbow 41">
            <a:extLst>
              <a:ext uri="{FF2B5EF4-FFF2-40B4-BE49-F238E27FC236}">
                <a16:creationId xmlns:a16="http://schemas.microsoft.com/office/drawing/2014/main" id="{0FD40C74-1952-A558-D173-C6EA43816FCF}"/>
              </a:ext>
            </a:extLst>
          </p:cNvPr>
          <p:cNvCxnSpPr/>
          <p:nvPr/>
        </p:nvCxnSpPr>
        <p:spPr bwMode="auto">
          <a:xfrm flipV="1">
            <a:off x="6172200" y="4419600"/>
            <a:ext cx="2819400" cy="304800"/>
          </a:xfrm>
          <a:prstGeom prst="bentConnector3">
            <a:avLst>
              <a:gd name="adj1" fmla="val 100166"/>
            </a:avLst>
          </a:prstGeom>
          <a:solidFill>
            <a:schemeClr val="accent1"/>
          </a:solidFill>
          <a:ln w="12700" cap="flat" cmpd="sng" algn="ctr">
            <a:solidFill>
              <a:srgbClr val="FFC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5091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3" name="TextBox 2">
            <a:extLst>
              <a:ext uri="{FF2B5EF4-FFF2-40B4-BE49-F238E27FC236}">
                <a16:creationId xmlns:a16="http://schemas.microsoft.com/office/drawing/2014/main" id="{B89F123F-9D7E-91FF-8638-F66C940F9B35}"/>
              </a:ext>
            </a:extLst>
          </p:cNvPr>
          <p:cNvSpPr txBox="1"/>
          <p:nvPr/>
        </p:nvSpPr>
        <p:spPr>
          <a:xfrm>
            <a:off x="4388972" y="5638800"/>
            <a:ext cx="3414056"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96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291064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889DA3D-68E2-4EAB-E237-40B9FA8CE713}"/>
              </a:ext>
            </a:extLst>
          </p:cNvPr>
          <p:cNvPicPr>
            <a:picLocks noChangeAspect="1"/>
          </p:cNvPicPr>
          <p:nvPr/>
        </p:nvPicPr>
        <p:blipFill>
          <a:blip r:embed="rId2"/>
          <a:stretch>
            <a:fillRect/>
          </a:stretch>
        </p:blipFill>
        <p:spPr>
          <a:xfrm>
            <a:off x="4191000" y="949035"/>
            <a:ext cx="3915137" cy="3461611"/>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914400" y="4572001"/>
            <a:ext cx="10363200" cy="1903412"/>
          </a:xfrm>
        </p:spPr>
        <p:txBody>
          <a:bodyPr>
            <a:normAutofit fontScale="77500" lnSpcReduction="20000"/>
          </a:bodyPr>
          <a:lstStyle/>
          <a:p>
            <a:r>
              <a:rPr lang="en-US" dirty="0"/>
              <a:t>Plenary starts on 27</a:t>
            </a:r>
            <a:r>
              <a:rPr lang="en-US" baseline="30000" dirty="0"/>
              <a:t>th</a:t>
            </a:r>
            <a:r>
              <a:rPr lang="en-US" dirty="0"/>
              <a:t> July 2025</a:t>
            </a:r>
          </a:p>
          <a:p>
            <a:r>
              <a:rPr lang="en-US" dirty="0"/>
              <a:t>First call 27</a:t>
            </a:r>
            <a:r>
              <a:rPr lang="en-US" baseline="30000" dirty="0"/>
              <a:t>th</a:t>
            </a:r>
            <a:r>
              <a:rPr lang="en-US" dirty="0"/>
              <a:t> May 2025 through 22</a:t>
            </a:r>
            <a:r>
              <a:rPr lang="en-US" baseline="30000" dirty="0"/>
              <a:t>nd</a:t>
            </a:r>
            <a:r>
              <a:rPr lang="en-US" dirty="0"/>
              <a:t> July 2025</a:t>
            </a:r>
          </a:p>
          <a:p>
            <a:pPr lvl="1"/>
            <a:r>
              <a:rPr lang="en-US" dirty="0"/>
              <a:t>Once per week, 1 hour each, </a:t>
            </a:r>
          </a:p>
          <a:p>
            <a:pPr lvl="1"/>
            <a:r>
              <a:rPr lang="en-US" dirty="0"/>
              <a:t>Tuesday 06:00</a:t>
            </a:r>
          </a:p>
          <a:p>
            <a:r>
              <a:rPr lang="en-US" dirty="0"/>
              <a:t>Agenda:  Resolve comments</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12" name="Picture 11">
            <a:extLst>
              <a:ext uri="{FF2B5EF4-FFF2-40B4-BE49-F238E27FC236}">
                <a16:creationId xmlns:a16="http://schemas.microsoft.com/office/drawing/2014/main" id="{2F3F08C0-1E6E-C821-FF7B-53195BB35990}"/>
              </a:ext>
            </a:extLst>
          </p:cNvPr>
          <p:cNvPicPr>
            <a:picLocks noChangeAspect="1"/>
          </p:cNvPicPr>
          <p:nvPr/>
        </p:nvPicPr>
        <p:blipFill>
          <a:blip r:embed="rId3"/>
          <a:stretch>
            <a:fillRect/>
          </a:stretch>
        </p:blipFill>
        <p:spPr>
          <a:xfrm>
            <a:off x="381000" y="949035"/>
            <a:ext cx="3738484" cy="3325094"/>
          </a:xfrm>
          <a:prstGeom prst="rect">
            <a:avLst/>
          </a:prstGeom>
        </p:spPr>
      </p:pic>
      <p:sp>
        <p:nvSpPr>
          <p:cNvPr id="26" name="Oval 25">
            <a:extLst>
              <a:ext uri="{FF2B5EF4-FFF2-40B4-BE49-F238E27FC236}">
                <a16:creationId xmlns:a16="http://schemas.microsoft.com/office/drawing/2014/main" id="{D5C44962-0C54-C905-1246-9195BDCAEE85}"/>
              </a:ext>
            </a:extLst>
          </p:cNvPr>
          <p:cNvSpPr/>
          <p:nvPr/>
        </p:nvSpPr>
        <p:spPr bwMode="auto">
          <a:xfrm>
            <a:off x="5415504"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7" name="Oval 26">
            <a:extLst>
              <a:ext uri="{FF2B5EF4-FFF2-40B4-BE49-F238E27FC236}">
                <a16:creationId xmlns:a16="http://schemas.microsoft.com/office/drawing/2014/main" id="{9F158527-9526-591E-A404-31D805DC1E7D}"/>
              </a:ext>
            </a:extLst>
          </p:cNvPr>
          <p:cNvSpPr/>
          <p:nvPr/>
        </p:nvSpPr>
        <p:spPr bwMode="auto">
          <a:xfrm>
            <a:off x="1524000" y="3834247"/>
            <a:ext cx="381000" cy="42790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3E85F902-D5B4-5900-8644-CA750A7203E4}"/>
              </a:ext>
            </a:extLst>
          </p:cNvPr>
          <p:cNvSpPr/>
          <p:nvPr/>
        </p:nvSpPr>
        <p:spPr bwMode="auto">
          <a:xfrm>
            <a:off x="2590800" y="2895600"/>
            <a:ext cx="381000" cy="42790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9" name="Oval 8">
            <a:extLst>
              <a:ext uri="{FF2B5EF4-FFF2-40B4-BE49-F238E27FC236}">
                <a16:creationId xmlns:a16="http://schemas.microsoft.com/office/drawing/2014/main" id="{A91EB3B1-6C25-2B2B-2FEA-66C068892872}"/>
              </a:ext>
            </a:extLst>
          </p:cNvPr>
          <p:cNvSpPr/>
          <p:nvPr/>
        </p:nvSpPr>
        <p:spPr bwMode="auto">
          <a:xfrm>
            <a:off x="5415504"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1" name="Oval 10">
            <a:extLst>
              <a:ext uri="{FF2B5EF4-FFF2-40B4-BE49-F238E27FC236}">
                <a16:creationId xmlns:a16="http://schemas.microsoft.com/office/drawing/2014/main" id="{641610C5-3885-F72F-921E-63FD3773FFC8}"/>
              </a:ext>
            </a:extLst>
          </p:cNvPr>
          <p:cNvSpPr/>
          <p:nvPr/>
        </p:nvSpPr>
        <p:spPr bwMode="auto">
          <a:xfrm>
            <a:off x="5415504"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9" name="Oval 18">
            <a:extLst>
              <a:ext uri="{FF2B5EF4-FFF2-40B4-BE49-F238E27FC236}">
                <a16:creationId xmlns:a16="http://schemas.microsoft.com/office/drawing/2014/main" id="{79FD6914-F1E9-6FD7-0632-4384CE7B21F0}"/>
              </a:ext>
            </a:extLst>
          </p:cNvPr>
          <p:cNvSpPr/>
          <p:nvPr/>
        </p:nvSpPr>
        <p:spPr bwMode="auto">
          <a:xfrm>
            <a:off x="5415504"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pic>
        <p:nvPicPr>
          <p:cNvPr id="31" name="Picture 30">
            <a:extLst>
              <a:ext uri="{FF2B5EF4-FFF2-40B4-BE49-F238E27FC236}">
                <a16:creationId xmlns:a16="http://schemas.microsoft.com/office/drawing/2014/main" id="{E24538F0-BB2A-9776-E1ED-FC0B39C70F0A}"/>
              </a:ext>
            </a:extLst>
          </p:cNvPr>
          <p:cNvPicPr>
            <a:picLocks noChangeAspect="1"/>
          </p:cNvPicPr>
          <p:nvPr/>
        </p:nvPicPr>
        <p:blipFill>
          <a:blip r:embed="rId4"/>
          <a:stretch>
            <a:fillRect/>
          </a:stretch>
        </p:blipFill>
        <p:spPr>
          <a:xfrm>
            <a:off x="8077200" y="949036"/>
            <a:ext cx="3809998" cy="3441882"/>
          </a:xfrm>
          <a:prstGeom prst="rect">
            <a:avLst/>
          </a:prstGeom>
        </p:spPr>
      </p:pic>
      <p:sp>
        <p:nvSpPr>
          <p:cNvPr id="32" name="Oval 31">
            <a:extLst>
              <a:ext uri="{FF2B5EF4-FFF2-40B4-BE49-F238E27FC236}">
                <a16:creationId xmlns:a16="http://schemas.microsoft.com/office/drawing/2014/main" id="{00A341D1-B7F2-C0EF-E1D3-78D276F0EA3C}"/>
              </a:ext>
            </a:extLst>
          </p:cNvPr>
          <p:cNvSpPr/>
          <p:nvPr/>
        </p:nvSpPr>
        <p:spPr bwMode="auto">
          <a:xfrm>
            <a:off x="5410200" y="3949264"/>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3" name="Oval 32">
            <a:extLst>
              <a:ext uri="{FF2B5EF4-FFF2-40B4-BE49-F238E27FC236}">
                <a16:creationId xmlns:a16="http://schemas.microsoft.com/office/drawing/2014/main" id="{5727D1B2-CEFB-F8D6-46FA-2F43CC59569E}"/>
              </a:ext>
            </a:extLst>
          </p:cNvPr>
          <p:cNvSpPr/>
          <p:nvPr/>
        </p:nvSpPr>
        <p:spPr bwMode="auto">
          <a:xfrm>
            <a:off x="9220200"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4" name="Oval 33">
            <a:extLst>
              <a:ext uri="{FF2B5EF4-FFF2-40B4-BE49-F238E27FC236}">
                <a16:creationId xmlns:a16="http://schemas.microsoft.com/office/drawing/2014/main" id="{F3DC1C73-25F7-18FC-C55E-9DCACE00184A}"/>
              </a:ext>
            </a:extLst>
          </p:cNvPr>
          <p:cNvSpPr/>
          <p:nvPr/>
        </p:nvSpPr>
        <p:spPr bwMode="auto">
          <a:xfrm>
            <a:off x="9220200"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5" name="Oval 34">
            <a:extLst>
              <a:ext uri="{FF2B5EF4-FFF2-40B4-BE49-F238E27FC236}">
                <a16:creationId xmlns:a16="http://schemas.microsoft.com/office/drawing/2014/main" id="{3608E77E-BDB6-27BC-D92D-380D2CDAB21F}"/>
              </a:ext>
            </a:extLst>
          </p:cNvPr>
          <p:cNvSpPr/>
          <p:nvPr/>
        </p:nvSpPr>
        <p:spPr bwMode="auto">
          <a:xfrm>
            <a:off x="9220200"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6" name="Oval 35">
            <a:extLst>
              <a:ext uri="{FF2B5EF4-FFF2-40B4-BE49-F238E27FC236}">
                <a16:creationId xmlns:a16="http://schemas.microsoft.com/office/drawing/2014/main" id="{F02AE95D-E895-2526-A504-B64742324774}"/>
              </a:ext>
            </a:extLst>
          </p:cNvPr>
          <p:cNvSpPr/>
          <p:nvPr/>
        </p:nvSpPr>
        <p:spPr bwMode="auto">
          <a:xfrm>
            <a:off x="9220200"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39" name="Straight Connector 38">
            <a:extLst>
              <a:ext uri="{FF2B5EF4-FFF2-40B4-BE49-F238E27FC236}">
                <a16:creationId xmlns:a16="http://schemas.microsoft.com/office/drawing/2014/main" id="{A5D55B37-16F1-0A99-256B-78F159CF2A99}"/>
              </a:ext>
            </a:extLst>
          </p:cNvPr>
          <p:cNvCxnSpPr/>
          <p:nvPr/>
        </p:nvCxnSpPr>
        <p:spPr bwMode="auto">
          <a:xfrm>
            <a:off x="411948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8077200"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8106136" y="3982739"/>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2" name="Connector: Elbow 41">
            <a:extLst>
              <a:ext uri="{FF2B5EF4-FFF2-40B4-BE49-F238E27FC236}">
                <a16:creationId xmlns:a16="http://schemas.microsoft.com/office/drawing/2014/main" id="{C70316CF-A1DD-8201-68F7-0B459B4EA096}"/>
              </a:ext>
            </a:extLst>
          </p:cNvPr>
          <p:cNvCxnSpPr/>
          <p:nvPr/>
        </p:nvCxnSpPr>
        <p:spPr bwMode="auto">
          <a:xfrm flipV="1">
            <a:off x="6172200" y="4419600"/>
            <a:ext cx="2819400" cy="304800"/>
          </a:xfrm>
          <a:prstGeom prst="bentConnector3">
            <a:avLst>
              <a:gd name="adj1" fmla="val 100166"/>
            </a:avLst>
          </a:prstGeom>
          <a:solidFill>
            <a:schemeClr val="accent1"/>
          </a:solidFill>
          <a:ln w="12700" cap="flat" cmpd="sng" algn="ctr">
            <a:solidFill>
              <a:srgbClr val="FFC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784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15853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29</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524000"/>
          </a:xfrm>
        </p:spPr>
        <p:txBody>
          <a:bodyPr/>
          <a:lstStyle/>
          <a:p>
            <a:r>
              <a:rPr lang="en-US" dirty="0"/>
              <a:t>Detailed Call Schedule</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https://mentor.ieee.org/802.15/documents?is_dcn=276&amp;is_year=2025</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142239</TotalTime>
  <Words>2131</Words>
  <Application>Microsoft Office PowerPoint</Application>
  <PresentationFormat>Widescreen</PresentationFormat>
  <Paragraphs>293</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Call Schedule</vt:lpstr>
      <vt:lpstr>5.2.b Scope of the project (As approved):</vt:lpstr>
      <vt:lpstr>PowerPoint Presentation</vt:lpstr>
      <vt:lpstr>PowerPoint Presentation</vt:lpstr>
      <vt:lpstr>Ways to accelerate schedule Current Plan</vt:lpstr>
      <vt:lpstr>Editor’s Corner</vt:lpstr>
      <vt:lpstr>Operation of Task Group  (WG15 Operations Manual)</vt:lpstr>
      <vt:lpstr>Comment resolution</vt:lpstr>
      <vt:lpstr>Consolidated Comments Recirc 1</vt:lpstr>
      <vt:lpstr>Consolidated Comments Recirc 1</vt:lpstr>
      <vt:lpstr>Next Steps</vt:lpstr>
      <vt:lpstr>Telecom/Webex Schedule</vt:lpstr>
      <vt:lpstr>Recess</vt:lpstr>
      <vt:lpstr>Resume from Recess</vt:lpstr>
      <vt:lpstr>IEEE-SA Patent, Copyright, and Participation Policies</vt:lpstr>
      <vt:lpstr>Participants have a duty to inform the IEEE</vt:lpstr>
      <vt:lpstr>Participants have a duty to inform the IEEE</vt:lpstr>
      <vt:lpstr>Next Steps</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1377</cp:revision>
  <cp:lastPrinted>2000-07-07T01:25:49Z</cp:lastPrinted>
  <dcterms:created xsi:type="dcterms:W3CDTF">1999-06-22T06:24:01Z</dcterms:created>
  <dcterms:modified xsi:type="dcterms:W3CDTF">2025-06-24T06:28:25Z</dcterms:modified>
  <cp:category/>
</cp:coreProperties>
</file>