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sldIdLst>
    <p:sldId id="259" r:id="rId5"/>
    <p:sldId id="258" r:id="rId6"/>
    <p:sldId id="8088"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5855" r:id="rId23"/>
    <p:sldId id="5852" r:id="rId24"/>
    <p:sldId id="5856" r:id="rId25"/>
    <p:sldId id="5842" r:id="rId26"/>
    <p:sldId id="5621" r:id="rId27"/>
    <p:sldId id="8085" r:id="rId28"/>
    <p:sldId id="256" r:id="rId29"/>
    <p:sldId id="8086" r:id="rId30"/>
    <p:sldId id="8087" r:id="rId31"/>
    <p:sldId id="5885" r:id="rId32"/>
    <p:sldId id="5830" r:id="rId33"/>
    <p:sldId id="4944" r:id="rId3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93400" autoAdjust="0"/>
  </p:normalViewPr>
  <p:slideViewPr>
    <p:cSldViewPr snapToGrid="0" showGuides="1">
      <p:cViewPr varScale="1">
        <p:scale>
          <a:sx n="57" d="100"/>
          <a:sy n="57" d="100"/>
        </p:scale>
        <p:origin x="1508" y="2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26ED-A7C2-75FB-0066-8BFEA83403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40FBD2-6C0F-2CEE-DA60-06393B6BA7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4A74EF-438A-06E8-6FF5-4062AC2C800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EFFCDE0-DFFA-4616-315C-BE71BBBC53A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764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350051-D29B-4BA1-8001-3F6B646E31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30</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219DE-9E73-4427-CA63-4A5C791407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0EF9CC-065F-69F4-7647-6B4A2552E1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0867637-3228-2D86-1137-340652E1378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AE717B4-5456-4595-9D11-4DA94AE24B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3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802.15-25-0299-01-06ma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just"/>
            <a:r>
              <a:rPr lang="en-US" altLang="ja-JP"/>
              <a:t>July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wbxmjs/joinservice/sites/ieeesa/meeting/download/3e0bdaecc2e845988112b28cb38bc738?siteurl=ieeesa&amp;MTID=m077b9725fcf2dbe44c37fbf440e67f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July 2025]</a:t>
            </a:r>
          </a:p>
          <a:p>
            <a:r>
              <a:rPr lang="en-US" altLang="ja-JP" sz="1600" b="1" dirty="0">
                <a:ea typeface="ＭＳ Ｐゴシック" charset="-128"/>
              </a:rPr>
              <a:t>Date Submitted: 28</a:t>
            </a:r>
            <a:r>
              <a:rPr lang="en-US" altLang="ja-JP" sz="1600" baseline="30000" dirty="0">
                <a:ea typeface="ＭＳ Ｐゴシック" charset="-128"/>
              </a:rPr>
              <a:t>th</a:t>
            </a:r>
            <a:r>
              <a:rPr lang="en-US" altLang="ja-JP" sz="1600" dirty="0">
                <a:ea typeface="ＭＳ Ｐゴシック" charset="-128"/>
              </a:rPr>
              <a:t> July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July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July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July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July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July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July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242295145"/>
              </p:ext>
            </p:extLst>
          </p:nvPr>
        </p:nvGraphicFramePr>
        <p:xfrm>
          <a:off x="276665" y="1355188"/>
          <a:ext cx="8670389" cy="39614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May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r>
                        <a:rPr lang="fi-FI" sz="2000" b="1" i="0" u="none" strike="noStrike" dirty="0">
                          <a:solidFill>
                            <a:schemeClr val="accent6"/>
                          </a:solidFill>
                          <a:effectLst/>
                          <a:latin typeface="Arial" panose="020B0604020202020204" pitchFamily="34" charset="0"/>
                        </a:rPr>
                        <a:t>https://touchpoint.eventsair.com/2025-may-ieee-802-wireless-interim-session</a:t>
                      </a: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July 2025</a:t>
            </a:r>
            <a:endParaRPr lang="en-US" altLang="ja-JP" dirty="0"/>
          </a:p>
        </p:txBody>
      </p:sp>
      <p:sp>
        <p:nvSpPr>
          <p:cNvPr id="6" name="テキスト ボックス 5">
            <a:extLst>
              <a:ext uri="{FF2B5EF4-FFF2-40B4-BE49-F238E27FC236}">
                <a16:creationId xmlns:a16="http://schemas.microsoft.com/office/drawing/2014/main" id="{1EB66274-AF6B-B9FA-EC0E-F26BF008DCAC}"/>
              </a:ext>
            </a:extLst>
          </p:cNvPr>
          <p:cNvSpPr txBox="1"/>
          <p:nvPr/>
        </p:nvSpPr>
        <p:spPr>
          <a:xfrm>
            <a:off x="572154" y="661775"/>
            <a:ext cx="8310590" cy="369332"/>
          </a:xfrm>
          <a:prstGeom prst="rect">
            <a:avLst/>
          </a:prstGeom>
          <a:noFill/>
        </p:spPr>
        <p:txBody>
          <a:bodyPr wrap="square">
            <a:spAutoFit/>
          </a:bodyPr>
          <a:lstStyle/>
          <a:p>
            <a:r>
              <a:rPr lang="fi-FI" altLang="ja-JP" dirty="0"/>
              <a:t>https://web.cvent.com/event/b4fe1917-82ff-44d5-b34a-afe989945a9e/summary</a:t>
            </a:r>
            <a:endParaRPr lang="ja-JP" altLang="en-US" dirty="0"/>
          </a:p>
        </p:txBody>
      </p:sp>
      <p:pic>
        <p:nvPicPr>
          <p:cNvPr id="9" name="図 8">
            <a:extLst>
              <a:ext uri="{FF2B5EF4-FFF2-40B4-BE49-F238E27FC236}">
                <a16:creationId xmlns:a16="http://schemas.microsoft.com/office/drawing/2014/main" id="{1FD1D7DA-6D9A-5558-7A84-ED806FA8FABE}"/>
              </a:ext>
            </a:extLst>
          </p:cNvPr>
          <p:cNvPicPr>
            <a:picLocks noChangeAspect="1"/>
          </p:cNvPicPr>
          <p:nvPr/>
        </p:nvPicPr>
        <p:blipFill>
          <a:blip r:embed="rId2"/>
          <a:stretch>
            <a:fillRect/>
          </a:stretch>
        </p:blipFill>
        <p:spPr>
          <a:xfrm>
            <a:off x="955793" y="1031107"/>
            <a:ext cx="7232414" cy="521682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July 2025</a:t>
            </a:r>
            <a:endParaRPr lang="en-US" altLang="ja-JP" dirty="0"/>
          </a:p>
        </p:txBody>
      </p:sp>
      <p:pic>
        <p:nvPicPr>
          <p:cNvPr id="7" name="図 6">
            <a:extLst>
              <a:ext uri="{FF2B5EF4-FFF2-40B4-BE49-F238E27FC236}">
                <a16:creationId xmlns:a16="http://schemas.microsoft.com/office/drawing/2014/main" id="{97E6C374-CA52-6400-0EAE-FD0A776782BB}"/>
              </a:ext>
            </a:extLst>
          </p:cNvPr>
          <p:cNvPicPr>
            <a:picLocks noChangeAspect="1"/>
          </p:cNvPicPr>
          <p:nvPr/>
        </p:nvPicPr>
        <p:blipFill>
          <a:blip r:embed="rId2"/>
          <a:stretch>
            <a:fillRect/>
          </a:stretch>
        </p:blipFill>
        <p:spPr>
          <a:xfrm>
            <a:off x="337016" y="709159"/>
            <a:ext cx="8765182" cy="3448963"/>
          </a:xfrm>
          <a:prstGeom prst="rect">
            <a:avLst/>
          </a:prstGeom>
        </p:spPr>
      </p:pic>
      <p:pic>
        <p:nvPicPr>
          <p:cNvPr id="8" name="図 7">
            <a:extLst>
              <a:ext uri="{FF2B5EF4-FFF2-40B4-BE49-F238E27FC236}">
                <a16:creationId xmlns:a16="http://schemas.microsoft.com/office/drawing/2014/main" id="{EF2088F3-5F88-29EC-DDCE-7A59361A4F99}"/>
              </a:ext>
            </a:extLst>
          </p:cNvPr>
          <p:cNvPicPr>
            <a:picLocks noChangeAspect="1"/>
          </p:cNvPicPr>
          <p:nvPr/>
        </p:nvPicPr>
        <p:blipFill>
          <a:blip r:embed="rId3"/>
          <a:stretch>
            <a:fillRect/>
          </a:stretch>
        </p:blipFill>
        <p:spPr>
          <a:xfrm>
            <a:off x="591744" y="3293885"/>
            <a:ext cx="8255725" cy="3181528"/>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July 2025</a:t>
            </a:r>
            <a:endParaRPr lang="en-US" altLang="ja-JP" dirty="0"/>
          </a:p>
        </p:txBody>
      </p:sp>
      <p:pic>
        <p:nvPicPr>
          <p:cNvPr id="4" name="図 3">
            <a:extLst>
              <a:ext uri="{FF2B5EF4-FFF2-40B4-BE49-F238E27FC236}">
                <a16:creationId xmlns:a16="http://schemas.microsoft.com/office/drawing/2014/main" id="{4070D049-6474-FDB3-1CC8-33FCAE7E0280}"/>
              </a:ext>
            </a:extLst>
          </p:cNvPr>
          <p:cNvPicPr>
            <a:picLocks noChangeAspect="1"/>
          </p:cNvPicPr>
          <p:nvPr/>
        </p:nvPicPr>
        <p:blipFill>
          <a:blip r:embed="rId2"/>
          <a:stretch>
            <a:fillRect/>
          </a:stretch>
        </p:blipFill>
        <p:spPr>
          <a:xfrm>
            <a:off x="1139082" y="614737"/>
            <a:ext cx="7231597" cy="5930465"/>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Madrid, Spain</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July 27</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July 2025</a:t>
            </a:r>
            <a:endParaRPr lang="en-US" altLang="ja-JP" dirty="0"/>
          </a:p>
        </p:txBody>
      </p:sp>
    </p:spTree>
    <p:extLst>
      <p:ext uri="{BB962C8B-B14F-4D97-AF65-F5344CB8AC3E}">
        <p14:creationId xmlns:p14="http://schemas.microsoft.com/office/powerpoint/2010/main" val="253688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July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July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rPr>
              <a:t>•</a:t>
            </a:r>
            <a:r>
              <a:rPr lang="en-US" altLang="ja-JP" sz="1600" dirty="0" err="1">
                <a:solidFill>
                  <a:srgbClr val="FF0000"/>
                </a:solidFill>
              </a:rPr>
              <a:t>Commenta</a:t>
            </a:r>
            <a:r>
              <a:rPr lang="en-US" altLang="ja-JP" sz="1600" dirty="0">
                <a:solidFill>
                  <a:srgbClr val="FF0000"/>
                </a:solidFill>
              </a:rPr>
              <a:t> Resolution for the Second Recirculation LB221 for Draft D06</a:t>
            </a:r>
          </a:p>
          <a:p>
            <a:pPr marL="0" indent="0">
              <a:lnSpc>
                <a:spcPts val="1900"/>
              </a:lnSpc>
              <a:buNone/>
            </a:pPr>
            <a:r>
              <a:rPr lang="en-US" altLang="ja-JP" sz="1600" dirty="0">
                <a:solidFill>
                  <a:srgbClr val="FF0000"/>
                </a:solidFill>
              </a:rPr>
              <a:t>•Review of Comments for Draft D06 in LB221</a:t>
            </a:r>
          </a:p>
          <a:p>
            <a:pPr marL="0" indent="0">
              <a:lnSpc>
                <a:spcPts val="1900"/>
              </a:lnSpc>
              <a:buNone/>
            </a:pPr>
            <a:r>
              <a:rPr lang="en-US" altLang="ja-JP" sz="1600" dirty="0">
                <a:solidFill>
                  <a:srgbClr val="FF0000"/>
                </a:solidFill>
              </a:rPr>
              <a:t>•Necessary Process and Documentation for Recirculation Letter Ballot such as Coexistence Assurance Document, </a:t>
            </a:r>
            <a:r>
              <a:rPr lang="en-US" altLang="ja-JP" sz="1600" dirty="0" err="1">
                <a:solidFill>
                  <a:srgbClr val="FF0000"/>
                </a:solidFill>
              </a:rPr>
              <a:t>Progess</a:t>
            </a:r>
            <a:r>
              <a:rPr lang="en-US" altLang="ja-JP" sz="1600" dirty="0">
                <a:solidFill>
                  <a:srgbClr val="FF0000"/>
                </a:solidFill>
              </a:rPr>
              <a:t> Report,  Project Task List</a:t>
            </a:r>
          </a:p>
          <a:p>
            <a:pPr marL="0" indent="0">
              <a:lnSpc>
                <a:spcPts val="1900"/>
              </a:lnSpc>
              <a:buNone/>
            </a:pPr>
            <a:r>
              <a:rPr lang="en-US" altLang="ja-JP" sz="1600" dirty="0">
                <a:solidFill>
                  <a:srgbClr val="FF0000"/>
                </a:solidFill>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rPr>
              <a:t>•Performance Evaluation of Technologies in MAC; Channel Management, CCA, Hybrid Contention Free/Access Protocol According to 8 </a:t>
            </a:r>
            <a:r>
              <a:rPr lang="en-US" altLang="ja-JP" sz="1600" dirty="0" err="1">
                <a:solidFill>
                  <a:srgbClr val="FF0000"/>
                </a:solidFill>
              </a:rPr>
              <a:t>QoSs</a:t>
            </a:r>
            <a:r>
              <a:rPr lang="en-US" altLang="ja-JP" sz="1600" dirty="0">
                <a:solidFill>
                  <a:srgbClr val="FF0000"/>
                </a:solidFill>
              </a:rPr>
              <a:t> and Coexistences.</a:t>
            </a:r>
          </a:p>
          <a:p>
            <a:pPr marL="0" indent="0">
              <a:lnSpc>
                <a:spcPts val="1900"/>
              </a:lnSpc>
              <a:buNone/>
            </a:pPr>
            <a:r>
              <a:rPr lang="en-US" altLang="ja-JP" sz="1600" dirty="0">
                <a:solidFill>
                  <a:srgbClr val="FF0000"/>
                </a:solidFill>
              </a:rPr>
              <a:t>•Harmonization or Commonality with 4ab in Coexistence and Feasible Implementation of 6ma and 4ab</a:t>
            </a:r>
          </a:p>
          <a:p>
            <a:pPr marL="0" indent="0">
              <a:lnSpc>
                <a:spcPts val="1900"/>
              </a:lnSpc>
              <a:buNone/>
            </a:pPr>
            <a:r>
              <a:rPr lang="en-US" altLang="ja-JP" sz="1600" dirty="0">
                <a:solidFill>
                  <a:srgbClr val="FF0000"/>
                </a:solidFill>
              </a:rPr>
              <a:t>•Feasibility of TSN of 802.1 in MAC</a:t>
            </a:r>
          </a:p>
          <a:p>
            <a:pPr marL="0" indent="0">
              <a:lnSpc>
                <a:spcPts val="1900"/>
              </a:lnSpc>
              <a:buNone/>
            </a:pPr>
            <a:r>
              <a:rPr lang="en-US" altLang="ja-JP" sz="1600" dirty="0">
                <a:solidFill>
                  <a:srgbClr val="FF0000"/>
                </a:solidFill>
              </a:rPr>
              <a:t>•WG Motion to Complete the Draft for Std.IEEE802.15.6ma</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Preparation for SA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July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99034" y="631151"/>
            <a:ext cx="8945932" cy="814864"/>
          </a:xfrm>
        </p:spPr>
        <p:txBody>
          <a:bodyPr>
            <a:noAutofit/>
          </a:bodyPr>
          <a:lstStyle/>
          <a:p>
            <a:r>
              <a:rPr lang="en-US" altLang="ja-JP" sz="2400" b="1" dirty="0">
                <a:solidFill>
                  <a:schemeClr val="tx1"/>
                </a:solidFill>
                <a:latin typeface="+mn-ea"/>
                <a:ea typeface="+mn-ea"/>
              </a:rPr>
              <a:t> Result of Letter Ballots LB210, 212, 217, 221 for the Draft P802.15.6ma_D03, 04, 05, and 06</a:t>
            </a:r>
            <a:r>
              <a:rPr lang="ja-JP" altLang="en-US" sz="2400" b="1" dirty="0">
                <a:solidFill>
                  <a:schemeClr val="tx1"/>
                </a:solidFill>
                <a:latin typeface="+mn-ea"/>
                <a:ea typeface="+mn-ea"/>
              </a:rPr>
              <a:t>　（</a:t>
            </a:r>
            <a:r>
              <a:rPr lang="en-US" altLang="ja-JP" sz="2400" b="1" dirty="0">
                <a:solidFill>
                  <a:schemeClr val="tx1"/>
                </a:solidFill>
                <a:latin typeface="+mn-ea"/>
                <a:ea typeface="+mn-ea"/>
              </a:rPr>
              <a:t>Sept. 2024- July 2025)</a:t>
            </a:r>
            <a:endParaRPr kumimoji="1" lang="ja-JP" altLang="en-US" dirty="0">
              <a:solidFill>
                <a:schemeClr val="tx1"/>
              </a:solidFill>
              <a:latin typeface="+mn-ea"/>
              <a:ea typeface="+mn-ea"/>
            </a:endParaRPr>
          </a:p>
        </p:txBody>
      </p:sp>
      <p:sp>
        <p:nvSpPr>
          <p:cNvPr id="10" name="テキスト ボックス 9">
            <a:extLst>
              <a:ext uri="{FF2B5EF4-FFF2-40B4-BE49-F238E27FC236}">
                <a16:creationId xmlns:a16="http://schemas.microsoft.com/office/drawing/2014/main" id="{6907D789-D08C-9F7E-EDC4-7F4B8E6A82C2}"/>
              </a:ext>
            </a:extLst>
          </p:cNvPr>
          <p:cNvSpPr txBox="1"/>
          <p:nvPr/>
        </p:nvSpPr>
        <p:spPr>
          <a:xfrm>
            <a:off x="671014" y="4852737"/>
            <a:ext cx="81120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Result of LB221(June 20-July 05, 2025)</a:t>
            </a:r>
            <a:r>
              <a:rPr kumimoji="0"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83.06% of Voters voted YES in aggregation which is over</a:t>
            </a: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75%. Then  LB221 was officially Approved.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are 103 while No. of Comments is 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
            </a:r>
            <a:r>
              <a:rPr kumimoji="1" lang="en-US" altLang="ja-JP" b="1" dirty="0">
                <a:solidFill>
                  <a:srgbClr val="FF0000"/>
                </a:solidFill>
                <a:latin typeface="Calibri"/>
                <a:ea typeface="ＭＳ Ｐゴシック" panose="020B0600070205080204" pitchFamily="50" charset="-128"/>
              </a:rPr>
              <a:t>Madrid</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Plenary Meeting July 2025, Working Group will approve to submit to SA Ballot. </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457200" rtl="0" eaLnBrk="1" fontAlgn="auto" latinLnBrk="0" hangingPunct="1">
              <a:lnSpc>
                <a:spcPts val="1425"/>
              </a:lnSpc>
              <a:spcBef>
                <a:spcPts val="0"/>
              </a:spcBef>
              <a:spcAft>
                <a:spcPts val="0"/>
              </a:spcAft>
              <a:buClrTx/>
              <a:buSzTx/>
              <a:buFontTx/>
              <a:buNone/>
              <a:tabLst/>
              <a:defRPr/>
            </a:pPr>
            <a:r>
              <a:rPr kumimoji="0" sz="1050" b="0" i="0" u="none" strike="noStrike" kern="1200" cap="none" spc="5" normalizeH="0" baseline="0" noProof="0" dirty="0">
                <a:ln>
                  <a:noFill/>
                </a:ln>
                <a:solidFill>
                  <a:srgbClr val="000000"/>
                </a:solidFill>
                <a:effectLst/>
                <a:uLnTx/>
                <a:uFillTx/>
                <a:latin typeface="Arial"/>
                <a:ea typeface="+mn-ea"/>
                <a:cs typeface="Arial"/>
              </a:rPr>
              <a:t>Slide</a:t>
            </a:r>
            <a:r>
              <a:rPr kumimoji="0"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0"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457200" rtl="0" eaLnBrk="1" fontAlgn="auto" latinLnBrk="0" hangingPunct="1">
                <a:lnSpc>
                  <a:spcPts val="1425"/>
                </a:lnSpc>
                <a:spcBef>
                  <a:spcPts val="0"/>
                </a:spcBef>
                <a:spcAft>
                  <a:spcPts val="0"/>
                </a:spcAft>
                <a:buClrTx/>
                <a:buSzTx/>
                <a:buFontTx/>
                <a:buNone/>
                <a:tabLst/>
                <a:defRPr/>
              </a:pPr>
              <a:t>24</a:t>
            </a:fld>
            <a:endParaRPr kumimoji="0"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図 8">
            <a:extLst>
              <a:ext uri="{FF2B5EF4-FFF2-40B4-BE49-F238E27FC236}">
                <a16:creationId xmlns:a16="http://schemas.microsoft.com/office/drawing/2014/main" id="{323BD770-7E10-DFEE-92F8-7BE4AC097E39}"/>
              </a:ext>
            </a:extLst>
          </p:cNvPr>
          <p:cNvPicPr>
            <a:picLocks noChangeAspect="1"/>
          </p:cNvPicPr>
          <p:nvPr/>
        </p:nvPicPr>
        <p:blipFill>
          <a:blip r:embed="rId2"/>
          <a:stretch>
            <a:fillRect/>
          </a:stretch>
        </p:blipFill>
        <p:spPr>
          <a:xfrm>
            <a:off x="0" y="1686339"/>
            <a:ext cx="9144000" cy="2926074"/>
          </a:xfrm>
          <a:prstGeom prst="rect">
            <a:avLst/>
          </a:prstGeom>
        </p:spPr>
      </p:pic>
      <p:sp>
        <p:nvSpPr>
          <p:cNvPr id="3" name="日付プレースホルダー 4">
            <a:extLst>
              <a:ext uri="{FF2B5EF4-FFF2-40B4-BE49-F238E27FC236}">
                <a16:creationId xmlns:a16="http://schemas.microsoft.com/office/drawing/2014/main" id="{FCA38E14-1202-1731-9B36-167C01418C48}"/>
              </a:ext>
            </a:extLst>
          </p:cNvPr>
          <p:cNvSpPr>
            <a:spLocks noGrp="1"/>
          </p:cNvSpPr>
          <p:nvPr>
            <p:ph type="dt" sz="half" idx="2"/>
          </p:nvPr>
        </p:nvSpPr>
        <p:spPr>
          <a:xfrm>
            <a:off x="685800" y="378281"/>
            <a:ext cx="1600200" cy="215444"/>
          </a:xfrm>
        </p:spPr>
        <p:txBody>
          <a:bodyPr/>
          <a:lstStyle/>
          <a:p>
            <a:r>
              <a:rPr lang="en-US" altLang="ja-JP"/>
              <a:t>July 2025</a:t>
            </a:r>
            <a:endParaRPr lang="en-US" altLang="ja-JP" dirty="0"/>
          </a:p>
        </p:txBody>
      </p:sp>
      <p:sp>
        <p:nvSpPr>
          <p:cNvPr id="4" name="スライド番号プレースホルダー 3">
            <a:extLst>
              <a:ext uri="{FF2B5EF4-FFF2-40B4-BE49-F238E27FC236}">
                <a16:creationId xmlns:a16="http://schemas.microsoft.com/office/drawing/2014/main" id="{F360829C-153C-D650-5FAD-66F3A5E87D06}"/>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24</a:t>
            </a:fld>
            <a:endParaRPr lang="en-US" altLang="ja-JP" dirty="0"/>
          </a:p>
        </p:txBody>
      </p:sp>
    </p:spTree>
    <p:extLst>
      <p:ext uri="{BB962C8B-B14F-4D97-AF65-F5344CB8AC3E}">
        <p14:creationId xmlns:p14="http://schemas.microsoft.com/office/powerpoint/2010/main" val="428253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doc.#15-25-0192-00-06ma </a:t>
            </a:r>
            <a:endParaRPr lang="en-US" altLang="ja-JP" sz="1200" dirty="0"/>
          </a:p>
          <a:p>
            <a:pPr>
              <a:lnSpc>
                <a:spcPts val="1300"/>
              </a:lnSpc>
            </a:pPr>
            <a:r>
              <a:rPr lang="en-US" altLang="ja-JP" sz="1200" dirty="0"/>
              <a:t>Approve last meeting minutes: TG 15.6ma Meeting Minutes for May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15-25-0266-00-</a:t>
            </a:r>
            <a:r>
              <a:rPr lang="en-US" altLang="ja-JP" sz="1200" dirty="0"/>
              <a:t>06ma</a:t>
            </a:r>
          </a:p>
          <a:p>
            <a:pPr>
              <a:lnSpc>
                <a:spcPts val="1300"/>
              </a:lnSpc>
            </a:pPr>
            <a:r>
              <a:rPr lang="en-US" altLang="ja-JP" sz="1200" dirty="0"/>
              <a:t>Agenda of TG15.6ma March 2025                                                                                              doc.#15-25-0298-00-06ma   </a:t>
            </a:r>
          </a:p>
          <a:p>
            <a:pPr>
              <a:lnSpc>
                <a:spcPts val="1300"/>
              </a:lnSpc>
            </a:pPr>
            <a:r>
              <a:rPr lang="en-US" altLang="ja-JP" sz="1200" dirty="0"/>
              <a:t>Review and Summary</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doc.#15-25-0033-03-06ma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doc.#15-23-0557-08-06ma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Ballot(LB)221 for draft D06                                                                       doc.#15-25-0xxx-00-06ma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LB221                                                                     doc.#15-25-0yyy-00-06ma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doc.#15-23-0361-13-06ma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P802.15.6ma_D06</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 Hybrid ARQ Scheme for High QoS Packets in High Class of Coexistence of IEEE 802.15.6ma  #15-23-0576-08-06ma         2.  Evaluation of IEEE 802.15.6 Ultra-wideband Physical Layer Utilizing Super Orthogonal Convolutional 22-0562-15-06ma</a:t>
            </a:r>
          </a:p>
          <a:p>
            <a:pPr marL="514350" marR="0" lvl="1" indent="0" algn="l" defTabSz="914400" rtl="0" eaLnBrk="1" fontAlgn="base" latinLnBrk="0" hangingPunct="1">
              <a:lnSpc>
                <a:spcPts val="14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3.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4.  MAC Performance Evaluation of Multiple BAN Coexistence Under TG6ma Channel          doc.#15-24-0246-06-06ma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5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doc.#15-24-0573-04-06ma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6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d0c.#15-25-0132-01-06ma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7   MAC Service Feature                                                                                                           doc.#15-24-0356-03-06ma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8.  TG Motion to Recirculation                                                                                                   doc.#15-25-0zzz-00-06ma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9.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doc.#15-24-0074-08-06ma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10.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11. TG15.6ma Coexistence Assessment Document                                                                  doc.#15-24-0348-05-06ma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12  MAC services support for IEEE P802.1ACea                                                                       doc.#15-24-0594-02-006a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13..</a:t>
            </a:r>
            <a:r>
              <a:rPr lang="it-IT" altLang="ja-JP" sz="1200" dirty="0">
                <a:solidFill>
                  <a:srgbClr val="000000"/>
                </a:solidFill>
                <a:latin typeface="Arial"/>
                <a:cs typeface="Times New Roman" pitchFamily="18" charset="0"/>
              </a:rPr>
              <a:t>TG6ma Channel Model Document for Enhanced Dependability                                           doc.#15-22-0519-10-06ma</a:t>
            </a:r>
            <a:endParaRPr lang="en-US" altLang="ja-JP" sz="1200" dirty="0">
              <a:solidFill>
                <a:srgbClr val="000000"/>
              </a:solidFill>
              <a:latin typeface="Arial"/>
              <a:cs typeface="Times New Roman" pitchFamily="18" charset="0"/>
            </a:endParaRP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14. Comments to channel-model-document                                                                               doc.#15-24-0073-05-06ma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15. Progress Report of TG6ma                                                                                                  doc8#15-23-0056-10-06ma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16. Timeline of TG6ma                                                                                                               doc.#15.23-0056-10-06ma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17. TG15.6ma Closing Report for July 2025                                                                              doc.#15-25-0vvv-00-06ma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18. TG15.6ma Meeting Minutes for July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ADF9-7A36-40A2-0F25-596050AB2D61}"/>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30ADEA8-BA87-7FFD-1148-DB73BAC05164}"/>
              </a:ext>
            </a:extLst>
          </p:cNvPr>
          <p:cNvSpPr txBox="1"/>
          <p:nvPr/>
        </p:nvSpPr>
        <p:spPr>
          <a:xfrm>
            <a:off x="634416" y="1081473"/>
            <a:ext cx="8244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Madrid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21</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:30-23:30 July 28(MON)in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Cancelled</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lvl="0" algn="just"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30(WED) in EST</a:t>
            </a:r>
          </a:p>
          <a:p>
            <a:pPr lvl="0"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Cancelled</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177EEE0D-F542-40D9-63E3-2F35FF73A161}"/>
              </a:ext>
            </a:extLst>
          </p:cNvPr>
          <p:cNvSpPr>
            <a:spLocks noGrp="1"/>
          </p:cNvSpPr>
          <p:nvPr>
            <p:ph type="title"/>
          </p:nvPr>
        </p:nvSpPr>
        <p:spPr>
          <a:xfrm>
            <a:off x="6018" y="688029"/>
            <a:ext cx="9018783"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27-31</a:t>
            </a:r>
            <a:r>
              <a:rPr lang="en-US" altLang="ja-JP" sz="2400" b="1" baseline="30000" dirty="0">
                <a:latin typeface="ＭＳ Ｐゴシック" panose="020B0600070205080204" pitchFamily="50" charset="-128"/>
                <a:ea typeface="ＭＳ Ｐゴシック" panose="020B0600070205080204" pitchFamily="50" charset="-128"/>
              </a:rPr>
              <a:t>st</a:t>
            </a:r>
            <a:r>
              <a:rPr lang="en-US" altLang="ja-JP" sz="2400" b="1" dirty="0">
                <a:latin typeface="ＭＳ Ｐゴシック" panose="020B0600070205080204" pitchFamily="50" charset="-128"/>
                <a:ea typeface="ＭＳ Ｐゴシック" panose="020B0600070205080204" pitchFamily="50" charset="-128"/>
              </a:rPr>
              <a:t>, July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EF5A82F8-40CE-C9F0-4640-16E610E16A65}"/>
              </a:ext>
            </a:extLst>
          </p:cNvPr>
          <p:cNvCxnSpPr/>
          <p:nvPr/>
        </p:nvCxnSpPr>
        <p:spPr bwMode="auto">
          <a:xfrm>
            <a:off x="177655" y="4399570"/>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A2FCE159-4096-2496-5436-8C58827B7FBD}"/>
              </a:ext>
            </a:extLst>
          </p:cNvPr>
          <p:cNvCxnSpPr/>
          <p:nvPr/>
        </p:nvCxnSpPr>
        <p:spPr bwMode="auto">
          <a:xfrm>
            <a:off x="183753" y="493340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BE4614C0-9014-794F-2EED-2A74D29F7AD6}"/>
              </a:ext>
            </a:extLst>
          </p:cNvPr>
          <p:cNvCxnSpPr/>
          <p:nvPr/>
        </p:nvCxnSpPr>
        <p:spPr bwMode="auto">
          <a:xfrm>
            <a:off x="215105" y="376819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754CBD80-B395-0DE8-D003-4AB115EACBB3}"/>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26</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日付プレースホルダー 10">
            <a:extLst>
              <a:ext uri="{FF2B5EF4-FFF2-40B4-BE49-F238E27FC236}">
                <a16:creationId xmlns:a16="http://schemas.microsoft.com/office/drawing/2014/main" id="{36C74515-6016-4006-1410-19F20EDA9FC7}"/>
              </a:ext>
            </a:extLst>
          </p:cNvPr>
          <p:cNvSpPr txBox="1">
            <a:spLocks/>
          </p:cNvSpPr>
          <p:nvPr/>
        </p:nvSpPr>
        <p:spPr bwMode="auto">
          <a:xfrm>
            <a:off x="744641" y="388118"/>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ltLang="ja-JP"/>
              <a:t>July 2025</a:t>
            </a:r>
            <a:endParaRPr kumimoji="1" lang="en-US" altLang="ja-JP" dirty="0">
              <a:solidFill>
                <a:srgbClr val="000000"/>
              </a:solidFill>
              <a:latin typeface="Arial"/>
            </a:endParaRPr>
          </a:p>
        </p:txBody>
      </p:sp>
      <p:pic>
        <p:nvPicPr>
          <p:cNvPr id="21" name="図 20">
            <a:extLst>
              <a:ext uri="{FF2B5EF4-FFF2-40B4-BE49-F238E27FC236}">
                <a16:creationId xmlns:a16="http://schemas.microsoft.com/office/drawing/2014/main" id="{410643E7-A43A-52DF-7834-8493DD1C8B36}"/>
              </a:ext>
            </a:extLst>
          </p:cNvPr>
          <p:cNvPicPr>
            <a:picLocks noChangeAspect="1"/>
          </p:cNvPicPr>
          <p:nvPr/>
        </p:nvPicPr>
        <p:blipFill>
          <a:blip r:embed="rId3"/>
          <a:stretch>
            <a:fillRect/>
          </a:stretch>
        </p:blipFill>
        <p:spPr>
          <a:xfrm>
            <a:off x="183753" y="2169829"/>
            <a:ext cx="1660357" cy="4316303"/>
          </a:xfrm>
          <a:prstGeom prst="rect">
            <a:avLst/>
          </a:prstGeom>
        </p:spPr>
      </p:pic>
      <p:sp>
        <p:nvSpPr>
          <p:cNvPr id="2" name="日付プレースホルダー 1">
            <a:extLst>
              <a:ext uri="{FF2B5EF4-FFF2-40B4-BE49-F238E27FC236}">
                <a16:creationId xmlns:a16="http://schemas.microsoft.com/office/drawing/2014/main" id="{23C818EA-FA23-607F-9D12-2C641DD9A250}"/>
              </a:ext>
            </a:extLst>
          </p:cNvPr>
          <p:cNvSpPr>
            <a:spLocks noGrp="1"/>
          </p:cNvSpPr>
          <p:nvPr>
            <p:ph type="dt" sz="half" idx="2"/>
          </p:nvPr>
        </p:nvSpPr>
        <p:spPr/>
        <p:txBody>
          <a:bodyPr/>
          <a:lstStyle/>
          <a:p>
            <a:r>
              <a:rPr lang="en-US" altLang="ja-JP"/>
              <a:t>July 2025</a:t>
            </a:r>
            <a:endParaRPr lang="en-US" altLang="ja-JP" dirty="0"/>
          </a:p>
        </p:txBody>
      </p:sp>
      <p:pic>
        <p:nvPicPr>
          <p:cNvPr id="5" name="図 4">
            <a:extLst>
              <a:ext uri="{FF2B5EF4-FFF2-40B4-BE49-F238E27FC236}">
                <a16:creationId xmlns:a16="http://schemas.microsoft.com/office/drawing/2014/main" id="{040FAE00-7182-4014-22DF-F36C554E795A}"/>
              </a:ext>
            </a:extLst>
          </p:cNvPr>
          <p:cNvPicPr>
            <a:picLocks noChangeAspect="1"/>
          </p:cNvPicPr>
          <p:nvPr/>
        </p:nvPicPr>
        <p:blipFill>
          <a:blip r:embed="rId4"/>
          <a:stretch>
            <a:fillRect/>
          </a:stretch>
        </p:blipFill>
        <p:spPr>
          <a:xfrm>
            <a:off x="1825385" y="2120707"/>
            <a:ext cx="7123109" cy="4265076"/>
          </a:xfrm>
          <a:prstGeom prst="rect">
            <a:avLst/>
          </a:prstGeom>
        </p:spPr>
      </p:pic>
    </p:spTree>
    <p:extLst>
      <p:ext uri="{BB962C8B-B14F-4D97-AF65-F5344CB8AC3E}">
        <p14:creationId xmlns:p14="http://schemas.microsoft.com/office/powerpoint/2010/main" val="595200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9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Notes:  SASB/RevCom scheduled for 2024 a guess</a:t>
            </a:r>
            <a:r>
              <a:rPr kumimoji="0" lang="en-US" sz="14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37566" y="2749828"/>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202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Approve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913396"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RevcomSubmission</a:t>
            </a:r>
            <a:endPar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70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recirculation if required</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06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214646"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800120" y="3818720"/>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Unconditional approval for Standard Association Ballot (SA)</a:t>
              </a:r>
              <a:endParaRPr kumimoji="1" lang="ja-JP"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2025</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2925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LB210</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713568"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1st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Letter</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Ballot</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(LB210)</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203701" y="1800002"/>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WG       </a:t>
              </a:r>
              <a:r>
                <a:rPr kumimoji="1" lang="en-US" altLang="ja-JP" sz="1800" b="0" i="0" u="none" strike="noStrike" kern="1200" cap="none" spc="0" normalizeH="0" baseline="3000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submission for </a:t>
              </a: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Draft2.5 August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fo</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Draft v2.3 on WG for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t>
              </a: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Draft V1,18  Com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Std. </a:t>
              </a:r>
              <a:r>
                <a:rPr kumimoji="1" lang="en-US" altLang="ja-JP" sz="12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Draf</a:t>
              </a: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V1.9 Proposals</a:t>
              </a:r>
              <a:endParaRPr kumimoji="1" lang="ja-JP"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Presentation of proposa</a:t>
              </a: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l</a:t>
              </a: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altLang="ja-JP" sz="11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2023</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TRD,CMD</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Call Proposals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2022</a:t>
              </a:r>
              <a:endPar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Tech Req Doc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735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楕円 66">
            <a:extLst>
              <a:ext uri="{FF2B5EF4-FFF2-40B4-BE49-F238E27FC236}">
                <a16:creationId xmlns:a16="http://schemas.microsoft.com/office/drawing/2014/main" id="{6D671A25-1B7D-DCB3-2297-8E0631FF96E7}"/>
              </a:ext>
            </a:extLst>
          </p:cNvPr>
          <p:cNvSpPr/>
          <p:nvPr/>
        </p:nvSpPr>
        <p:spPr>
          <a:xfrm>
            <a:off x="8320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楕円 67">
            <a:extLst>
              <a:ext uri="{FF2B5EF4-FFF2-40B4-BE49-F238E27FC236}">
                <a16:creationId xmlns:a16="http://schemas.microsoft.com/office/drawing/2014/main" id="{1E4707CF-EA59-A6D9-8793-42952C63433E}"/>
              </a:ext>
            </a:extLst>
          </p:cNvPr>
          <p:cNvSpPr/>
          <p:nvPr/>
        </p:nvSpPr>
        <p:spPr>
          <a:xfrm>
            <a:off x="7995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楕円 68">
            <a:extLst>
              <a:ext uri="{FF2B5EF4-FFF2-40B4-BE49-F238E27FC236}">
                <a16:creationId xmlns:a16="http://schemas.microsoft.com/office/drawing/2014/main" id="{0CE6FC6F-B57A-9680-734B-3EA04AA87354}"/>
              </a:ext>
            </a:extLst>
          </p:cNvPr>
          <p:cNvSpPr/>
          <p:nvPr/>
        </p:nvSpPr>
        <p:spPr>
          <a:xfrm>
            <a:off x="7270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楕円 69">
            <a:extLst>
              <a:ext uri="{FF2B5EF4-FFF2-40B4-BE49-F238E27FC236}">
                <a16:creationId xmlns:a16="http://schemas.microsoft.com/office/drawing/2014/main" id="{B272743C-BC3F-58B8-F6D1-D7FC143E6A23}"/>
              </a:ext>
            </a:extLst>
          </p:cNvPr>
          <p:cNvSpPr/>
          <p:nvPr/>
        </p:nvSpPr>
        <p:spPr>
          <a:xfrm>
            <a:off x="6386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楕円 74">
            <a:extLst>
              <a:ext uri="{FF2B5EF4-FFF2-40B4-BE49-F238E27FC236}">
                <a16:creationId xmlns:a16="http://schemas.microsoft.com/office/drawing/2014/main" id="{64ADC48E-E6D3-747D-1B3F-B75A4BB9BC3B}"/>
              </a:ext>
            </a:extLst>
          </p:cNvPr>
          <p:cNvSpPr/>
          <p:nvPr/>
        </p:nvSpPr>
        <p:spPr>
          <a:xfrm>
            <a:off x="3307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楕円 75">
            <a:extLst>
              <a:ext uri="{FF2B5EF4-FFF2-40B4-BE49-F238E27FC236}">
                <a16:creationId xmlns:a16="http://schemas.microsoft.com/office/drawing/2014/main" id="{723632FA-C6DC-6BDD-F8A6-30A7DED2CB05}"/>
              </a:ext>
            </a:extLst>
          </p:cNvPr>
          <p:cNvSpPr/>
          <p:nvPr/>
        </p:nvSpPr>
        <p:spPr>
          <a:xfrm>
            <a:off x="2568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507780" y="3667082"/>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3733619"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LB212</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25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266677" y="3902119"/>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2nd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(LB217)</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4653900" y="1593771"/>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楕円 12">
            <a:extLst>
              <a:ext uri="{FF2B5EF4-FFF2-40B4-BE49-F238E27FC236}">
                <a16:creationId xmlns:a16="http://schemas.microsoft.com/office/drawing/2014/main" id="{8E52E2CB-206D-6277-55AE-1E7C34171BAE}"/>
              </a:ext>
            </a:extLst>
          </p:cNvPr>
          <p:cNvSpPr/>
          <p:nvPr/>
        </p:nvSpPr>
        <p:spPr>
          <a:xfrm>
            <a:off x="2925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5046876" y="3881652"/>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3rd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5425003" y="1614242"/>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6856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楕円 17">
            <a:extLst>
              <a:ext uri="{FF2B5EF4-FFF2-40B4-BE49-F238E27FC236}">
                <a16:creationId xmlns:a16="http://schemas.microsoft.com/office/drawing/2014/main" id="{D8484EA5-9213-DD96-A76E-DDCDB14F4DFA}"/>
              </a:ext>
            </a:extLst>
          </p:cNvPr>
          <p:cNvSpPr/>
          <p:nvPr/>
        </p:nvSpPr>
        <p:spPr>
          <a:xfrm>
            <a:off x="7679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7423845" y="3850995"/>
            <a:ext cx="677541" cy="1815882"/>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Request EC approval for SA Ballot</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7653749" y="1390593"/>
            <a:ext cx="734796" cy="1754326"/>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Final SB recirculation, if required. Submission to RevCom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Jan 2026</a:t>
            </a:r>
          </a:p>
        </p:txBody>
      </p:sp>
      <p:sp>
        <p:nvSpPr>
          <p:cNvPr id="19" name="タイトル 1">
            <a:extLst>
              <a:ext uri="{FF2B5EF4-FFF2-40B4-BE49-F238E27FC236}">
                <a16:creationId xmlns:a16="http://schemas.microsoft.com/office/drawing/2014/main" id="{7439C09F-4585-B791-34D0-8ACBEAF83708}"/>
              </a:ext>
            </a:extLst>
          </p:cNvPr>
          <p:cNvSpPr txBox="1">
            <a:spLocks/>
          </p:cNvSpPr>
          <p:nvPr/>
        </p:nvSpPr>
        <p:spPr>
          <a:xfrm>
            <a:off x="479824" y="782270"/>
            <a:ext cx="8412531" cy="738664"/>
          </a:xfrm>
          <a:prstGeom prst="rect">
            <a:avLst/>
          </a:prstGeom>
        </p:spPr>
        <p:txBody>
          <a:bodyP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a:latin typeface="+mn-ea"/>
                <a:ea typeface="+mn-ea"/>
              </a:rPr>
              <a:t>Timeline for Starting Global Business with the New Standard IEEE802.15.6ma</a:t>
            </a:r>
            <a:endParaRPr lang="ja-JP" altLang="en-US" dirty="0">
              <a:latin typeface="+mn-ea"/>
              <a:ea typeface="+mn-ea"/>
            </a:endParaRPr>
          </a:p>
        </p:txBody>
      </p:sp>
      <p:sp>
        <p:nvSpPr>
          <p:cNvPr id="4" name="Rectangle 4">
            <a:extLst>
              <a:ext uri="{FF2B5EF4-FFF2-40B4-BE49-F238E27FC236}">
                <a16:creationId xmlns:a16="http://schemas.microsoft.com/office/drawing/2014/main" id="{F86CEFFC-781A-7598-4EEA-1AD500243447}"/>
              </a:ext>
            </a:extLst>
          </p:cNvPr>
          <p:cNvSpPr txBox="1">
            <a:spLocks noChangeArrowheads="1"/>
          </p:cNvSpPr>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July 2025</a:t>
            </a:r>
            <a:endParaRPr lang="en-US" altLang="ja-JP" dirty="0"/>
          </a:p>
        </p:txBody>
      </p:sp>
      <p:sp>
        <p:nvSpPr>
          <p:cNvPr id="8" name="日付プレースホルダー 7">
            <a:extLst>
              <a:ext uri="{FF2B5EF4-FFF2-40B4-BE49-F238E27FC236}">
                <a16:creationId xmlns:a16="http://schemas.microsoft.com/office/drawing/2014/main" id="{64F6C931-91C9-D563-CFD9-A15BD96F0E9E}"/>
              </a:ext>
            </a:extLst>
          </p:cNvPr>
          <p:cNvSpPr>
            <a:spLocks noGrp="1"/>
          </p:cNvSpPr>
          <p:nvPr>
            <p:ph type="dt" sz="half" idx="13"/>
          </p:nvPr>
        </p:nvSpPr>
        <p:spPr/>
        <p:txBody>
          <a:bodyPr/>
          <a:lstStyle/>
          <a:p>
            <a:r>
              <a:rPr lang="en-US" altLang="ja-JP"/>
              <a:t>July 2025</a:t>
            </a:r>
            <a:endParaRPr lang="en-US" altLang="ja-JP" dirty="0"/>
          </a:p>
        </p:txBody>
      </p:sp>
      <p:sp>
        <p:nvSpPr>
          <p:cNvPr id="21" name="フッター プレースホルダー 20">
            <a:extLst>
              <a:ext uri="{FF2B5EF4-FFF2-40B4-BE49-F238E27FC236}">
                <a16:creationId xmlns:a16="http://schemas.microsoft.com/office/drawing/2014/main" id="{51B45362-B53F-99B2-F55A-171A622105B9}"/>
              </a:ext>
            </a:extLst>
          </p:cNvPr>
          <p:cNvSpPr>
            <a:spLocks noGrp="1"/>
          </p:cNvSpPr>
          <p:nvPr>
            <p:ph type="ftr" sz="quarter" idx="5"/>
          </p:nvPr>
        </p:nvSpPr>
        <p:spPr/>
        <p:txBody>
          <a:bodyPr/>
          <a:lstStyle/>
          <a:p>
            <a:pPr marL="12700"/>
            <a:endParaRPr lang="en-US" spc="-5" dirty="0"/>
          </a:p>
        </p:txBody>
      </p:sp>
    </p:spTree>
    <p:extLst>
      <p:ext uri="{BB962C8B-B14F-4D97-AF65-F5344CB8AC3E}">
        <p14:creationId xmlns:p14="http://schemas.microsoft.com/office/powerpoint/2010/main" val="2264120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bwMode="auto">
          <a:xfrm>
            <a:off x="788541" y="4699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latin typeface="+mn-lt"/>
              </a:rPr>
              <a:t>July 2025</a:t>
            </a:r>
            <a:endParaRPr lang="en-US" sz="1400" dirty="0">
              <a:latin typeface="+mn-lt"/>
            </a:endParaRPr>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55399" y="541509"/>
            <a:ext cx="3869201" cy="461665"/>
          </a:xfrm>
          <a:prstGeom prst="rect">
            <a:avLst/>
          </a:prstGeom>
          <a:noFill/>
        </p:spPr>
        <p:txBody>
          <a:bodyPr wrap="none" rtlCol="0">
            <a:spAutoFit/>
          </a:bodyPr>
          <a:lstStyle/>
          <a:p>
            <a:r>
              <a:rPr lang="en-US" sz="2400" b="1" dirty="0"/>
              <a:t>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38100" y="1028416"/>
          <a:ext cx="9067800" cy="5186301"/>
        </p:xfrm>
        <a:graphic>
          <a:graphicData uri="http://schemas.openxmlformats.org/drawingml/2006/table">
            <a:tbl>
              <a:tblPr/>
              <a:tblGrid>
                <a:gridCol w="3200400">
                  <a:extLst>
                    <a:ext uri="{9D8B030D-6E8A-4147-A177-3AD203B41FA5}">
                      <a16:colId xmlns:a16="http://schemas.microsoft.com/office/drawing/2014/main" val="2843118563"/>
                    </a:ext>
                  </a:extLst>
                </a:gridCol>
                <a:gridCol w="685800">
                  <a:extLst>
                    <a:ext uri="{9D8B030D-6E8A-4147-A177-3AD203B41FA5}">
                      <a16:colId xmlns:a16="http://schemas.microsoft.com/office/drawing/2014/main" val="1009682093"/>
                    </a:ext>
                  </a:extLst>
                </a:gridCol>
                <a:gridCol w="1752600">
                  <a:extLst>
                    <a:ext uri="{9D8B030D-6E8A-4147-A177-3AD203B41FA5}">
                      <a16:colId xmlns:a16="http://schemas.microsoft.com/office/drawing/2014/main" val="3527062817"/>
                    </a:ext>
                  </a:extLst>
                </a:gridCol>
                <a:gridCol w="3429000">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 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LB210</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153870">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14451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3rd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250932"/>
                  </a:ext>
                </a:extLst>
              </a:tr>
              <a:tr h="169387">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Complete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draftinig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D06 for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45663"/>
                  </a:ext>
                </a:extLst>
              </a:tr>
              <a:tr h="5922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unconditional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14304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Aug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56029">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875726"/>
                  </a:ext>
                </a:extLst>
              </a:tr>
              <a:tr h="124332">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Oct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SB and recirculation if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has comments etc.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191176">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578658"/>
                  </a:ext>
                </a:extLst>
              </a:tr>
              <a:tr h="1911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Jan/2026</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LMSC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152352">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Feb</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object 10">
            <a:extLst>
              <a:ext uri="{FF2B5EF4-FFF2-40B4-BE49-F238E27FC236}">
                <a16:creationId xmlns:a16="http://schemas.microsoft.com/office/drawing/2014/main" id="{8721E9C9-EDCB-A08B-6D77-220E3A59FBDB}"/>
              </a:ext>
            </a:extLst>
          </p:cNvPr>
          <p:cNvSpPr txBox="1"/>
          <p:nvPr/>
        </p:nvSpPr>
        <p:spPr>
          <a:xfrm>
            <a:off x="6400800" y="6473209"/>
            <a:ext cx="2203702" cy="179536"/>
          </a:xfrm>
          <a:prstGeom prst="rect">
            <a:avLst/>
          </a:prstGeom>
        </p:spPr>
        <p:txBody>
          <a:bodyPr vert="horz" wrap="square" lIns="0" tIns="0" rIns="0" bIns="0" rtlCol="0">
            <a:spAutoFit/>
          </a:bodyPr>
          <a:lstStyle/>
          <a:p>
            <a:pPr marL="12700">
              <a:lnSpc>
                <a:spcPts val="1410"/>
              </a:lnSpc>
            </a:pPr>
            <a:r>
              <a:rPr sz="1200" spc="-30" dirty="0">
                <a:latin typeface="Times New Roman"/>
                <a:cs typeface="Times New Roman"/>
              </a:rPr>
              <a:t>Ryuji </a:t>
            </a:r>
            <a:r>
              <a:rPr sz="1200" spc="-10" dirty="0">
                <a:latin typeface="Times New Roman"/>
                <a:cs typeface="Times New Roman"/>
              </a:rPr>
              <a:t>Kohno(YNU/YRP-IAI)</a:t>
            </a:r>
            <a:endParaRPr sz="1200" dirty="0">
              <a:latin typeface="Times New Roman"/>
              <a:cs typeface="Times New Roman"/>
            </a:endParaRPr>
          </a:p>
        </p:txBody>
      </p:sp>
      <p:sp>
        <p:nvSpPr>
          <p:cNvPr id="5" name="フッター プレースホルダー 4">
            <a:extLst>
              <a:ext uri="{FF2B5EF4-FFF2-40B4-BE49-F238E27FC236}">
                <a16:creationId xmlns:a16="http://schemas.microsoft.com/office/drawing/2014/main" id="{82D368AC-E648-8ADA-AE2D-3DA32F42DF5E}"/>
              </a:ext>
            </a:extLst>
          </p:cNvPr>
          <p:cNvSpPr>
            <a:spLocks noGrp="1"/>
          </p:cNvSpPr>
          <p:nvPr>
            <p:ph type="ftr" sz="quarter" idx="5"/>
          </p:nvPr>
        </p:nvSpPr>
        <p:spPr/>
        <p:txBody>
          <a:bodyPr/>
          <a:lstStyle/>
          <a:p>
            <a:pPr marL="12700"/>
            <a:endParaRPr lang="en-US" spc="-5" dirty="0"/>
          </a:p>
        </p:txBody>
      </p:sp>
      <p:sp>
        <p:nvSpPr>
          <p:cNvPr id="6" name="スライド番号プレースホルダー 5">
            <a:extLst>
              <a:ext uri="{FF2B5EF4-FFF2-40B4-BE49-F238E27FC236}">
                <a16:creationId xmlns:a16="http://schemas.microsoft.com/office/drawing/2014/main" id="{B603D0BA-C982-35D4-5DCE-32EE9E09C4AE}"/>
              </a:ext>
            </a:extLst>
          </p:cNvPr>
          <p:cNvSpPr>
            <a:spLocks noGrp="1"/>
          </p:cNvSpPr>
          <p:nvPr>
            <p:ph type="sldNum" sz="quarter" idx="7"/>
          </p:nvPr>
        </p:nvSpPr>
        <p:spPr/>
        <p:txBody>
          <a:bodyPr/>
          <a:lstStyle/>
          <a:p>
            <a:pPr marL="25400">
              <a:lnSpc>
                <a:spcPct val="100000"/>
              </a:lnSpc>
            </a:pPr>
            <a:fld id="{81D60167-4931-47E6-BA6A-407CBD079E47}" type="slidenum">
              <a:rPr lang="en-US" altLang="ja-JP" spc="-10" smtClean="0"/>
              <a:t>28</a:t>
            </a:fld>
            <a:endParaRPr lang="en-US" altLang="ja-JP" spc="-10" dirty="0"/>
          </a:p>
        </p:txBody>
      </p:sp>
    </p:spTree>
    <p:extLst>
      <p:ext uri="{BB962C8B-B14F-4D97-AF65-F5344CB8AC3E}">
        <p14:creationId xmlns:p14="http://schemas.microsoft.com/office/powerpoint/2010/main" val="3083773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29</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July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0477-8D9C-F7CB-9FBE-9D86C59FF90B}"/>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4D51706-7DE8-062A-2CBA-8AD24DB7773C}"/>
              </a:ext>
            </a:extLst>
          </p:cNvPr>
          <p:cNvSpPr txBox="1"/>
          <p:nvPr/>
        </p:nvSpPr>
        <p:spPr>
          <a:xfrm>
            <a:off x="634416" y="1081473"/>
            <a:ext cx="8244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Madrid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21</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:30-23:30 July 28(MON)in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Cancelled</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lvl="0" algn="just"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30(WED) in EST</a:t>
            </a:r>
          </a:p>
          <a:p>
            <a:pPr lvl="0"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Cancelled</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3700FEBA-394B-2675-1E30-CFCB62D3FA52}"/>
              </a:ext>
            </a:extLst>
          </p:cNvPr>
          <p:cNvSpPr>
            <a:spLocks noGrp="1"/>
          </p:cNvSpPr>
          <p:nvPr>
            <p:ph type="title"/>
          </p:nvPr>
        </p:nvSpPr>
        <p:spPr>
          <a:xfrm>
            <a:off x="6018" y="688029"/>
            <a:ext cx="9018783"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27-31</a:t>
            </a:r>
            <a:r>
              <a:rPr lang="en-US" altLang="ja-JP" sz="2400" b="1" baseline="30000" dirty="0">
                <a:latin typeface="ＭＳ Ｐゴシック" panose="020B0600070205080204" pitchFamily="50" charset="-128"/>
                <a:ea typeface="ＭＳ Ｐゴシック" panose="020B0600070205080204" pitchFamily="50" charset="-128"/>
              </a:rPr>
              <a:t>st</a:t>
            </a:r>
            <a:r>
              <a:rPr lang="en-US" altLang="ja-JP" sz="2400" b="1" dirty="0">
                <a:latin typeface="ＭＳ Ｐゴシック" panose="020B0600070205080204" pitchFamily="50" charset="-128"/>
                <a:ea typeface="ＭＳ Ｐゴシック" panose="020B0600070205080204" pitchFamily="50" charset="-128"/>
              </a:rPr>
              <a:t>, July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F0654FEF-C1FC-692B-F929-A16D1856FBB5}"/>
              </a:ext>
            </a:extLst>
          </p:cNvPr>
          <p:cNvCxnSpPr/>
          <p:nvPr/>
        </p:nvCxnSpPr>
        <p:spPr bwMode="auto">
          <a:xfrm>
            <a:off x="177655" y="4399570"/>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49283329-C109-DB87-703D-4F181D1011F7}"/>
              </a:ext>
            </a:extLst>
          </p:cNvPr>
          <p:cNvCxnSpPr/>
          <p:nvPr/>
        </p:nvCxnSpPr>
        <p:spPr bwMode="auto">
          <a:xfrm>
            <a:off x="183753" y="493340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BC75C45B-1E7D-DE28-51F6-20572E8C2A74}"/>
              </a:ext>
            </a:extLst>
          </p:cNvPr>
          <p:cNvCxnSpPr/>
          <p:nvPr/>
        </p:nvCxnSpPr>
        <p:spPr bwMode="auto">
          <a:xfrm>
            <a:off x="215105" y="376819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02078A64-1BEC-5823-443D-2A883E6DDAE2}"/>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日付プレースホルダー 10">
            <a:extLst>
              <a:ext uri="{FF2B5EF4-FFF2-40B4-BE49-F238E27FC236}">
                <a16:creationId xmlns:a16="http://schemas.microsoft.com/office/drawing/2014/main" id="{CD1228EB-9BDA-AC54-BE73-DD4A6BD3DC38}"/>
              </a:ext>
            </a:extLst>
          </p:cNvPr>
          <p:cNvSpPr txBox="1">
            <a:spLocks/>
          </p:cNvSpPr>
          <p:nvPr/>
        </p:nvSpPr>
        <p:spPr bwMode="auto">
          <a:xfrm>
            <a:off x="744641" y="388118"/>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ltLang="ja-JP"/>
              <a:t>July 2025</a:t>
            </a:r>
            <a:endParaRPr kumimoji="1" lang="en-US" altLang="ja-JP" dirty="0">
              <a:solidFill>
                <a:srgbClr val="000000"/>
              </a:solidFill>
              <a:latin typeface="Arial"/>
            </a:endParaRPr>
          </a:p>
        </p:txBody>
      </p:sp>
      <p:pic>
        <p:nvPicPr>
          <p:cNvPr id="21" name="図 20">
            <a:extLst>
              <a:ext uri="{FF2B5EF4-FFF2-40B4-BE49-F238E27FC236}">
                <a16:creationId xmlns:a16="http://schemas.microsoft.com/office/drawing/2014/main" id="{AA484D87-F0B9-83AB-D55A-01D8E32C18C4}"/>
              </a:ext>
            </a:extLst>
          </p:cNvPr>
          <p:cNvPicPr>
            <a:picLocks noChangeAspect="1"/>
          </p:cNvPicPr>
          <p:nvPr/>
        </p:nvPicPr>
        <p:blipFill>
          <a:blip r:embed="rId3"/>
          <a:stretch>
            <a:fillRect/>
          </a:stretch>
        </p:blipFill>
        <p:spPr>
          <a:xfrm>
            <a:off x="183753" y="2169829"/>
            <a:ext cx="1660357" cy="4316303"/>
          </a:xfrm>
          <a:prstGeom prst="rect">
            <a:avLst/>
          </a:prstGeom>
        </p:spPr>
      </p:pic>
      <p:sp>
        <p:nvSpPr>
          <p:cNvPr id="2" name="日付プレースホルダー 1">
            <a:extLst>
              <a:ext uri="{FF2B5EF4-FFF2-40B4-BE49-F238E27FC236}">
                <a16:creationId xmlns:a16="http://schemas.microsoft.com/office/drawing/2014/main" id="{B3A0DE2C-4D3A-EE37-B50D-0D06CEDDD936}"/>
              </a:ext>
            </a:extLst>
          </p:cNvPr>
          <p:cNvSpPr>
            <a:spLocks noGrp="1"/>
          </p:cNvSpPr>
          <p:nvPr>
            <p:ph type="dt" sz="half" idx="2"/>
          </p:nvPr>
        </p:nvSpPr>
        <p:spPr/>
        <p:txBody>
          <a:bodyPr/>
          <a:lstStyle/>
          <a:p>
            <a:r>
              <a:rPr lang="en-US" altLang="ja-JP"/>
              <a:t>July 2025</a:t>
            </a:r>
            <a:endParaRPr lang="en-US" altLang="ja-JP" dirty="0"/>
          </a:p>
        </p:txBody>
      </p:sp>
      <p:pic>
        <p:nvPicPr>
          <p:cNvPr id="5" name="図 4">
            <a:extLst>
              <a:ext uri="{FF2B5EF4-FFF2-40B4-BE49-F238E27FC236}">
                <a16:creationId xmlns:a16="http://schemas.microsoft.com/office/drawing/2014/main" id="{26E82469-4BE9-6B80-F152-0742E429BC05}"/>
              </a:ext>
            </a:extLst>
          </p:cNvPr>
          <p:cNvPicPr>
            <a:picLocks noChangeAspect="1"/>
          </p:cNvPicPr>
          <p:nvPr/>
        </p:nvPicPr>
        <p:blipFill>
          <a:blip r:embed="rId4"/>
          <a:stretch>
            <a:fillRect/>
          </a:stretch>
        </p:blipFill>
        <p:spPr>
          <a:xfrm>
            <a:off x="1825385" y="2120707"/>
            <a:ext cx="7123109" cy="4265076"/>
          </a:xfrm>
          <a:prstGeom prst="rect">
            <a:avLst/>
          </a:prstGeom>
        </p:spPr>
      </p:pic>
    </p:spTree>
    <p:extLst>
      <p:ext uri="{BB962C8B-B14F-4D97-AF65-F5344CB8AC3E}">
        <p14:creationId xmlns:p14="http://schemas.microsoft.com/office/powerpoint/2010/main" val="2044218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30</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July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2353194406"/>
              </p:ext>
            </p:extLst>
          </p:nvPr>
        </p:nvGraphicFramePr>
        <p:xfrm>
          <a:off x="345639" y="2613976"/>
          <a:ext cx="8810852" cy="1342441"/>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291203">
                <a:tc>
                  <a:txBody>
                    <a:bodyPr/>
                    <a:lstStyle/>
                    <a:p>
                      <a:pPr algn="l" fontAlgn="ctr"/>
                      <a:r>
                        <a:rPr lang="fi-FI" sz="1400" b="0" i="0" u="none" strike="noStrike" dirty="0">
                          <a:solidFill>
                            <a:srgbClr val="000000"/>
                          </a:solidFill>
                          <a:effectLst/>
                          <a:latin typeface="Calibri" panose="020F0502020204030204" pitchFamily="34" charset="0"/>
                        </a:rPr>
                        <a:t>802.15 - </a:t>
                      </a:r>
                      <a:r>
                        <a:rPr lang="fi-FI" sz="1400" b="0" i="0" u="none" strike="noStrike" dirty="0" err="1">
                          <a:solidFill>
                            <a:srgbClr val="000000"/>
                          </a:solidFill>
                          <a:effectLst/>
                          <a:latin typeface="Calibri" panose="020F0502020204030204" pitchFamily="34" charset="0"/>
                        </a:rPr>
                        <a:t>July</a:t>
                      </a:r>
                      <a:r>
                        <a:rPr lang="fi-FI" sz="1400" b="0" i="0" u="none" strike="noStrike" dirty="0">
                          <a:solidFill>
                            <a:srgbClr val="000000"/>
                          </a:solidFill>
                          <a:effectLst/>
                          <a:latin typeface="Calibri" panose="020F0502020204030204" pitchFamily="34" charset="0"/>
                        </a:rPr>
                        <a:t> </a:t>
                      </a:r>
                      <a:r>
                        <a:rPr lang="fi-FI" sz="1400" b="0" i="0" u="none" strike="noStrike" dirty="0" err="1">
                          <a:solidFill>
                            <a:srgbClr val="000000"/>
                          </a:solidFill>
                          <a:effectLst/>
                          <a:latin typeface="Calibri" panose="020F0502020204030204" pitchFamily="34" charset="0"/>
                        </a:rPr>
                        <a:t>Webex</a:t>
                      </a:r>
                      <a:r>
                        <a:rPr lang="fi-FI" sz="1400" b="0" i="0" u="none" strike="noStrike" dirty="0">
                          <a:solidFill>
                            <a:srgbClr val="000000"/>
                          </a:solidFill>
                          <a:effectLst/>
                          <a:latin typeface="Calibri" panose="020F0502020204030204" pitchFamily="34" charset="0"/>
                        </a:rPr>
                        <a:t> 1</a:t>
                      </a:r>
                    </a:p>
                  </a:txBody>
                  <a:tcPr marL="3175" marR="3175" marT="3175" marB="0" anchor="ctr"/>
                </a:tc>
                <a:extLst>
                  <a:ext uri="{0D108BD9-81ED-4DB2-BD59-A6C34878D82A}">
                    <a16:rowId xmlns:a16="http://schemas.microsoft.com/office/drawing/2014/main" val="3332114619"/>
                  </a:ext>
                </a:extLst>
              </a:tr>
              <a:tr h="241613">
                <a:tc>
                  <a:txBody>
                    <a:bodyPr/>
                    <a:lstStyle/>
                    <a:p>
                      <a:pPr algn="l" fontAlgn="ctr"/>
                      <a:r>
                        <a:rPr lang="fi-FI" sz="1400" b="0" i="0" u="none" strike="noStrike" dirty="0">
                          <a:solidFill>
                            <a:srgbClr val="000000"/>
                          </a:solidFill>
                          <a:effectLst/>
                          <a:latin typeface="Calibri" panose="020F0502020204030204" pitchFamily="34" charset="0"/>
                        </a:rPr>
                        <a:t>Join </a:t>
                      </a:r>
                      <a:r>
                        <a:rPr lang="fi-FI" sz="1400" b="0" i="0" u="none" strike="noStrike" dirty="0" err="1">
                          <a:solidFill>
                            <a:srgbClr val="000000"/>
                          </a:solidFill>
                          <a:effectLst/>
                          <a:latin typeface="Calibri" panose="020F0502020204030204" pitchFamily="34" charset="0"/>
                        </a:rPr>
                        <a:t>information</a:t>
                      </a:r>
                      <a:endParaRPr lang="fi-FI" sz="1400" b="0" i="0" u="none" strike="noStrike" dirty="0">
                        <a:solidFill>
                          <a:srgbClr val="000000"/>
                        </a:solidFill>
                        <a:effectLst/>
                        <a:latin typeface="Calibri" panose="020F0502020204030204" pitchFamily="34" charset="0"/>
                      </a:endParaRPr>
                    </a:p>
                  </a:txBody>
                  <a:tcPr marL="3175" marR="3175" marT="3175" marB="0" anchor="ctr"/>
                </a:tc>
                <a:extLst>
                  <a:ext uri="{0D108BD9-81ED-4DB2-BD59-A6C34878D82A}">
                    <a16:rowId xmlns:a16="http://schemas.microsoft.com/office/drawing/2014/main" val="3335211836"/>
                  </a:ext>
                </a:extLst>
              </a:tr>
              <a:tr h="200763">
                <a:tc>
                  <a:txBody>
                    <a:bodyPr/>
                    <a:lstStyle/>
                    <a:p>
                      <a:pPr algn="l" fontAlgn="ctr"/>
                      <a:r>
                        <a:rPr lang="en-US" sz="1050" b="0" i="0" u="sng" strike="noStrike" dirty="0">
                          <a:solidFill>
                            <a:srgbClr val="0000FF"/>
                          </a:solidFill>
                          <a:effectLst/>
                          <a:latin typeface="Arial" panose="020B0604020202020204" pitchFamily="34" charset="0"/>
                        </a:rPr>
                        <a:t>Meeting </a:t>
                      </a:r>
                      <a:r>
                        <a:rPr lang="en-US" sz="1050" b="0" i="0" u="sng" strike="noStrike" dirty="0" err="1">
                          <a:solidFill>
                            <a:srgbClr val="0000FF"/>
                          </a:solidFill>
                          <a:effectLst/>
                          <a:latin typeface="Arial" panose="020B0604020202020204" pitchFamily="34" charset="0"/>
                        </a:rPr>
                        <a:t>link:WEBEX</a:t>
                      </a:r>
                      <a:r>
                        <a:rPr lang="en-US" sz="1050" b="0" i="0" u="sng" strike="noStrike" dirty="0">
                          <a:solidFill>
                            <a:srgbClr val="0000FF"/>
                          </a:solidFill>
                          <a:effectLst/>
                          <a:latin typeface="Arial" panose="020B0604020202020204" pitchFamily="34" charset="0"/>
                        </a:rPr>
                        <a:t> MEETING</a:t>
                      </a:r>
                      <a:br>
                        <a:rPr lang="en-US" sz="1050" b="0" i="0" u="sng" strike="noStrike" dirty="0">
                          <a:solidFill>
                            <a:srgbClr val="0000FF"/>
                          </a:solidFill>
                          <a:effectLst/>
                          <a:latin typeface="Arial" panose="020B0604020202020204" pitchFamily="34" charset="0"/>
                        </a:rPr>
                      </a:br>
                      <a:r>
                        <a:rPr lang="en-US" sz="1400" b="0" i="0" u="sng" strike="noStrike" dirty="0">
                          <a:solidFill>
                            <a:srgbClr val="0000FF"/>
                          </a:solidFill>
                          <a:effectLst/>
                          <a:latin typeface="Arial" panose="020B0604020202020204" pitchFamily="34" charset="0"/>
                        </a:rPr>
                        <a:t>https://ieeesa.webex.com/ieeesa/j.php?MTID=me425ee822448b188d09076c9d858ab54</a:t>
                      </a:r>
                      <a:endParaRPr lang="en-US" sz="1050" b="0" i="0" u="sng" strike="noStrike" dirty="0">
                        <a:solidFill>
                          <a:srgbClr val="0000FF"/>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val="3345275382"/>
                  </a:ext>
                </a:extLst>
              </a:tr>
              <a:tr h="175990">
                <a:tc>
                  <a:txBody>
                    <a:bodyPr/>
                    <a:lstStyle/>
                    <a:p>
                      <a:pPr algn="l" fontAlgn="ctr"/>
                      <a:r>
                        <a:rPr lang="en-US" sz="1400" b="0" i="0" u="none" strike="noStrike">
                          <a:solidFill>
                            <a:srgbClr val="000000"/>
                          </a:solidFill>
                          <a:effectLst/>
                          <a:latin typeface="Calibri" panose="020F0502020204030204" pitchFamily="34" charset="0"/>
                        </a:rPr>
                        <a:t>Meeting number: 2334 503 7060</a:t>
                      </a:r>
                    </a:p>
                  </a:txBody>
                  <a:tcPr marL="3175" marR="3175" marT="3175" marB="0" anchor="ctr"/>
                </a:tc>
                <a:extLst>
                  <a:ext uri="{0D108BD9-81ED-4DB2-BD59-A6C34878D82A}">
                    <a16:rowId xmlns:a16="http://schemas.microsoft.com/office/drawing/2014/main" val="2905114847"/>
                  </a:ext>
                </a:extLst>
              </a:tr>
              <a:tr h="175990">
                <a:tc>
                  <a:txBody>
                    <a:bodyPr/>
                    <a:lstStyle/>
                    <a:p>
                      <a:pPr algn="l" fontAlgn="ctr"/>
                      <a:r>
                        <a:rPr lang="fi-FI" sz="1400" b="0" i="0" u="none" strike="noStrike" dirty="0" err="1">
                          <a:solidFill>
                            <a:srgbClr val="000000"/>
                          </a:solidFill>
                          <a:effectLst/>
                          <a:latin typeface="Calibri" panose="020F0502020204030204" pitchFamily="34" charset="0"/>
                        </a:rPr>
                        <a:t>Password</a:t>
                      </a:r>
                      <a:r>
                        <a:rPr lang="fi-FI" sz="1400" b="0" i="0" u="none" strike="noStrike" dirty="0">
                          <a:solidFill>
                            <a:srgbClr val="000000"/>
                          </a:solidFill>
                          <a:effectLst/>
                          <a:latin typeface="Calibri" panose="020F0502020204030204" pitchFamily="34" charset="0"/>
                        </a:rPr>
                        <a:t>: 80215julymtgrm1</a:t>
                      </a:r>
                    </a:p>
                  </a:txBody>
                  <a:tcPr marL="3175" marR="3175" marT="3175"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591574938"/>
              </p:ext>
            </p:extLst>
          </p:nvPr>
        </p:nvGraphicFramePr>
        <p:xfrm>
          <a:off x="385517" y="4571683"/>
          <a:ext cx="8758483" cy="1290756"/>
        </p:xfrm>
        <a:graphic>
          <a:graphicData uri="http://schemas.openxmlformats.org/drawingml/2006/table">
            <a:tbl>
              <a:tblPr/>
              <a:tblGrid>
                <a:gridCol w="8758483">
                  <a:extLst>
                    <a:ext uri="{9D8B030D-6E8A-4147-A177-3AD203B41FA5}">
                      <a16:colId xmlns:a16="http://schemas.microsoft.com/office/drawing/2014/main" val="1549527024"/>
                    </a:ext>
                  </a:extLst>
                </a:gridCol>
              </a:tblGrid>
              <a:tr h="240563">
                <a:tc>
                  <a:txBody>
                    <a:bodyPr/>
                    <a:lstStyle/>
                    <a:p>
                      <a:pPr algn="l" fontAlgn="ctr"/>
                      <a:r>
                        <a:rPr lang="fi-FI" sz="1400" b="0" i="0" u="none" strike="noStrike" dirty="0">
                          <a:solidFill>
                            <a:srgbClr val="000000"/>
                          </a:solidFill>
                          <a:effectLst/>
                          <a:latin typeface="Calibri" panose="020F0502020204030204" pitchFamily="34" charset="0"/>
                        </a:rPr>
                        <a:t>802.15 - </a:t>
                      </a:r>
                      <a:r>
                        <a:rPr lang="fi-FI" sz="1400" b="0" i="0" u="none" strike="noStrike" dirty="0" err="1">
                          <a:solidFill>
                            <a:srgbClr val="000000"/>
                          </a:solidFill>
                          <a:effectLst/>
                          <a:latin typeface="Calibri" panose="020F0502020204030204" pitchFamily="34" charset="0"/>
                        </a:rPr>
                        <a:t>July</a:t>
                      </a:r>
                      <a:r>
                        <a:rPr lang="fi-FI" sz="1400" b="0" i="0" u="none" strike="noStrike" dirty="0">
                          <a:solidFill>
                            <a:srgbClr val="000000"/>
                          </a:solidFill>
                          <a:effectLst/>
                          <a:latin typeface="Calibri" panose="020F0502020204030204" pitchFamily="34" charset="0"/>
                        </a:rPr>
                        <a:t> </a:t>
                      </a:r>
                      <a:r>
                        <a:rPr lang="fi-FI" sz="1400" b="0" i="0" u="none" strike="noStrike" dirty="0" err="1">
                          <a:solidFill>
                            <a:srgbClr val="000000"/>
                          </a:solidFill>
                          <a:effectLst/>
                          <a:latin typeface="Calibri" panose="020F0502020204030204" pitchFamily="34" charset="0"/>
                        </a:rPr>
                        <a:t>Webex</a:t>
                      </a:r>
                      <a:r>
                        <a:rPr lang="fi-FI" sz="1400" b="0" i="0" u="none" strike="noStrike" dirty="0">
                          <a:solidFill>
                            <a:srgbClr val="000000"/>
                          </a:solidFill>
                          <a:effectLst/>
                          <a:latin typeface="Calibri" panose="020F0502020204030204" pitchFamily="34" charset="0"/>
                        </a:rPr>
                        <a:t> 4</a:t>
                      </a: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4215481946"/>
                  </a:ext>
                </a:extLst>
              </a:tr>
              <a:tr h="187882">
                <a:tc>
                  <a:txBody>
                    <a:bodyPr/>
                    <a:lstStyle/>
                    <a:p>
                      <a:pPr algn="l" fontAlgn="ctr"/>
                      <a:r>
                        <a:rPr lang="fi-FI" sz="1400" b="0" i="0" u="none" strike="noStrike" dirty="0">
                          <a:solidFill>
                            <a:srgbClr val="000000"/>
                          </a:solidFill>
                          <a:effectLst/>
                          <a:latin typeface="Calibri" panose="020F0502020204030204" pitchFamily="34" charset="0"/>
                        </a:rPr>
                        <a:t>Join </a:t>
                      </a:r>
                      <a:r>
                        <a:rPr lang="fi-FI" sz="1400" b="0" i="0" u="none" strike="noStrike" dirty="0" err="1">
                          <a:solidFill>
                            <a:srgbClr val="000000"/>
                          </a:solidFill>
                          <a:effectLst/>
                          <a:latin typeface="Calibri" panose="020F0502020204030204" pitchFamily="34" charset="0"/>
                        </a:rPr>
                        <a:t>information</a:t>
                      </a:r>
                      <a:endParaRPr lang="fi-FI" sz="14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72188406"/>
                  </a:ext>
                </a:extLst>
              </a:tr>
              <a:tr h="187882">
                <a:tc>
                  <a:txBody>
                    <a:bodyPr/>
                    <a:lstStyle/>
                    <a:p>
                      <a:pPr algn="l" fontAlgn="ctr"/>
                      <a:r>
                        <a:rPr lang="en-US" sz="1400" b="0" i="0" u="sng" strike="noStrike" dirty="0">
                          <a:solidFill>
                            <a:srgbClr val="0000FF"/>
                          </a:solidFill>
                          <a:effectLst/>
                          <a:latin typeface="Arial" panose="020B0604020202020204" pitchFamily="34" charset="0"/>
                          <a:hlinkClick r:id="rId3"/>
                        </a:rPr>
                        <a:t>Meeting </a:t>
                      </a:r>
                      <a:r>
                        <a:rPr lang="en-US" sz="1400" b="0" i="0" u="sng" strike="noStrike" dirty="0" err="1">
                          <a:solidFill>
                            <a:srgbClr val="0000FF"/>
                          </a:solidFill>
                          <a:effectLst/>
                          <a:latin typeface="Arial" panose="020B0604020202020204" pitchFamily="34" charset="0"/>
                          <a:hlinkClick r:id="rId3"/>
                        </a:rPr>
                        <a:t>link:https</a:t>
                      </a:r>
                      <a:r>
                        <a:rPr lang="en-US" sz="1400" b="0" i="0" u="sng" strike="noStrike" dirty="0">
                          <a:solidFill>
                            <a:srgbClr val="0000FF"/>
                          </a:solidFill>
                          <a:effectLst/>
                          <a:latin typeface="Arial" panose="020B0604020202020204" pitchFamily="34" charset="0"/>
                          <a:hlinkClick r:id="rId3"/>
                        </a:rPr>
                        <a:t>://ieeesa.webex.com/</a:t>
                      </a:r>
                      <a:r>
                        <a:rPr lang="en-US" sz="1400" b="0" i="0" u="sng" strike="noStrike" dirty="0" err="1">
                          <a:solidFill>
                            <a:srgbClr val="0000FF"/>
                          </a:solidFill>
                          <a:effectLst/>
                          <a:latin typeface="Arial" panose="020B0604020202020204" pitchFamily="34" charset="0"/>
                          <a:hlinkClick r:id="rId3"/>
                        </a:rPr>
                        <a:t>ieeesa</a:t>
                      </a:r>
                      <a:r>
                        <a:rPr lang="en-US" sz="1400" b="0" i="0" u="sng" strike="noStrike" dirty="0">
                          <a:solidFill>
                            <a:srgbClr val="0000FF"/>
                          </a:solidFill>
                          <a:effectLst/>
                          <a:latin typeface="Arial" panose="020B0604020202020204" pitchFamily="34" charset="0"/>
                          <a:hlinkClick r:id="rId3"/>
                        </a:rPr>
                        <a:t>/</a:t>
                      </a:r>
                      <a:r>
                        <a:rPr lang="en-US" sz="1400" b="0" i="0" u="sng" strike="noStrike" dirty="0" err="1">
                          <a:solidFill>
                            <a:srgbClr val="0000FF"/>
                          </a:solidFill>
                          <a:effectLst/>
                          <a:latin typeface="Arial" panose="020B0604020202020204" pitchFamily="34" charset="0"/>
                          <a:hlinkClick r:id="rId3"/>
                        </a:rPr>
                        <a:t>j.php?MTID</a:t>
                      </a:r>
                      <a:r>
                        <a:rPr lang="en-US" sz="1400" b="0" i="0" u="sng" strike="noStrike" dirty="0">
                          <a:solidFill>
                            <a:srgbClr val="0000FF"/>
                          </a:solidFill>
                          <a:effectLst/>
                          <a:latin typeface="Arial" panose="020B0604020202020204" pitchFamily="34" charset="0"/>
                          <a:hlinkClick r:id="rId3"/>
                        </a:rPr>
                        <a:t>=m0f5ac6f381083d486829442bf42c1a5f</a:t>
                      </a:r>
                      <a:endParaRPr lang="en-US" sz="14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971096130"/>
                  </a:ext>
                </a:extLst>
              </a:tr>
              <a:tr h="317896">
                <a:tc>
                  <a:txBody>
                    <a:bodyPr/>
                    <a:lstStyle/>
                    <a:p>
                      <a:pPr algn="l" fontAlgn="ctr"/>
                      <a:r>
                        <a:rPr lang="en-US" sz="1400" b="0" i="0" u="sng" strike="noStrike" dirty="0">
                          <a:solidFill>
                            <a:srgbClr val="0000FF"/>
                          </a:solidFill>
                          <a:effectLst/>
                          <a:latin typeface="Arial" panose="020B0604020202020204" pitchFamily="34" charset="0"/>
                        </a:rPr>
                        <a:t>Meeting number: 2334 691 2072</a:t>
                      </a: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03534402"/>
                  </a:ext>
                </a:extLst>
              </a:tr>
              <a:tr h="299227">
                <a:tc>
                  <a:txBody>
                    <a:bodyPr/>
                    <a:lstStyle/>
                    <a:p>
                      <a:pPr algn="l" fontAlgn="ctr"/>
                      <a:r>
                        <a:rPr lang="fi-FI" sz="1400" b="0" i="0" u="none" strike="noStrike" dirty="0" err="1">
                          <a:solidFill>
                            <a:srgbClr val="000000"/>
                          </a:solidFill>
                          <a:effectLst/>
                          <a:latin typeface="Calibri" panose="020F0502020204030204" pitchFamily="34" charset="0"/>
                        </a:rPr>
                        <a:t>Password</a:t>
                      </a:r>
                      <a:r>
                        <a:rPr lang="fi-FI" sz="1400" b="0" i="0" u="none" strike="noStrike" dirty="0">
                          <a:solidFill>
                            <a:srgbClr val="000000"/>
                          </a:solidFill>
                          <a:effectLst/>
                          <a:latin typeface="Calibri" panose="020F0502020204030204" pitchFamily="34" charset="0"/>
                        </a:rPr>
                        <a:t>: 80215july25wbx4</a:t>
                      </a: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1372631605"/>
                  </a:ext>
                </a:extLst>
              </a:tr>
            </a:tbl>
          </a:graphicData>
        </a:graphic>
      </p:graphicFrame>
      <p:sp>
        <p:nvSpPr>
          <p:cNvPr id="7" name="テキスト ボックス 6">
            <a:extLst>
              <a:ext uri="{FF2B5EF4-FFF2-40B4-BE49-F238E27FC236}">
                <a16:creationId xmlns:a16="http://schemas.microsoft.com/office/drawing/2014/main" id="{FFD124C0-AE43-28C2-CE8E-F96D1AAA6707}"/>
              </a:ext>
            </a:extLst>
          </p:cNvPr>
          <p:cNvSpPr txBox="1"/>
          <p:nvPr/>
        </p:nvSpPr>
        <p:spPr>
          <a:xfrm>
            <a:off x="628840" y="1151628"/>
            <a:ext cx="8244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Madrid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21</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:30-23:30 July 28(MON)in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29(TUE)</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Madrid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29(TUE) in EST</a:t>
            </a:r>
          </a:p>
          <a:p>
            <a:pPr lvl="0" algn="just"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30(WED) in EST</a:t>
            </a:r>
          </a:p>
          <a:p>
            <a:pPr lvl="0"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31(THU)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タイトル 2">
            <a:extLst>
              <a:ext uri="{FF2B5EF4-FFF2-40B4-BE49-F238E27FC236}">
                <a16:creationId xmlns:a16="http://schemas.microsoft.com/office/drawing/2014/main" id="{85F4E5A4-7FB0-5678-5DFB-A42826E95891}"/>
              </a:ext>
            </a:extLst>
          </p:cNvPr>
          <p:cNvSpPr txBox="1">
            <a:spLocks/>
          </p:cNvSpPr>
          <p:nvPr/>
        </p:nvSpPr>
        <p:spPr bwMode="auto">
          <a:xfrm>
            <a:off x="62608" y="710624"/>
            <a:ext cx="9018783" cy="4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lnSpc>
                <a:spcPts val="2500"/>
              </a:lnSpc>
            </a:pPr>
            <a:r>
              <a:rPr lang="en-US" altLang="ja-JP" sz="2400" b="1" kern="0" dirty="0">
                <a:latin typeface="ＭＳ Ｐゴシック" panose="020B0600070205080204" pitchFamily="50" charset="-128"/>
                <a:ea typeface="ＭＳ Ｐゴシック" panose="020B0600070205080204" pitchFamily="50" charset="-128"/>
              </a:rPr>
              <a:t>TG15.6ma Plenary Session in Madrid Schedule for 27-31</a:t>
            </a:r>
            <a:r>
              <a:rPr lang="en-US" altLang="ja-JP" sz="2400" b="1" kern="0" baseline="30000" dirty="0">
                <a:latin typeface="ＭＳ Ｐゴシック" panose="020B0600070205080204" pitchFamily="50" charset="-128"/>
                <a:ea typeface="ＭＳ Ｐゴシック" panose="020B0600070205080204" pitchFamily="50" charset="-128"/>
              </a:rPr>
              <a:t>st</a:t>
            </a:r>
            <a:r>
              <a:rPr lang="en-US" altLang="ja-JP" sz="2400" b="1" kern="0" dirty="0">
                <a:latin typeface="ＭＳ Ｐゴシック" panose="020B0600070205080204" pitchFamily="50" charset="-128"/>
                <a:ea typeface="ＭＳ Ｐゴシック" panose="020B0600070205080204" pitchFamily="50" charset="-128"/>
              </a:rPr>
              <a:t>, July 2025</a:t>
            </a:r>
            <a:endParaRPr lang="ja-JP" altLang="en-US" sz="2400" b="1" kern="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July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May 2025. Doc.# 15-25-0266-00-06ma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15-25-0298-01-06ma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customXml/itemProps3.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107508</TotalTime>
  <Words>4194</Words>
  <Application>Microsoft Office PowerPoint</Application>
  <PresentationFormat>画面に合わせる (4:3)</PresentationFormat>
  <Paragraphs>485</Paragraphs>
  <Slides>30</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30</vt:i4>
      </vt:variant>
    </vt:vector>
  </HeadingPairs>
  <TitlesOfParts>
    <vt:vector size="43"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Work Sans</vt:lpstr>
      <vt:lpstr>IEEE-P802_15</vt:lpstr>
      <vt:lpstr>PowerPoint プレゼンテーション</vt:lpstr>
      <vt:lpstr>IEEE 802.15 TG15.6ma  (Revision of IEEE802.15.6-2012)  Opening Information  In Personal and Virtual Hybrid Plenary Session Madrid, Spain  July 27th, 2025 Ryuji Kohno Yokohama National University(YNU), YRP International Alliance Institute(YRP-IAI)</vt:lpstr>
      <vt:lpstr>TG15.6ma Plenary Session in Madrid Schedule for 27-31st, July 2025</vt:lpstr>
      <vt:lpstr>PowerPoint プレゼンテーション</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Ballots LB210, 212, 217, 221 for the Draft P802.15.6ma_D03, 04, 05, and 06　（Sept. 2024- July 2025)</vt:lpstr>
      <vt:lpstr>Agenda items for the week</vt:lpstr>
      <vt:lpstr>TG15.6ma Plenary Session in Madrid Schedule for 27-31st, July 2025</vt:lpstr>
      <vt:lpstr>PowerPoint プレゼンテーション</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188</cp:revision>
  <cp:lastPrinted>2022-07-06T15:32:43Z</cp:lastPrinted>
  <dcterms:created xsi:type="dcterms:W3CDTF">2020-12-17T10:56:09Z</dcterms:created>
  <dcterms:modified xsi:type="dcterms:W3CDTF">2025-07-28T09:07:27Z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