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_rels/slide1.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20.xml.rels" ContentType="application/vnd.openxmlformats-package.relationships+xml"/>
  <Override PartName="/ppt/slides/_rels/slide2.xml.rels" ContentType="application/vnd.openxmlformats-package.relationships+xml"/>
  <Override PartName="/ppt/slides/_rels/slide19.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24.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49"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1"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3"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4"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9"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2"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0"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1"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3"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4"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8"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9"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5"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7"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9"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0"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5"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8"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6"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7"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9"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0"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4"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5"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4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4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7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297000"/>
            <a:ext cx="5336640" cy="140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802.15-25-0319-01</a:t>
            </a:r>
            <a:endParaRPr b="0" lang="fi-FI" sz="1400" spc="-1" strike="noStrike">
              <a:solidFill>
                <a:srgbClr val="000000"/>
              </a:solidFill>
              <a:latin typeface="Arial"/>
            </a:endParaRPr>
          </a:p>
        </p:txBody>
      </p:sp>
      <p:sp>
        <p:nvSpPr>
          <p:cNvPr id="1"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4856400"/>
            <a:ext cx="1712880" cy="208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4856400"/>
            <a:ext cx="1712880" cy="208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16181C0A-A9A7-4D13-9E2C-80479B056110}"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6" name="CustomShape 7"/>
          <p:cNvSpPr/>
          <p:nvPr/>
        </p:nvSpPr>
        <p:spPr>
          <a:xfrm>
            <a:off x="5220000" y="4867560"/>
            <a:ext cx="3353040" cy="208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7" name="CustomShape 8"/>
          <p:cNvSpPr/>
          <p:nvPr/>
        </p:nvSpPr>
        <p:spPr>
          <a:xfrm>
            <a:off x="685800" y="274320"/>
            <a:ext cx="2548440" cy="140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297000"/>
            <a:ext cx="5336640" cy="140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802.15-25-0319-01</a:t>
            </a:r>
            <a:endParaRPr b="0" lang="fi-FI" sz="1400" spc="-1" strike="noStrike">
              <a:solidFill>
                <a:srgbClr val="000000"/>
              </a:solidFill>
              <a:latin typeface="Arial"/>
            </a:endParaRPr>
          </a:p>
        </p:txBody>
      </p:sp>
      <p:sp>
        <p:nvSpPr>
          <p:cNvPr id="47"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4856400"/>
            <a:ext cx="1712880" cy="208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9"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4856400"/>
            <a:ext cx="1712880" cy="208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79054019-6B47-403E-9ECB-64ED48254C59}"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52" name="CustomShape 7"/>
          <p:cNvSpPr/>
          <p:nvPr/>
        </p:nvSpPr>
        <p:spPr>
          <a:xfrm>
            <a:off x="5220000" y="4867560"/>
            <a:ext cx="3353040" cy="208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53" name="CustomShape 8"/>
          <p:cNvSpPr/>
          <p:nvPr/>
        </p:nvSpPr>
        <p:spPr>
          <a:xfrm>
            <a:off x="685800" y="274320"/>
            <a:ext cx="2548440" cy="140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297000"/>
            <a:ext cx="5336640" cy="140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802.15-25-0319-01</a:t>
            </a:r>
            <a:endParaRPr b="0" lang="fi-FI" sz="1400" spc="-1" strike="noStrike">
              <a:solidFill>
                <a:srgbClr val="000000"/>
              </a:solidFill>
              <a:latin typeface="Arial"/>
            </a:endParaRPr>
          </a:p>
        </p:txBody>
      </p:sp>
      <p:sp>
        <p:nvSpPr>
          <p:cNvPr id="93"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4856400"/>
            <a:ext cx="1712880" cy="208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95"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4856400"/>
            <a:ext cx="1712880" cy="208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E33DC7E5-6D20-4DE5-BAD2-89EEA0720753}"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98" name="CustomShape 7"/>
          <p:cNvSpPr/>
          <p:nvPr/>
        </p:nvSpPr>
        <p:spPr>
          <a:xfrm>
            <a:off x="5220000" y="4867560"/>
            <a:ext cx="3353040" cy="208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99" name="CustomShape 8"/>
          <p:cNvSpPr/>
          <p:nvPr/>
        </p:nvSpPr>
        <p:spPr>
          <a:xfrm>
            <a:off x="685800" y="274320"/>
            <a:ext cx="2548440" cy="140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297000"/>
            <a:ext cx="5335560" cy="138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802.15-25-0319-01</a:t>
            </a:r>
            <a:endParaRPr b="0" lang="fi-FI" sz="1400" spc="-1" strike="noStrike">
              <a:solidFill>
                <a:srgbClr val="000000"/>
              </a:solidFill>
              <a:latin typeface="Arial"/>
            </a:endParaRPr>
          </a:p>
        </p:txBody>
      </p:sp>
      <p:sp>
        <p:nvSpPr>
          <p:cNvPr id="139"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4856400"/>
            <a:ext cx="1711800" cy="2077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41"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4856400"/>
            <a:ext cx="1711800" cy="2077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A7456760-A482-4581-8A7E-E9BFDF0B8CB3}"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44" name="CustomShape 7"/>
          <p:cNvSpPr/>
          <p:nvPr/>
        </p:nvSpPr>
        <p:spPr>
          <a:xfrm>
            <a:off x="5220000" y="4867560"/>
            <a:ext cx="3351960" cy="2077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145" name="CustomShape 8"/>
          <p:cNvSpPr/>
          <p:nvPr/>
        </p:nvSpPr>
        <p:spPr>
          <a:xfrm>
            <a:off x="685800" y="274320"/>
            <a:ext cx="2547360" cy="138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47"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2"/>
          <p:cNvSpPr/>
          <p:nvPr/>
        </p:nvSpPr>
        <p:spPr>
          <a:xfrm>
            <a:off x="3095640" y="285120"/>
            <a:ext cx="5587560" cy="158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185"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6" name="CustomShape 4"/>
          <p:cNvSpPr/>
          <p:nvPr/>
        </p:nvSpPr>
        <p:spPr>
          <a:xfrm>
            <a:off x="685800" y="4856400"/>
            <a:ext cx="1721520" cy="2152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87"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8"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CustomShape 7"/>
          <p:cNvSpPr/>
          <p:nvPr/>
        </p:nvSpPr>
        <p:spPr>
          <a:xfrm>
            <a:off x="3749040" y="4856400"/>
            <a:ext cx="1721520" cy="2152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B5DCFB69-5E8C-4F0F-8A06-BFFF4ADED13C}"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90" name="CustomShape 8"/>
          <p:cNvSpPr/>
          <p:nvPr/>
        </p:nvSpPr>
        <p:spPr>
          <a:xfrm>
            <a:off x="7040160" y="4867560"/>
            <a:ext cx="1721520" cy="2152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191" name="CustomShape 9"/>
          <p:cNvSpPr/>
          <p:nvPr/>
        </p:nvSpPr>
        <p:spPr>
          <a:xfrm>
            <a:off x="685800" y="274320"/>
            <a:ext cx="2557080" cy="146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192"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193"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2"/>
          <p:cNvSpPr/>
          <p:nvPr/>
        </p:nvSpPr>
        <p:spPr>
          <a:xfrm>
            <a:off x="3095640" y="285480"/>
            <a:ext cx="5589720" cy="1602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802-15-23-0506-05</a:t>
            </a:r>
            <a:endParaRPr b="0" lang="fi-FI" sz="1400" spc="-1" strike="noStrike">
              <a:solidFill>
                <a:srgbClr val="000000"/>
              </a:solidFill>
              <a:latin typeface="Arial"/>
            </a:endParaRPr>
          </a:p>
        </p:txBody>
      </p:sp>
      <p:sp>
        <p:nvSpPr>
          <p:cNvPr id="231"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2" name="CustomShape 4"/>
          <p:cNvSpPr/>
          <p:nvPr/>
        </p:nvSpPr>
        <p:spPr>
          <a:xfrm>
            <a:off x="685800" y="4856400"/>
            <a:ext cx="1723680" cy="217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233"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4"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CustomShape 7"/>
          <p:cNvSpPr/>
          <p:nvPr/>
        </p:nvSpPr>
        <p:spPr>
          <a:xfrm>
            <a:off x="3749040" y="4856400"/>
            <a:ext cx="1723680" cy="217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FEEA724F-906F-4202-8604-4D2D348A1343}"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236" name="CustomShape 8"/>
          <p:cNvSpPr/>
          <p:nvPr/>
        </p:nvSpPr>
        <p:spPr>
          <a:xfrm>
            <a:off x="7040160" y="4867560"/>
            <a:ext cx="1723680" cy="217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237" name="CustomShape 9"/>
          <p:cNvSpPr/>
          <p:nvPr/>
        </p:nvSpPr>
        <p:spPr>
          <a:xfrm>
            <a:off x="685800" y="274320"/>
            <a:ext cx="2559240" cy="148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238"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23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5/15-25-0231-00-009a-may25-tg9a-minutes.docx" TargetMode="External"/><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8-05-009a-tg9a-project-task-list.xlsx" TargetMode="External"/><Relationship Id="rId2" Type="http://schemas.openxmlformats.org/officeDocument/2006/relationships/hyperlink" Target="https://mentor.ieee.org/802.15/dcn/25/15-25-0218-02-009a-consolidated-letter-ballot-comments.xlsx" TargetMode="External"/><Relationship Id="rId3"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6" name="CustomShape 1"/>
          <p:cNvSpPr/>
          <p:nvPr/>
        </p:nvSpPr>
        <p:spPr>
          <a:xfrm>
            <a:off x="152280" y="457200"/>
            <a:ext cx="8965800" cy="344952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2520000"/>
                <a:tab algn="l" pos="5040000"/>
              </a:tabLst>
            </a:pPr>
            <a:r>
              <a:rPr b="1" lang="en-IE" sz="16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TG9a Opening and Closing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Date Submitted:</a:t>
            </a:r>
            <a:r>
              <a:rPr b="0" lang="en-IE" sz="1600" spc="-1" strike="noStrike">
                <a:solidFill>
                  <a:srgbClr val="000000"/>
                </a:solidFill>
                <a:latin typeface="Times New Roman"/>
                <a:ea typeface="DejaVu Sans"/>
              </a:rPr>
              <a:t> 2025-07-26</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Name: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Affiliation</a:t>
            </a:r>
            <a:r>
              <a:rPr b="0" lang="en-IE" sz="1600" spc="-1" strike="noStrike">
                <a:solidFill>
                  <a:srgbClr val="000000"/>
                </a:solidFill>
                <a:latin typeface="Times New Roman"/>
                <a:ea typeface="DejaVu Sans"/>
              </a:rPr>
              <a:t>: Wi-SUN Alliance</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E-Mail</a:t>
            </a:r>
            <a:r>
              <a:rPr b="0" lang="en-IE" sz="1600" spc="-1" strike="noStrike">
                <a:solidFill>
                  <a:srgbClr val="000000"/>
                </a:solidFill>
                <a:latin typeface="Times New Roman"/>
                <a:ea typeface="DejaVu Sans"/>
              </a:rPr>
              <a:t>: kivinen@iki.fi</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marL="720000">
              <a:lnSpc>
                <a:spcPct val="100000"/>
              </a:lnSpc>
              <a:spcBef>
                <a:spcPts val="598"/>
              </a:spcBef>
              <a:spcAft>
                <a:spcPts val="598"/>
              </a:spcAft>
              <a:tabLst>
                <a:tab algn="l" pos="2520000"/>
                <a:tab algn="l" pos="5040000"/>
              </a:tabLst>
            </a:pPr>
            <a:r>
              <a:rPr b="0" lang="en-IE" sz="1600" spc="-1" strike="noStrike">
                <a:solidFill>
                  <a:srgbClr val="000000"/>
                </a:solidFill>
                <a:latin typeface="Times New Roman"/>
                <a:ea typeface="DejaVu Sans"/>
              </a:rPr>
              <a:t>Opening and closing report for TG9a EDHOC July meeting</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3" name="PlaceHolder 1"/>
          <p:cNvSpPr>
            <a:spLocks noGrp="1"/>
          </p:cNvSpPr>
          <p:nvPr>
            <p:ph type="title"/>
          </p:nvPr>
        </p:nvSpPr>
        <p:spPr>
          <a:xfrm>
            <a:off x="457200" y="439560"/>
            <a:ext cx="8226720" cy="9414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for July</a:t>
            </a:r>
            <a:endParaRPr b="0" lang="fi-FI" sz="3200" spc="-1" strike="noStrike">
              <a:solidFill>
                <a:srgbClr val="000000"/>
              </a:solidFill>
              <a:latin typeface="Arial"/>
            </a:endParaRPr>
          </a:p>
        </p:txBody>
      </p:sp>
      <p:sp>
        <p:nvSpPr>
          <p:cNvPr id="294" name="PlaceHolder 2"/>
          <p:cNvSpPr>
            <a:spLocks noGrp="1"/>
          </p:cNvSpPr>
          <p:nvPr>
            <p:ph/>
          </p:nvPr>
        </p:nvSpPr>
        <p:spPr>
          <a:xfrm>
            <a:off x="457200" y="1383480"/>
            <a:ext cx="8226720" cy="3472200"/>
          </a:xfrm>
          <a:prstGeom prst="rect">
            <a:avLst/>
          </a:prstGeom>
          <a:noFill/>
          <a:ln w="0">
            <a:noFill/>
          </a:ln>
        </p:spPr>
        <p:txBody>
          <a:bodyPr lIns="0" rIns="0" tIns="0" bIns="0" anchor="t">
            <a:normAutofit fontScale="95000"/>
          </a:bodyPr>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Resolve letter ballot comments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Prepare draft for recirculation</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 ballot</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Conditional submittal to standard association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5" name="PlaceHolder 1"/>
          <p:cNvSpPr>
            <a:spLocks noGrp="1"/>
          </p:cNvSpPr>
          <p:nvPr>
            <p:ph type="title"/>
          </p:nvPr>
        </p:nvSpPr>
        <p:spPr>
          <a:xfrm>
            <a:off x="457200" y="439560"/>
            <a:ext cx="8226720" cy="9414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Detailed Agenda for July</a:t>
            </a:r>
            <a:endParaRPr b="0" lang="fi-FI" sz="3200" spc="-1" strike="noStrike">
              <a:solidFill>
                <a:srgbClr val="000000"/>
              </a:solidFill>
              <a:latin typeface="Arial"/>
            </a:endParaRPr>
          </a:p>
        </p:txBody>
      </p:sp>
      <p:sp>
        <p:nvSpPr>
          <p:cNvPr id="296" name="PlaceHolder 2"/>
          <p:cNvSpPr>
            <a:spLocks noGrp="1"/>
          </p:cNvSpPr>
          <p:nvPr>
            <p:ph/>
          </p:nvPr>
        </p:nvSpPr>
        <p:spPr>
          <a:xfrm>
            <a:off x="457200" y="1383480"/>
            <a:ext cx="8226720" cy="3472200"/>
          </a:xfrm>
          <a:prstGeom prst="rect">
            <a:avLst/>
          </a:prstGeom>
          <a:noFill/>
          <a:ln w="0">
            <a:noFill/>
          </a:ln>
        </p:spPr>
        <p:txBody>
          <a:bodyPr lIns="0" rIns="0" tIns="0" bIns="0" anchor="t">
            <a:normAutofit fontScale="50000"/>
          </a:bodyPr>
          <a:p>
            <a:pPr marL="108000" indent="-108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Tuesday 29th of July 18:00-19:00</a:t>
            </a:r>
            <a:endParaRPr b="0" lang="fi-FI" sz="32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Opening slides</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agenda (this document)</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minutes </a:t>
            </a:r>
            <a:r>
              <a:rPr b="0" lang="fi-FI" sz="2800" spc="-1" strike="noStrike" u="sng">
                <a:solidFill>
                  <a:srgbClr val="0000ff"/>
                </a:solidFill>
                <a:uFillTx/>
                <a:latin typeface="Arial"/>
                <a:hlinkClick r:id="rId1"/>
              </a:rPr>
              <a:t>15-25-0231-00</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Resolve letter ballot comments</a:t>
            </a:r>
            <a:endParaRPr b="0" lang="fi-FI" sz="2800" spc="-1" strike="noStrike">
              <a:solidFill>
                <a:srgbClr val="000000"/>
              </a:solidFill>
              <a:latin typeface="Arial"/>
            </a:endParaRPr>
          </a:p>
          <a:p>
            <a:pPr marL="108000" indent="-108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Thursday 31st of July 10:00-11:00</a:t>
            </a:r>
            <a:endParaRPr b="0" lang="fi-FI" sz="32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Review draft ready for the recirculation</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start recirculation</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form a CRG</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for conditional submittal to standard association ballot </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Update the project task list</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Closing report</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7" name="PlaceHolder 1"/>
          <p:cNvSpPr>
            <a:spLocks noGrp="1"/>
          </p:cNvSpPr>
          <p:nvPr>
            <p:ph type="title"/>
          </p:nvPr>
        </p:nvSpPr>
        <p:spPr>
          <a:xfrm>
            <a:off x="457200" y="439560"/>
            <a:ext cx="8226720" cy="9414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More information</a:t>
            </a:r>
            <a:endParaRPr b="0" lang="fi-FI" sz="3200" spc="-1" strike="noStrike">
              <a:solidFill>
                <a:srgbClr val="000000"/>
              </a:solidFill>
              <a:latin typeface="Arial"/>
            </a:endParaRPr>
          </a:p>
        </p:txBody>
      </p:sp>
      <p:sp>
        <p:nvSpPr>
          <p:cNvPr id="298" name="PlaceHolder 2"/>
          <p:cNvSpPr>
            <a:spLocks noGrp="1"/>
          </p:cNvSpPr>
          <p:nvPr>
            <p:ph/>
          </p:nvPr>
        </p:nvSpPr>
        <p:spPr>
          <a:xfrm>
            <a:off x="457200" y="1383480"/>
            <a:ext cx="8226720" cy="347220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Project tasklist </a:t>
            </a:r>
            <a:r>
              <a:rPr b="0" lang="fi-FI" sz="3200" spc="-1" strike="noStrike" u="sng">
                <a:solidFill>
                  <a:srgbClr val="0000ff"/>
                </a:solidFill>
                <a:uFillTx/>
                <a:latin typeface="Arial"/>
                <a:hlinkClick r:id="rId1"/>
              </a:rPr>
              <a:t>15-24-0468-05</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Letter ballot comments </a:t>
            </a:r>
            <a:r>
              <a:rPr b="0" lang="fi-FI" sz="3200" spc="-1" strike="noStrike" u="sng">
                <a:solidFill>
                  <a:srgbClr val="0000ff"/>
                </a:solidFill>
                <a:uFillTx/>
                <a:latin typeface="Arial"/>
                <a:hlinkClick r:id="rId2"/>
              </a:rPr>
              <a:t>15-25-0218-02</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9" name="PlaceHolder 1"/>
          <p:cNvSpPr>
            <a:spLocks noGrp="1"/>
          </p:cNvSpPr>
          <p:nvPr>
            <p:ph type="title"/>
          </p:nvPr>
        </p:nvSpPr>
        <p:spPr>
          <a:xfrm>
            <a:off x="457200" y="457200"/>
            <a:ext cx="8227440" cy="8568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LB215 results</a:t>
            </a:r>
            <a:endParaRPr b="0" lang="fi-FI" sz="3200" spc="-1" strike="noStrike">
              <a:solidFill>
                <a:srgbClr val="000000"/>
              </a:solidFill>
              <a:latin typeface="Arial"/>
            </a:endParaRPr>
          </a:p>
        </p:txBody>
      </p:sp>
      <p:graphicFrame>
        <p:nvGraphicFramePr>
          <p:cNvPr id="300" name=""/>
          <p:cNvGraphicFramePr/>
          <p:nvPr/>
        </p:nvGraphicFramePr>
        <p:xfrm>
          <a:off x="1388520" y="1462320"/>
          <a:ext cx="6305400" cy="3020760"/>
        </p:xfrm>
        <a:graphic>
          <a:graphicData uri="http://schemas.openxmlformats.org/drawingml/2006/table">
            <a:tbl>
              <a:tblPr/>
              <a:tblGrid>
                <a:gridCol w="1467720"/>
                <a:gridCol w="1396080"/>
                <a:gridCol w="1785960"/>
                <a:gridCol w="1656000"/>
              </a:tblGrid>
              <a:tr h="387360">
                <a:tc gridSpan="2">
                  <a:txBody>
                    <a:bodyPr lIns="90000" rIns="90000" anchor="t">
                      <a:noAutofit/>
                    </a:bodyPr>
                    <a:p>
                      <a:pPr>
                        <a:lnSpc>
                          <a:spcPct val="100000"/>
                        </a:lnSpc>
                      </a:pPr>
                      <a:r>
                        <a:rPr b="0" lang="fi-FI" sz="1800" spc="-1" strike="noStrike">
                          <a:solidFill>
                            <a:srgbClr val="000000"/>
                          </a:solidFill>
                          <a:latin typeface="Arial"/>
                        </a:rPr>
                        <a:t>Draft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gridSpan="2">
                  <a:txBody>
                    <a:bodyPr lIns="90000" rIns="90000" anchor="t">
                      <a:noAutofit/>
                    </a:bodyPr>
                    <a:p>
                      <a:pPr>
                        <a:lnSpc>
                          <a:spcPct val="100000"/>
                        </a:lnSpc>
                      </a:pPr>
                      <a:r>
                        <a:rPr b="0" lang="fi-FI" sz="1800" spc="-1" strike="noStrike">
                          <a:solidFill>
                            <a:srgbClr val="000000"/>
                          </a:solidFill>
                          <a:latin typeface="Arial"/>
                        </a:rPr>
                        <a:t>D0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Open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2025-03-26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Close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2025-04-25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129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222480">
                <a:tc>
                  <a:txBody>
                    <a:bodyPr lIns="90000" rIns="90000" anchor="t">
                      <a:noAutofit/>
                    </a:bodyPr>
                    <a:p>
                      <a:pPr>
                        <a:lnSpc>
                          <a:spcPct val="100000"/>
                        </a:lnSpc>
                      </a:pPr>
                      <a:r>
                        <a:rPr b="0" lang="fi-FI" sz="1800" spc="-1" strike="noStrike">
                          <a:solidFill>
                            <a:srgbClr val="000000"/>
                          </a:solidFill>
                          <a:latin typeface="Arial"/>
                        </a:rPr>
                        <a:t>Voted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65.12%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75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 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97.40%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000">
                <a:tc>
                  <a:txBody>
                    <a:bodyPr lIns="90000" rIns="90000" anchor="t">
                      <a:noAutofit/>
                    </a:bodyPr>
                    <a:p>
                      <a:pPr>
                        <a:lnSpc>
                          <a:spcPct val="100000"/>
                        </a:lnSpc>
                      </a:pPr>
                      <a:r>
                        <a:rPr b="0" lang="fi-FI" sz="1800" spc="-1" strike="noStrike">
                          <a:solidFill>
                            <a:srgbClr val="000000"/>
                          </a:solidFill>
                          <a:latin typeface="Arial"/>
                        </a:rPr>
                        <a:t>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8.33%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No</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fi-FI" sz="1800" spc="-1" strike="noStrike">
                          <a:solidFill>
                            <a:srgbClr val="000000"/>
                          </a:solidFill>
                          <a:latin typeface="Arial"/>
                        </a:rPr>
                        <a:t>Did not vote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45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Did not vote %</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34.9%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1" name="PlaceHolder 1"/>
          <p:cNvSpPr>
            <a:spLocks noGrp="1"/>
          </p:cNvSpPr>
          <p:nvPr>
            <p:ph type="title"/>
          </p:nvPr>
        </p:nvSpPr>
        <p:spPr>
          <a:xfrm>
            <a:off x="457200" y="457200"/>
            <a:ext cx="8227440" cy="8568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LB215+rogue comments</a:t>
            </a:r>
            <a:endParaRPr b="0" lang="fi-FI" sz="3200" spc="-1" strike="noStrike">
              <a:solidFill>
                <a:srgbClr val="000000"/>
              </a:solidFill>
              <a:latin typeface="Arial"/>
            </a:endParaRPr>
          </a:p>
        </p:txBody>
      </p:sp>
      <p:graphicFrame>
        <p:nvGraphicFramePr>
          <p:cNvPr id="302" name=""/>
          <p:cNvGraphicFramePr/>
          <p:nvPr/>
        </p:nvGraphicFramePr>
        <p:xfrm>
          <a:off x="1451880" y="1733040"/>
          <a:ext cx="6305400" cy="2061000"/>
        </p:xfrm>
        <a:graphic>
          <a:graphicData uri="http://schemas.openxmlformats.org/drawingml/2006/table">
            <a:tbl>
              <a:tblPr/>
              <a:tblGrid>
                <a:gridCol w="1467720"/>
                <a:gridCol w="1396080"/>
                <a:gridCol w="1785960"/>
                <a:gridCol w="1656000"/>
              </a:tblGrid>
              <a:tr h="387360">
                <a:tc gridSpan="4">
                  <a:txBody>
                    <a:bodyPr lIns="90000" rIns="90000" anchor="t">
                      <a:noAutofit/>
                    </a:bodyPr>
                    <a:p>
                      <a:pPr algn="ctr">
                        <a:lnSpc>
                          <a:spcPct val="100000"/>
                        </a:lnSpc>
                      </a:pPr>
                      <a:r>
                        <a:rPr b="0" lang="fi-FI" sz="1800" spc="-1" strike="noStrike">
                          <a:solidFill>
                            <a:srgbClr val="000000"/>
                          </a:solidFill>
                          <a:latin typeface="Arial"/>
                        </a:rPr>
                        <a:t>Comments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Total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13+18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Editorial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7+8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Accepted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24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Technical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5+10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Revised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24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General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Rejected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24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3" name="PlaceHolder 1"/>
          <p:cNvSpPr>
            <a:spLocks noGrp="1"/>
          </p:cNvSpPr>
          <p:nvPr>
            <p:ph type="title"/>
          </p:nvPr>
        </p:nvSpPr>
        <p:spPr>
          <a:xfrm>
            <a:off x="457200" y="457200"/>
            <a:ext cx="8227440" cy="8568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LB220 results</a:t>
            </a:r>
            <a:endParaRPr b="0" lang="fi-FI" sz="3200" spc="-1" strike="noStrike">
              <a:solidFill>
                <a:srgbClr val="000000"/>
              </a:solidFill>
              <a:latin typeface="Arial"/>
            </a:endParaRPr>
          </a:p>
        </p:txBody>
      </p:sp>
      <p:graphicFrame>
        <p:nvGraphicFramePr>
          <p:cNvPr id="304" name=""/>
          <p:cNvGraphicFramePr/>
          <p:nvPr/>
        </p:nvGraphicFramePr>
        <p:xfrm>
          <a:off x="1388520" y="1462320"/>
          <a:ext cx="6305400" cy="3020760"/>
        </p:xfrm>
        <a:graphic>
          <a:graphicData uri="http://schemas.openxmlformats.org/drawingml/2006/table">
            <a:tbl>
              <a:tblPr/>
              <a:tblGrid>
                <a:gridCol w="1467720"/>
                <a:gridCol w="1396080"/>
                <a:gridCol w="1785960"/>
                <a:gridCol w="1656000"/>
              </a:tblGrid>
              <a:tr h="387360">
                <a:tc gridSpan="2">
                  <a:txBody>
                    <a:bodyPr lIns="90000" rIns="90000" anchor="t">
                      <a:noAutofit/>
                    </a:bodyPr>
                    <a:p>
                      <a:pPr>
                        <a:lnSpc>
                          <a:spcPct val="100000"/>
                        </a:lnSpc>
                      </a:pPr>
                      <a:r>
                        <a:rPr b="0" lang="fi-FI" sz="1800" spc="-1" strike="noStrike">
                          <a:solidFill>
                            <a:srgbClr val="000000"/>
                          </a:solidFill>
                          <a:latin typeface="Arial"/>
                        </a:rPr>
                        <a:t>Draft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gridSpan="2">
                  <a:txBody>
                    <a:bodyPr lIns="90000" rIns="90000" anchor="t">
                      <a:noAutofit/>
                    </a:bodyPr>
                    <a:p>
                      <a:pPr>
                        <a:lnSpc>
                          <a:spcPct val="100000"/>
                        </a:lnSpc>
                      </a:pPr>
                      <a:r>
                        <a:rPr b="0" lang="fi-FI" sz="1800" spc="-1" strike="noStrike">
                          <a:solidFill>
                            <a:srgbClr val="000000"/>
                          </a:solidFill>
                          <a:latin typeface="Arial"/>
                        </a:rPr>
                        <a:t>D0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Open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2025-06-06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Close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2025-06-21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129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222480">
                <a:tc>
                  <a:txBody>
                    <a:bodyPr lIns="90000" rIns="90000" anchor="t">
                      <a:noAutofit/>
                    </a:bodyPr>
                    <a:p>
                      <a:pPr>
                        <a:lnSpc>
                          <a:spcPct val="100000"/>
                        </a:lnSpc>
                      </a:pPr>
                      <a:r>
                        <a:rPr b="0" lang="fi-FI" sz="1800" spc="-1" strike="noStrike">
                          <a:solidFill>
                            <a:srgbClr val="000000"/>
                          </a:solidFill>
                          <a:latin typeface="Arial"/>
                        </a:rPr>
                        <a:t>Voted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95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73.64%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83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 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98.81%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000">
                <a:tc>
                  <a:txBody>
                    <a:bodyPr lIns="90000" rIns="90000" anchor="t">
                      <a:noAutofit/>
                    </a:bodyPr>
                    <a:p>
                      <a:pPr>
                        <a:lnSpc>
                          <a:spcPct val="100000"/>
                        </a:lnSpc>
                      </a:pPr>
                      <a:r>
                        <a:rPr b="0" lang="fi-FI" sz="1800" spc="-1" strike="noStrike">
                          <a:solidFill>
                            <a:srgbClr val="000000"/>
                          </a:solidFill>
                          <a:latin typeface="Arial"/>
                        </a:rPr>
                        <a:t>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11.58%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No</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fi-FI" sz="1800" spc="-1" strike="noStrike">
                          <a:solidFill>
                            <a:srgbClr val="000000"/>
                          </a:solidFill>
                          <a:latin typeface="Arial"/>
                        </a:rPr>
                        <a:t>Did not vote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34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Did not vote %</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26.4%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5" name="PlaceHolder 1"/>
          <p:cNvSpPr>
            <a:spLocks noGrp="1"/>
          </p:cNvSpPr>
          <p:nvPr>
            <p:ph type="title"/>
          </p:nvPr>
        </p:nvSpPr>
        <p:spPr>
          <a:xfrm>
            <a:off x="457200" y="457200"/>
            <a:ext cx="8227440" cy="8568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LB220+rogue comments</a:t>
            </a:r>
            <a:endParaRPr b="0" lang="fi-FI" sz="3200" spc="-1" strike="noStrike">
              <a:solidFill>
                <a:srgbClr val="000000"/>
              </a:solidFill>
              <a:latin typeface="Arial"/>
            </a:endParaRPr>
          </a:p>
        </p:txBody>
      </p:sp>
      <p:graphicFrame>
        <p:nvGraphicFramePr>
          <p:cNvPr id="306" name=""/>
          <p:cNvGraphicFramePr/>
          <p:nvPr/>
        </p:nvGraphicFramePr>
        <p:xfrm>
          <a:off x="1451880" y="1733040"/>
          <a:ext cx="6305400" cy="2061000"/>
        </p:xfrm>
        <a:graphic>
          <a:graphicData uri="http://schemas.openxmlformats.org/drawingml/2006/table">
            <a:tbl>
              <a:tblPr/>
              <a:tblGrid>
                <a:gridCol w="1467720"/>
                <a:gridCol w="1396080"/>
                <a:gridCol w="1785960"/>
                <a:gridCol w="1656000"/>
              </a:tblGrid>
              <a:tr h="387360">
                <a:tc gridSpan="4">
                  <a:txBody>
                    <a:bodyPr lIns="90000" rIns="90000" anchor="t">
                      <a:noAutofit/>
                    </a:bodyPr>
                    <a:p>
                      <a:pPr algn="ctr">
                        <a:lnSpc>
                          <a:spcPct val="100000"/>
                        </a:lnSpc>
                      </a:pPr>
                      <a:r>
                        <a:rPr b="0" lang="fi-FI" sz="1800" spc="-1" strike="noStrike">
                          <a:solidFill>
                            <a:srgbClr val="000000"/>
                          </a:solidFill>
                          <a:latin typeface="Arial"/>
                        </a:rPr>
                        <a:t>Comments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Total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2+14 = 16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Editorial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2+11=13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Accepted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24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Technical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0+2=2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Revised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24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General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0+1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Rejected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24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CustomShape 21"/>
          <p:cNvSpPr/>
          <p:nvPr/>
        </p:nvSpPr>
        <p:spPr>
          <a:xfrm>
            <a:off x="457200" y="1635120"/>
            <a:ext cx="8222760" cy="297684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TG9a formally request that 802.15 WG start a WG recirculation requesting approval of document P802.15.9a_D02 and to forward document P802.15.9a_D02,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Peter Yee</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 </a:t>
            </a:r>
            <a:endParaRPr b="0" lang="fi-FI" sz="2000" spc="-1" strike="noStrike">
              <a:solidFill>
                <a:srgbClr val="000000"/>
              </a:solidFill>
              <a:latin typeface="Arial"/>
            </a:endParaRPr>
          </a:p>
        </p:txBody>
      </p:sp>
      <p:sp>
        <p:nvSpPr>
          <p:cNvPr id="308" name="PlaceHolder 1"/>
          <p:cNvSpPr>
            <a:spLocks noGrp="1"/>
          </p:cNvSpPr>
          <p:nvPr>
            <p:ph type="title"/>
          </p:nvPr>
        </p:nvSpPr>
        <p:spPr>
          <a:xfrm>
            <a:off x="228600" y="583200"/>
            <a:ext cx="8683560" cy="85536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9" name="CustomShape 31"/>
          <p:cNvSpPr/>
          <p:nvPr/>
        </p:nvSpPr>
        <p:spPr>
          <a:xfrm>
            <a:off x="457200" y="1635120"/>
            <a:ext cx="8222760" cy="297684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recirculation requesting approval of document P802.15.9a_D02 and to forward document P802.15.9a_D02,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10" name="PlaceHolder 1"/>
          <p:cNvSpPr>
            <a:spLocks noGrp="1"/>
          </p:cNvSpPr>
          <p:nvPr>
            <p:ph type="title"/>
          </p:nvPr>
        </p:nvSpPr>
        <p:spPr>
          <a:xfrm>
            <a:off x="228600" y="583200"/>
            <a:ext cx="8683560" cy="85536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1" name="CustomShape 35"/>
          <p:cNvSpPr/>
          <p:nvPr/>
        </p:nvSpPr>
        <p:spPr>
          <a:xfrm>
            <a:off x="457200" y="1635120"/>
            <a:ext cx="8222760" cy="297684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TG9a requests that 802.15 WG approve the formation of a Comment Resolution Group (CRG) for the WG balloting of the P802.15.9a_D02 with the following membership: Tero Kivinen (Chair), Ann Krieger, Ben Rolfe, Alex Krebs, and Peter Yee. The 802.15.9a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Peter Yee</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a:t>
            </a:r>
            <a:endParaRPr b="0" lang="fi-FI" sz="2000" spc="-1" strike="noStrike">
              <a:solidFill>
                <a:srgbClr val="000000"/>
              </a:solidFill>
              <a:latin typeface="Arial"/>
            </a:endParaRPr>
          </a:p>
        </p:txBody>
      </p:sp>
      <p:sp>
        <p:nvSpPr>
          <p:cNvPr id="312" name="PlaceHolder 1"/>
          <p:cNvSpPr>
            <a:spLocks noGrp="1"/>
          </p:cNvSpPr>
          <p:nvPr>
            <p:ph type="title"/>
          </p:nvPr>
        </p:nvSpPr>
        <p:spPr>
          <a:xfrm>
            <a:off x="228600" y="583200"/>
            <a:ext cx="8683560" cy="85536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CRG formation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CustomShape 2"/>
          <p:cNvSpPr/>
          <p:nvPr/>
        </p:nvSpPr>
        <p:spPr>
          <a:xfrm>
            <a:off x="540000" y="1115640"/>
            <a:ext cx="8097480" cy="37418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The IEEE-SA strongly recommends that at each WG meeting the chair or a designee: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Show slides #1 through #4 of this presentation</a:t>
            </a:r>
            <a:endParaRPr b="0" lang="fi-FI" sz="105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Advise the WG attendees that: </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IEEE’s patent policy is described in Clause 6 of the </a:t>
            </a:r>
            <a:r>
              <a:rPr b="0" i="1" lang="en-IE" sz="900" spc="-1" strike="noStrike">
                <a:solidFill>
                  <a:srgbClr val="000000"/>
                </a:solidFill>
                <a:latin typeface="Calibri"/>
                <a:ea typeface="Calibri"/>
              </a:rPr>
              <a:t>IEEE-SA Standards Board Bylaws</a:t>
            </a:r>
            <a:r>
              <a:rPr b="0" lang="en-IE" sz="900" spc="-1" strike="noStrike">
                <a:solidFill>
                  <a:srgbClr val="000000"/>
                </a:solidFill>
                <a:latin typeface="Calibri"/>
                <a:ea typeface="Calibri"/>
              </a:rPr>
              <a:t>;</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Early identification of patent claims which may be essential for the use of standards under development is strongly encouraged; </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300"/>
            </a:br>
            <a:r>
              <a:rPr b="0" lang="en-IE" sz="900" spc="-1" strike="noStrike">
                <a:solidFill>
                  <a:srgbClr val="000000"/>
                </a:solidFill>
                <a:latin typeface="Calibri"/>
                <a:ea typeface="DejaVu Sans"/>
              </a:rPr>
              <a:t> </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Instruct the WG Secretary to record in the minutes of the relevant WG meeting:</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foregoing information was provided and that slides 1 through 4 (and this slide 0, if applicable) were shown;</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It is recommended that the WG Chair review the guidance in </a:t>
            </a:r>
            <a:r>
              <a:rPr b="0" i="1" lang="en-IE" sz="900" spc="-1" strike="noStrike">
                <a:solidFill>
                  <a:srgbClr val="000000"/>
                </a:solidFill>
                <a:latin typeface="Calibri"/>
                <a:ea typeface="Calibri"/>
              </a:rPr>
              <a:t>IEEE-SA Standards Board Operations Manual</a:t>
            </a:r>
            <a:r>
              <a:rPr b="0" lang="en-IE" sz="900" spc="-1" strike="noStrike">
                <a:solidFill>
                  <a:srgbClr val="000000"/>
                </a:solidFill>
                <a:latin typeface="Calibri"/>
                <a:ea typeface="Calibri"/>
              </a:rPr>
              <a:t> 6.3.5 and in FAQs 14 and 15 on inclusion of potential Essential Patent Claims by incorporation or by reference. </a:t>
            </a:r>
            <a:endParaRPr b="0" lang="fi-FI" sz="9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Note: </a:t>
            </a:r>
            <a:r>
              <a:rPr b="1" lang="en-IE" sz="900" spc="-1" strike="noStrike">
                <a:solidFill>
                  <a:srgbClr val="000000"/>
                </a:solidFill>
                <a:latin typeface="Calibri"/>
                <a:ea typeface="Calibri"/>
              </a:rPr>
              <a:t>WG</a:t>
            </a:r>
            <a:r>
              <a:rPr b="0" lang="en-IE" sz="900" spc="-1" strike="noStrike">
                <a:solidFill>
                  <a:srgbClr val="000000"/>
                </a:solidFill>
                <a:latin typeface="Calibri"/>
                <a:ea typeface="Calibri"/>
              </a:rPr>
              <a:t> includes Working Groups, Task Groups, and other standards-developing committees with a PAR approved by the IEEE-SA Standards Board.</a:t>
            </a:r>
            <a:endParaRPr b="0" lang="fi-FI" sz="900" spc="-1" strike="noStrike">
              <a:solidFill>
                <a:srgbClr val="000000"/>
              </a:solidFill>
              <a:latin typeface="Arial"/>
            </a:endParaRPr>
          </a:p>
        </p:txBody>
      </p:sp>
      <p:sp>
        <p:nvSpPr>
          <p:cNvPr id="278" name="CustomShape 3"/>
          <p:cNvSpPr/>
          <p:nvPr/>
        </p:nvSpPr>
        <p:spPr>
          <a:xfrm>
            <a:off x="720000" y="461520"/>
            <a:ext cx="7713360" cy="61596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3" name="CustomShape 18"/>
          <p:cNvSpPr/>
          <p:nvPr/>
        </p:nvSpPr>
        <p:spPr>
          <a:xfrm>
            <a:off x="457200" y="1635120"/>
            <a:ext cx="8222760" cy="297684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802.15 WG approve the formation of a Comment Resolution Group (CRG) for the WG balloting of the P802.15.9a_D02 with the following membership: Tero Kivinen</a:t>
            </a:r>
            <a:r>
              <a:rPr b="0" i="1" lang="en-US" sz="2000" spc="-1" strike="noStrike">
                <a:solidFill>
                  <a:srgbClr val="000000"/>
                </a:solidFill>
                <a:highlight>
                  <a:srgbClr val="ffff00"/>
                </a:highlight>
                <a:latin typeface="Arial"/>
                <a:ea typeface="DejaVu Sans"/>
              </a:rPr>
              <a:t> </a:t>
            </a:r>
            <a:r>
              <a:rPr b="0" i="1" lang="en-US" sz="2000" spc="-1" strike="noStrike">
                <a:solidFill>
                  <a:srgbClr val="000000"/>
                </a:solidFill>
                <a:latin typeface="Arial"/>
                <a:ea typeface="DejaVu Sans"/>
              </a:rPr>
              <a:t>(Chair),  Ann Krieger, Ben Rolfe, Alex Krebs, and Peter Yee. The 802.15.9a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14" name="PlaceHolder 1"/>
          <p:cNvSpPr>
            <a:spLocks noGrp="1"/>
          </p:cNvSpPr>
          <p:nvPr>
            <p:ph type="title"/>
          </p:nvPr>
        </p:nvSpPr>
        <p:spPr>
          <a:xfrm>
            <a:off x="228600" y="583200"/>
            <a:ext cx="8683560" cy="85536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CRG formation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5" name="CustomShape 39"/>
          <p:cNvSpPr/>
          <p:nvPr/>
        </p:nvSpPr>
        <p:spPr>
          <a:xfrm>
            <a:off x="457200" y="1635480"/>
            <a:ext cx="8224920" cy="29790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TG9a formally request that 802.15 reviews and requests conditional approval from the LMSC to submit P802.15.9a_D02 (or current revision)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16" name="PlaceHolder 1"/>
          <p:cNvSpPr>
            <a:spLocks noGrp="1"/>
          </p:cNvSpPr>
          <p:nvPr>
            <p:ph type="title"/>
          </p:nvPr>
        </p:nvSpPr>
        <p:spPr>
          <a:xfrm>
            <a:off x="228600" y="583200"/>
            <a:ext cx="8685720" cy="85788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Conditional submittal</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7" name="CustomShape 49"/>
          <p:cNvSpPr/>
          <p:nvPr/>
        </p:nvSpPr>
        <p:spPr>
          <a:xfrm>
            <a:off x="457200" y="1635480"/>
            <a:ext cx="8224920" cy="29790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IEEE 802.15 WG requests conditional approval from the LMSC to submit P802.15.9a_D02 (or current revision)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18" name="PlaceHolder 1"/>
          <p:cNvSpPr>
            <a:spLocks noGrp="1"/>
          </p:cNvSpPr>
          <p:nvPr>
            <p:ph type="title"/>
          </p:nvPr>
        </p:nvSpPr>
        <p:spPr>
          <a:xfrm>
            <a:off x="228600" y="583200"/>
            <a:ext cx="8685720" cy="85788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Conditional submittal to SA Ballot</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9" name="PlaceHolder 1"/>
          <p:cNvSpPr>
            <a:spLocks noGrp="1"/>
          </p:cNvSpPr>
          <p:nvPr>
            <p:ph type="title"/>
          </p:nvPr>
        </p:nvSpPr>
        <p:spPr>
          <a:xfrm>
            <a:off x="457200" y="439560"/>
            <a:ext cx="8226720" cy="9414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Timeline</a:t>
            </a:r>
            <a:endParaRPr b="0" lang="fi-FI" sz="3200" spc="-1" strike="noStrike">
              <a:solidFill>
                <a:srgbClr val="000000"/>
              </a:solidFill>
              <a:latin typeface="Arial"/>
            </a:endParaRPr>
          </a:p>
        </p:txBody>
      </p:sp>
      <p:graphicFrame>
        <p:nvGraphicFramePr>
          <p:cNvPr id="320" name=""/>
          <p:cNvGraphicFramePr/>
          <p:nvPr/>
        </p:nvGraphicFramePr>
        <p:xfrm>
          <a:off x="1118160" y="1344600"/>
          <a:ext cx="7053480" cy="3444120"/>
        </p:xfrm>
        <a:graphic>
          <a:graphicData uri="http://schemas.openxmlformats.org/drawingml/2006/table">
            <a:tbl>
              <a:tblPr/>
              <a:tblGrid>
                <a:gridCol w="5581080"/>
                <a:gridCol w="1472760"/>
              </a:tblGrid>
              <a:tr h="41544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0372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sngStrike">
                          <a:solidFill>
                            <a:srgbClr val="0033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15440">
                <a:tc>
                  <a:txBody>
                    <a:bodyPr lIns="90000" rIns="90000" anchor="t">
                      <a:noAutofit/>
                    </a:bodyPr>
                    <a:p>
                      <a:pPr>
                        <a:lnSpc>
                          <a:spcPct val="100000"/>
                        </a:lnSpc>
                      </a:pPr>
                      <a:r>
                        <a:rPr b="0" lang="en-US" sz="1800" spc="-1" strike="sngStrike">
                          <a:solidFill>
                            <a:srgbClr val="0033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Aug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1544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Dec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776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1" name="PlaceHolder 1"/>
          <p:cNvSpPr>
            <a:spLocks noGrp="1"/>
          </p:cNvSpPr>
          <p:nvPr>
            <p:ph type="title"/>
          </p:nvPr>
        </p:nvSpPr>
        <p:spPr>
          <a:xfrm>
            <a:off x="457200" y="439560"/>
            <a:ext cx="8226720" cy="9414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Meeting achievements</a:t>
            </a:r>
            <a:endParaRPr b="0" lang="fi-FI" sz="3200" spc="-1" strike="noStrike">
              <a:solidFill>
                <a:srgbClr val="000000"/>
              </a:solidFill>
              <a:latin typeface="Arial"/>
            </a:endParaRPr>
          </a:p>
        </p:txBody>
      </p:sp>
      <p:sp>
        <p:nvSpPr>
          <p:cNvPr id="322" name="PlaceHolder 2"/>
          <p:cNvSpPr>
            <a:spLocks noGrp="1"/>
          </p:cNvSpPr>
          <p:nvPr>
            <p:ph/>
          </p:nvPr>
        </p:nvSpPr>
        <p:spPr>
          <a:xfrm>
            <a:off x="457200" y="1383480"/>
            <a:ext cx="8226720" cy="3472200"/>
          </a:xfrm>
          <a:prstGeom prst="rect">
            <a:avLst/>
          </a:prstGeom>
          <a:noFill/>
          <a:ln w="0">
            <a:noFill/>
          </a:ln>
        </p:spPr>
        <p:txBody>
          <a:bodyPr lIns="0" rIns="0" tIns="0" bIns="0" anchor="t">
            <a:normAutofit fontScale="95000"/>
          </a:bodyPr>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Processed all letter ballot comments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Prepared draft for recirculation</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 ballot after this session</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Requested conditional submittal for standard association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title"/>
          </p:nvPr>
        </p:nvSpPr>
        <p:spPr>
          <a:xfrm>
            <a:off x="457200" y="439560"/>
            <a:ext cx="8226720" cy="9414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of TG9a for September</a:t>
            </a:r>
            <a:endParaRPr b="0" lang="fi-FI" sz="3200" spc="-1" strike="noStrike">
              <a:solidFill>
                <a:srgbClr val="000000"/>
              </a:solidFill>
              <a:latin typeface="Arial"/>
            </a:endParaRPr>
          </a:p>
        </p:txBody>
      </p:sp>
      <p:sp>
        <p:nvSpPr>
          <p:cNvPr id="324" name="PlaceHolder 2"/>
          <p:cNvSpPr>
            <a:spLocks noGrp="1"/>
          </p:cNvSpPr>
          <p:nvPr>
            <p:ph/>
          </p:nvPr>
        </p:nvSpPr>
        <p:spPr>
          <a:xfrm>
            <a:off x="457200" y="1383480"/>
            <a:ext cx="8226720" cy="347220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Two meetings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Not overlapping with TG4ac or TG4ae.</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comments received in the letter ballots (if any), or process initial standard association ballot comemnts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32000" indent="0">
              <a:lnSpc>
                <a:spcPct val="100000"/>
              </a:lnSpc>
              <a:spcBef>
                <a:spcPts val="1417"/>
              </a:spcBef>
              <a:buNone/>
              <a:tabLst>
                <a:tab algn="l" pos="0"/>
              </a:tabLst>
            </a:pPr>
            <a:endParaRPr b="0" lang="fi-FI" sz="3200" spc="-1" strike="noStrike">
              <a:solidFill>
                <a:srgbClr val="000000"/>
              </a:solidFill>
              <a:latin typeface="Arial"/>
            </a:endParaRPr>
          </a:p>
          <a:p>
            <a:pPr marL="432000" indent="0">
              <a:lnSpc>
                <a:spcPct val="100000"/>
              </a:lnSpc>
              <a:spcBef>
                <a:spcPts val="1417"/>
              </a:spcBef>
              <a:buNone/>
              <a:tabLst>
                <a:tab algn="l" pos="0"/>
              </a:tabLst>
            </a:pP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9" name="CustomShape 4"/>
          <p:cNvSpPr/>
          <p:nvPr/>
        </p:nvSpPr>
        <p:spPr>
          <a:xfrm>
            <a:off x="720000" y="476280"/>
            <a:ext cx="7737480" cy="601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280" name="CustomShape 5"/>
          <p:cNvSpPr/>
          <p:nvPr/>
        </p:nvSpPr>
        <p:spPr>
          <a:xfrm>
            <a:off x="540000" y="1125000"/>
            <a:ext cx="8097480" cy="35524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shall</a:t>
            </a:r>
            <a:r>
              <a:rPr b="1" lang="en-IE" sz="14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should </a:t>
            </a:r>
            <a:r>
              <a:rPr b="1" lang="en-IE" sz="1400" spc="-1" strike="noStrike">
                <a:solidFill>
                  <a:srgbClr val="000000"/>
                </a:solidFill>
                <a:latin typeface="Calibri"/>
                <a:ea typeface="Calibri"/>
              </a:rPr>
              <a:t>inform the IEEE (or cause the IEEE to be informed) of the identity of any other holders of potential Essential Patent Claims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200" spc="-1" strike="noStrike">
                <a:solidFill>
                  <a:srgbClr val="000000"/>
                </a:solidFill>
                <a:latin typeface="Calibri"/>
                <a:ea typeface="Calibri"/>
              </a:rPr>
              <a:t>Early identification of holders of potential Essential Patent Claims is encouraged</a:t>
            </a:r>
            <a:endParaRPr b="0" lang="fi-FI"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1" name="CustomShape 6"/>
          <p:cNvSpPr/>
          <p:nvPr/>
        </p:nvSpPr>
        <p:spPr>
          <a:xfrm>
            <a:off x="720000" y="469800"/>
            <a:ext cx="7737480" cy="6076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Ways to inform IEEE</a:t>
            </a:r>
            <a:endParaRPr b="0" lang="fi-FI" sz="2800" spc="-1" strike="noStrike">
              <a:solidFill>
                <a:srgbClr val="000000"/>
              </a:solidFill>
              <a:latin typeface="Arial"/>
            </a:endParaRPr>
          </a:p>
        </p:txBody>
      </p:sp>
      <p:sp>
        <p:nvSpPr>
          <p:cNvPr id="282" name="CustomShape 7"/>
          <p:cNvSpPr/>
          <p:nvPr/>
        </p:nvSpPr>
        <p:spPr>
          <a:xfrm>
            <a:off x="540000" y="1115640"/>
            <a:ext cx="8097480" cy="37418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Cause an LOA to be submitted to the IEEE-SA (patcom@ieee.org);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Provide the chair of this group with the identity of the holder(s) of any and all such claims as soon as possible;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Speak up now and respond to this Call for Potentially Essential Patents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6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500"/>
            </a:br>
            <a:r>
              <a:rPr b="0" lang="en-IE" sz="1600" spc="-1" strike="noStrike">
                <a:solidFill>
                  <a:srgbClr val="000000"/>
                </a:solidFill>
                <a:latin typeface="Arial"/>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3" name="CustomShape 8"/>
          <p:cNvSpPr/>
          <p:nvPr/>
        </p:nvSpPr>
        <p:spPr>
          <a:xfrm>
            <a:off x="720000" y="486720"/>
            <a:ext cx="7737480" cy="626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Other guidelines for IEEE WG meetings</a:t>
            </a:r>
            <a:endParaRPr b="0" lang="fi-FI" sz="2800" spc="-1" strike="noStrike">
              <a:solidFill>
                <a:srgbClr val="000000"/>
              </a:solidFill>
              <a:latin typeface="Arial"/>
            </a:endParaRPr>
          </a:p>
        </p:txBody>
      </p:sp>
      <p:sp>
        <p:nvSpPr>
          <p:cNvPr id="284" name="CustomShape 9"/>
          <p:cNvSpPr/>
          <p:nvPr/>
        </p:nvSpPr>
        <p:spPr>
          <a:xfrm>
            <a:off x="540000" y="1115640"/>
            <a:ext cx="8097480" cy="37418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5" name="CustomShape 10"/>
          <p:cNvSpPr/>
          <p:nvPr/>
        </p:nvSpPr>
        <p:spPr>
          <a:xfrm>
            <a:off x="720000" y="486000"/>
            <a:ext cx="7737480" cy="627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Patent-related information</a:t>
            </a:r>
            <a:endParaRPr b="0" lang="fi-FI" sz="2800" spc="-1" strike="noStrike">
              <a:solidFill>
                <a:srgbClr val="000000"/>
              </a:solidFill>
              <a:latin typeface="Arial"/>
            </a:endParaRPr>
          </a:p>
        </p:txBody>
      </p:sp>
      <p:sp>
        <p:nvSpPr>
          <p:cNvPr id="286" name="CustomShape 11"/>
          <p:cNvSpPr/>
          <p:nvPr/>
        </p:nvSpPr>
        <p:spPr>
          <a:xfrm>
            <a:off x="540000" y="1135080"/>
            <a:ext cx="8097480" cy="37224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7" name="CustomShape 12"/>
          <p:cNvSpPr/>
          <p:nvPr/>
        </p:nvSpPr>
        <p:spPr>
          <a:xfrm>
            <a:off x="720000" y="486000"/>
            <a:ext cx="7737480" cy="807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a:t>
            </a:r>
            <a:endParaRPr b="0" lang="fi-FI" sz="2600" spc="-1" strike="noStrike">
              <a:solidFill>
                <a:srgbClr val="000000"/>
              </a:solidFill>
              <a:latin typeface="Arial"/>
            </a:endParaRPr>
          </a:p>
          <a:p>
            <a:pPr algn="ctr">
              <a:lnSpc>
                <a:spcPct val="100000"/>
              </a:lnSpc>
            </a:pP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288" name="CustomShape 13"/>
          <p:cNvSpPr/>
          <p:nvPr/>
        </p:nvSpPr>
        <p:spPr>
          <a:xfrm>
            <a:off x="540000" y="1296000"/>
            <a:ext cx="8097480" cy="3561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1800" spc="-1" strike="noStrike">
                <a:solidFill>
                  <a:srgbClr val="000000"/>
                </a:solidFill>
                <a:latin typeface="Montserrat"/>
                <a:ea typeface="MS PGothic"/>
              </a:rPr>
              <a:t>At the beginning of each standards development meeting the chair or a designee is to:</a:t>
            </a:r>
            <a:endParaRPr b="0" lang="fi-FI" sz="18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Show the following slides (or provide them beforehand)</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Advise the standards development group participants that: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Instruct the Secretary to record in the minutes of the relevant meeting: </a:t>
            </a:r>
            <a:endParaRPr b="0" lang="fi-FI" sz="15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500" spc="-1" strike="noStrike">
                <a:solidFill>
                  <a:srgbClr val="000000"/>
                </a:solidFill>
                <a:latin typeface="Calibri"/>
                <a:ea typeface="MS PGothic"/>
              </a:rPr>
              <a:t>That the foregoing information was provided and that the copyright slides were shown (or provided beforehand). </a:t>
            </a:r>
            <a:endParaRPr b="0" lang="fi-FI"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9" name="CustomShape 14"/>
          <p:cNvSpPr/>
          <p:nvPr/>
        </p:nvSpPr>
        <p:spPr>
          <a:xfrm>
            <a:off x="720000" y="486000"/>
            <a:ext cx="7737480" cy="447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90" name="CustomShape 15"/>
          <p:cNvSpPr/>
          <p:nvPr/>
        </p:nvSpPr>
        <p:spPr>
          <a:xfrm>
            <a:off x="540000" y="1315080"/>
            <a:ext cx="8097480" cy="35424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1" name="CustomShape 16"/>
          <p:cNvSpPr/>
          <p:nvPr/>
        </p:nvSpPr>
        <p:spPr>
          <a:xfrm>
            <a:off x="720000" y="486000"/>
            <a:ext cx="7737480" cy="447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92" name="CustomShape 17"/>
          <p:cNvSpPr/>
          <p:nvPr/>
        </p:nvSpPr>
        <p:spPr>
          <a:xfrm>
            <a:off x="540000" y="1315080"/>
            <a:ext cx="8097480" cy="35424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The IEEE SA Copyright Policy is described in the IEEE SA Standards Board Bylaws and IEEE SA Standards Board Operations Manual</a:t>
            </a:r>
            <a:br>
              <a:rPr sz="1500"/>
            </a:br>
            <a:r>
              <a:rPr b="0" lang="en-IE" sz="1300" spc="-1" strike="noStrike">
                <a:solidFill>
                  <a:srgbClr val="000000"/>
                </a:solidFill>
                <a:latin typeface="Calibri"/>
                <a:ea typeface="DejaVu Sans"/>
              </a:rPr>
              <a: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300" spc="-1" strike="noStrike">
                <a:solidFill>
                  <a:srgbClr val="000000"/>
                </a:solidFill>
                <a:latin typeface="Calibri"/>
                <a:ea typeface="MS PGothic"/>
              </a:rPr>
              <a:t>IEEE SA Copyright Policy, see </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7 of the IEEE SA Standards Board Bylaws</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1"/>
              </a:rPr>
              <a:t>https</a:t>
            </a:r>
            <a:r>
              <a:rPr b="0" lang="en-IE" sz="1050" spc="-1" strike="noStrike" u="sng">
                <a:solidFill>
                  <a:srgbClr val="0000ff"/>
                </a:solidFill>
                <a:uFillTx/>
                <a:latin typeface="Calibri"/>
                <a:ea typeface="MS PGothic"/>
                <a:hlinkClick r:id="rId2"/>
              </a:rPr>
              <a:t>://standards.ieee.org/about/policies/bylaws/sect6-7.html#7</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6.1 of the IEEE SA Standards Board Operations Manual</a:t>
            </a:r>
            <a:br>
              <a:rPr sz="1500"/>
            </a:b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3"/>
              </a:rPr>
              <a:t>https://</a:t>
            </a:r>
            <a:r>
              <a:rPr b="0" lang="en-IE" sz="1050" spc="-1" strike="noStrike" u="sng">
                <a:solidFill>
                  <a:srgbClr val="0000ff"/>
                </a:solidFill>
                <a:uFillTx/>
                <a:latin typeface="Calibri"/>
                <a:ea typeface="MS PGothic"/>
                <a:hlinkClick r:id="rId4"/>
              </a:rPr>
              <a:t>standards.ieee.org/about/policies/opman/sect6.html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Permission</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5"/>
              </a:rPr>
              <a:t>https://</a:t>
            </a:r>
            <a:r>
              <a:rPr b="0" lang="en-IE" sz="1050" spc="-1" strike="noStrike" u="sng">
                <a:solidFill>
                  <a:srgbClr val="0000ff"/>
                </a:solidFill>
                <a:uFillTx/>
                <a:latin typeface="Calibri"/>
                <a:ea typeface="MS PGothic"/>
                <a:hlinkClick r:id="rId6"/>
              </a:rPr>
              <a:t>standards.ieee.org/content/dam/ieee-standards/standards/web/documents/other/permissionltrs.zip</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FAQs</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7"/>
              </a:rPr>
              <a:t>http://standards.ieee.org/faqs/copyrights.html/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Best Practices for IEEE Standards Development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8"/>
              </a:rPr>
              <a:t>http://</a:t>
            </a:r>
            <a:r>
              <a:rPr b="0" lang="en-IE" sz="1050" spc="-1" strike="noStrike" u="sng">
                <a:solidFill>
                  <a:srgbClr val="0000ff"/>
                </a:solidFill>
                <a:uFillTx/>
                <a:latin typeface="Calibri"/>
                <a:ea typeface="MS PGothic"/>
                <a:hlinkClick r:id="rId9"/>
              </a:rPr>
              <a:t>standards.ieee.org/develop/policies/best_practices_for_ieee_standards_development_051215.pdf</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Distribution of Draft Standards (see 6.1.3 of the SASB Operations Manual)</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10"/>
              </a:rPr>
              <a:t>https://standards.ieee.org/about/policies/opman/sect6.html</a:t>
            </a:r>
            <a:endParaRPr b="0" lang="fi-FI" sz="105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4432</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2025-01-15T09:19:37Z</dcterms:created>
  <dc:creator>Tero Kivinen</dc:creator>
  <dc:description/>
  <dc:language>en-US</dc:language>
  <cp:lastModifiedBy>Tero Kivinen</cp:lastModifiedBy>
  <dcterms:modified xsi:type="dcterms:W3CDTF">2025-07-26T23:00:56Z</dcterms:modified>
  <cp:revision>30</cp:revision>
  <dc:subject/>
  <dc:title>IEEE Std 802.15 pptx template</dc:title>
</cp:coreProperties>
</file>

<file path=docProps/custom.xml><?xml version="1.0" encoding="utf-8"?>
<Properties xmlns="http://schemas.openxmlformats.org/officeDocument/2006/custom-properties" xmlns:vt="http://schemas.openxmlformats.org/officeDocument/2006/docPropsVTypes"/>
</file>