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6.xml" ContentType="application/vnd.openxmlformats-officedocument.presentationml.slide+xml"/>
  <Override PartName="/ppt/slides/slide14.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4.xml.rels" ContentType="application/vnd.openxmlformats-package.relationships+xml"/>
  <Override PartName="/ppt/slides/_rels/slide24.xml.rels" ContentType="application/vnd.openxmlformats-package.relationships+xml"/>
  <Override PartName="/ppt/slides/_rels/slide15.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slide16.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802.15-25-0319-02</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B2D55987-C769-4AE8-BCD5-2C748DF0AD4C}" type="slidenum">
              <a:rPr b="0" lang="en-IE" sz="1600" spc="-1" strike="noStrike">
                <a:solidFill>
                  <a:srgbClr val="000000"/>
                </a:solidFill>
                <a:latin typeface="Times New Roman"/>
                <a:ea typeface="DejaVu Sans"/>
              </a:rPr>
              <a:t>11</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802.15-25-0319-02</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3EF8313C-1E22-4D1B-9720-7F9C8EC49C81}"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802.15-25-0319-02</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FBE26D6B-DEBD-458B-82C8-079F31252B5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297000"/>
            <a:ext cx="5335200" cy="138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802.15-25-0319-02</a:t>
            </a:r>
            <a:endParaRPr b="0" lang="fi-FI" sz="1400" spc="-1" strike="noStrike">
              <a:solidFill>
                <a:srgbClr val="000000"/>
              </a:solidFill>
              <a:latin typeface="Arial"/>
            </a:endParaRPr>
          </a:p>
        </p:txBody>
      </p:sp>
      <p:sp>
        <p:nvSpPr>
          <p:cNvPr id="139"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4856400"/>
            <a:ext cx="1711440" cy="2073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4856400"/>
            <a:ext cx="1711440" cy="2073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E05316D7-6ECC-4EE2-A8E6-6E86B70C7FF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7"/>
          <p:cNvSpPr/>
          <p:nvPr/>
        </p:nvSpPr>
        <p:spPr>
          <a:xfrm>
            <a:off x="5220000" y="4867560"/>
            <a:ext cx="3351600" cy="2073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45" name="CustomShape 8"/>
          <p:cNvSpPr/>
          <p:nvPr/>
        </p:nvSpPr>
        <p:spPr>
          <a:xfrm>
            <a:off x="685800" y="274320"/>
            <a:ext cx="2547000" cy="138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87200" cy="157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1160" cy="214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1160" cy="214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61F0020D-20FD-478E-843D-361B17D6249B}"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1160" cy="214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6720" cy="146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2"/>
          <p:cNvSpPr/>
          <p:nvPr/>
        </p:nvSpPr>
        <p:spPr>
          <a:xfrm>
            <a:off x="3095640" y="285480"/>
            <a:ext cx="5589360" cy="159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802-15-23-0506-05</a:t>
            </a:r>
            <a:endParaRPr b="0" lang="fi-FI" sz="1400" spc="-1" strike="noStrike">
              <a:solidFill>
                <a:srgbClr val="000000"/>
              </a:solidFill>
              <a:latin typeface="Arial"/>
            </a:endParaRPr>
          </a:p>
        </p:txBody>
      </p:sp>
      <p:sp>
        <p:nvSpPr>
          <p:cNvPr id="231"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2" name="CustomShape 4"/>
          <p:cNvSpPr/>
          <p:nvPr/>
        </p:nvSpPr>
        <p:spPr>
          <a:xfrm>
            <a:off x="685800" y="4856400"/>
            <a:ext cx="1723320" cy="217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3"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4"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CustomShape 7"/>
          <p:cNvSpPr/>
          <p:nvPr/>
        </p:nvSpPr>
        <p:spPr>
          <a:xfrm>
            <a:off x="3749040" y="4856400"/>
            <a:ext cx="1723320" cy="217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9EA8F05A-7036-431A-A9E4-421533B8E073}"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6" name="CustomShape 8"/>
          <p:cNvSpPr/>
          <p:nvPr/>
        </p:nvSpPr>
        <p:spPr>
          <a:xfrm>
            <a:off x="7040160" y="4867560"/>
            <a:ext cx="1723320" cy="217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7" name="CustomShape 9"/>
          <p:cNvSpPr/>
          <p:nvPr/>
        </p:nvSpPr>
        <p:spPr>
          <a:xfrm>
            <a:off x="685800" y="274320"/>
            <a:ext cx="2558880" cy="148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8"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23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231-00-009a-may25-tg9a-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ocuments?is_dcn=468&amp;is_group=009a&amp;is_options=5" TargetMode="External"/><Relationship Id="rId2" Type="http://schemas.openxmlformats.org/officeDocument/2006/relationships/hyperlink" Target="https://mentor.ieee.org/802.15/documents?is_dcn=218&amp;is_group=009a&amp;is_options=5" TargetMode="External"/><Relationship Id="rId3"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6" name="CustomShape 1"/>
          <p:cNvSpPr/>
          <p:nvPr/>
        </p:nvSpPr>
        <p:spPr>
          <a:xfrm>
            <a:off x="152280" y="457200"/>
            <a:ext cx="8965440" cy="34491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2025-07-26</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TG9a EDHOC July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a:t>
            </a:r>
            <a:r>
              <a:rPr b="0" lang="fi-FI" sz="3200" spc="-1" strike="noStrike">
                <a:solidFill>
                  <a:srgbClr val="000000"/>
                </a:solidFill>
                <a:latin typeface="Arial"/>
              </a:rPr>
              <a:t>July</a:t>
            </a:r>
            <a:endParaRPr b="0" lang="fi-FI" sz="3200" spc="-1" strike="noStrike">
              <a:solidFill>
                <a:srgbClr val="000000"/>
              </a:solidFill>
              <a:latin typeface="Arial"/>
            </a:endParaRPr>
          </a:p>
        </p:txBody>
      </p:sp>
      <p:sp>
        <p:nvSpPr>
          <p:cNvPr id="294" name="PlaceHolder 2"/>
          <p:cNvSpPr>
            <a:spLocks noGrp="1"/>
          </p:cNvSpPr>
          <p:nvPr>
            <p:ph/>
          </p:nvPr>
        </p:nvSpPr>
        <p:spPr>
          <a:xfrm>
            <a:off x="457200" y="1383480"/>
            <a:ext cx="8226360" cy="347184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Resolve letter ballot comments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draft for recirculation</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Conditional submittal to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t>
            </a:r>
            <a:r>
              <a:rPr b="0" lang="fi-FI" sz="3200" spc="-1" strike="noStrike">
                <a:solidFill>
                  <a:srgbClr val="000000"/>
                </a:solidFill>
                <a:latin typeface="Arial"/>
              </a:rPr>
              <a:t>Agenda for </a:t>
            </a:r>
            <a:r>
              <a:rPr b="0" lang="fi-FI" sz="3200" spc="-1" strike="noStrike">
                <a:solidFill>
                  <a:srgbClr val="000000"/>
                </a:solidFill>
                <a:latin typeface="Arial"/>
              </a:rPr>
              <a:t>July</a:t>
            </a:r>
            <a:endParaRPr b="0" lang="fi-FI" sz="3200" spc="-1" strike="noStrike">
              <a:solidFill>
                <a:srgbClr val="000000"/>
              </a:solidFill>
              <a:latin typeface="Arial"/>
            </a:endParaRPr>
          </a:p>
        </p:txBody>
      </p:sp>
      <p:sp>
        <p:nvSpPr>
          <p:cNvPr id="296" name="PlaceHolder 2"/>
          <p:cNvSpPr>
            <a:spLocks noGrp="1"/>
          </p:cNvSpPr>
          <p:nvPr>
            <p:ph/>
          </p:nvPr>
        </p:nvSpPr>
        <p:spPr>
          <a:xfrm>
            <a:off x="457200" y="1383480"/>
            <a:ext cx="8226360" cy="3471840"/>
          </a:xfrm>
          <a:prstGeom prst="rect">
            <a:avLst/>
          </a:prstGeom>
          <a:noFill/>
          <a:ln w="0">
            <a:noFill/>
          </a:ln>
        </p:spPr>
        <p:txBody>
          <a:bodyPr lIns="0" rIns="0" tIns="0" bIns="0" anchor="t">
            <a:normAutofit fontScale="43000"/>
          </a:bodyPr>
          <a:p>
            <a:pPr marL="92880" indent="-928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29th of July 18:00-19:00</a:t>
            </a:r>
            <a:endParaRPr b="0" lang="fi-FI" sz="32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15-25-0231-00</a:t>
            </a:r>
            <a:endParaRPr b="0" lang="fi-FI" sz="28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Resolve letter ballot comments</a:t>
            </a:r>
            <a:endParaRPr b="0" lang="fi-FI" sz="28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draft ready for the recirculation</a:t>
            </a:r>
            <a:endParaRPr b="0" lang="fi-FI" sz="28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recirculation</a:t>
            </a:r>
            <a:endParaRPr b="0" lang="fi-FI" sz="28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form a CRG</a:t>
            </a:r>
            <a:endParaRPr b="0" lang="fi-FI" sz="28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for conditional submittal to standard association ballot </a:t>
            </a:r>
            <a:endParaRPr b="0" lang="fi-FI" sz="28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the LMSC package for conditional SA ballot submittal</a:t>
            </a:r>
            <a:endParaRPr b="0" lang="fi-FI" sz="28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the project task list</a:t>
            </a:r>
            <a:endParaRPr b="0" lang="fi-FI" sz="28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a:p>
            <a:pPr marL="92880" indent="-928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Thursday 31st of July 10:00-11:00</a:t>
            </a:r>
            <a:endParaRPr b="0" lang="fi-FI" sz="3200" spc="-1" strike="noStrike">
              <a:solidFill>
                <a:srgbClr val="000000"/>
              </a:solidFill>
              <a:latin typeface="Arial"/>
            </a:endParaRPr>
          </a:p>
          <a:p>
            <a:pPr lvl="1" marL="185760" indent="-9288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Cancelled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a:t>
            </a:r>
            <a:r>
              <a:rPr b="0" lang="fi-FI" sz="3200" spc="-1" strike="noStrike">
                <a:solidFill>
                  <a:srgbClr val="000000"/>
                </a:solidFill>
                <a:latin typeface="Arial"/>
              </a:rPr>
              <a:t>information</a:t>
            </a:r>
            <a:endParaRPr b="0" lang="fi-FI" sz="3200" spc="-1" strike="noStrike">
              <a:solidFill>
                <a:srgbClr val="000000"/>
              </a:solidFill>
              <a:latin typeface="Arial"/>
            </a:endParaRPr>
          </a:p>
        </p:txBody>
      </p:sp>
      <p:sp>
        <p:nvSpPr>
          <p:cNvPr id="298" name="PlaceHolder 2"/>
          <p:cNvSpPr>
            <a:spLocks noGrp="1"/>
          </p:cNvSpPr>
          <p:nvPr>
            <p:ph/>
          </p:nvPr>
        </p:nvSpPr>
        <p:spPr>
          <a:xfrm>
            <a:off x="457200" y="1383480"/>
            <a:ext cx="8226360" cy="34718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a:t>
            </a:r>
            <a:endParaRPr b="0" lang="fi-FI" sz="3200" spc="-1" strike="noStrike">
              <a:solidFill>
                <a:srgbClr val="000000"/>
              </a:solidFill>
              <a:latin typeface="Arial"/>
            </a:endParaRPr>
          </a:p>
          <a:p>
            <a:pPr lvl="1" marL="864000" indent="-324000">
              <a:lnSpc>
                <a:spcPct val="100000"/>
              </a:lnSpc>
              <a:spcBef>
                <a:spcPts val="1134"/>
              </a:spcBef>
              <a:buClr>
                <a:srgbClr val="000000"/>
              </a:buClr>
              <a:buSzPct val="75000"/>
              <a:buFont typeface="Symbol" charset="2"/>
              <a:buChar char=""/>
            </a:pPr>
            <a:r>
              <a:rPr b="0" lang="fi-FI" sz="3200" spc="-1" strike="noStrike" u="sng">
                <a:solidFill>
                  <a:srgbClr val="0000ff"/>
                </a:solidFill>
                <a:uFillTx/>
                <a:latin typeface="Arial"/>
                <a:hlinkClick r:id="rId1"/>
              </a:rPr>
              <a:t>15-24-0468 latest version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a:t>
            </a:r>
            <a:endParaRPr b="0" lang="fi-FI" sz="3200" spc="-1" strike="noStrike">
              <a:solidFill>
                <a:srgbClr val="000000"/>
              </a:solidFill>
              <a:latin typeface="Arial"/>
            </a:endParaRPr>
          </a:p>
          <a:p>
            <a:pPr lvl="1" marL="864000" indent="-324000">
              <a:lnSpc>
                <a:spcPct val="100000"/>
              </a:lnSpc>
              <a:spcBef>
                <a:spcPts val="1134"/>
              </a:spcBef>
              <a:buClr>
                <a:srgbClr val="000000"/>
              </a:buClr>
              <a:buSzPct val="75000"/>
              <a:buFont typeface="Symbol" charset="2"/>
              <a:buChar char=""/>
            </a:pPr>
            <a:r>
              <a:rPr b="0" lang="fi-FI" sz="3200" spc="-1" strike="noStrike" u="sng">
                <a:solidFill>
                  <a:srgbClr val="0000ff"/>
                </a:solidFill>
                <a:uFillTx/>
                <a:latin typeface="Arial"/>
                <a:hlinkClick r:id="rId2"/>
              </a:rPr>
              <a:t>15-25-0218 latest version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PlaceHolder 1"/>
          <p:cNvSpPr>
            <a:spLocks noGrp="1"/>
          </p:cNvSpPr>
          <p:nvPr>
            <p:ph type="title"/>
          </p:nvPr>
        </p:nvSpPr>
        <p:spPr>
          <a:xfrm>
            <a:off x="457200" y="457200"/>
            <a:ext cx="8227080" cy="8564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LB215 results</a:t>
            </a:r>
            <a:endParaRPr b="0" lang="fi-FI" sz="3200" spc="-1" strike="noStrike">
              <a:solidFill>
                <a:srgbClr val="000000"/>
              </a:solidFill>
              <a:latin typeface="Arial"/>
            </a:endParaRPr>
          </a:p>
        </p:txBody>
      </p:sp>
      <p:graphicFrame>
        <p:nvGraphicFramePr>
          <p:cNvPr id="300" name=""/>
          <p:cNvGraphicFramePr/>
          <p:nvPr/>
        </p:nvGraphicFramePr>
        <p:xfrm>
          <a:off x="1388520" y="1462320"/>
          <a:ext cx="6305400" cy="30207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2025-03-26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2025-04-25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2248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65.12%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97.40%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8.33%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45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34.9%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PlaceHolder 1"/>
          <p:cNvSpPr>
            <a:spLocks noGrp="1"/>
          </p:cNvSpPr>
          <p:nvPr>
            <p:ph type="title"/>
          </p:nvPr>
        </p:nvSpPr>
        <p:spPr>
          <a:xfrm>
            <a:off x="457200" y="457200"/>
            <a:ext cx="8227080" cy="8564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LB215+rogue </a:t>
            </a:r>
            <a:r>
              <a:rPr b="0" lang="fi-FI" sz="3200" spc="-1" strike="noStrike">
                <a:solidFill>
                  <a:srgbClr val="000000"/>
                </a:solidFill>
                <a:latin typeface="Arial"/>
              </a:rPr>
              <a:t>comments</a:t>
            </a:r>
            <a:endParaRPr b="0" lang="fi-FI" sz="3200" spc="-1" strike="noStrike">
              <a:solidFill>
                <a:srgbClr val="000000"/>
              </a:solidFill>
              <a:latin typeface="Arial"/>
            </a:endParaRPr>
          </a:p>
        </p:txBody>
      </p:sp>
      <p:graphicFrame>
        <p:nvGraphicFramePr>
          <p:cNvPr id="302" name=""/>
          <p:cNvGraphicFramePr/>
          <p:nvPr/>
        </p:nvGraphicFramePr>
        <p:xfrm>
          <a:off x="1451880" y="1733040"/>
          <a:ext cx="6305400" cy="206100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13+18 = 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7+8 = 15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r>
                        <a:rPr b="0" lang="fi-FI" sz="1800" spc="-1" strike="noStrike">
                          <a:solidFill>
                            <a:srgbClr val="000000"/>
                          </a:solidFill>
                          <a:latin typeface="Arial"/>
                        </a:rPr>
                        <a:t>5+16 = 21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5+10 = 15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r>
                        <a:rPr b="0" lang="fi-FI" sz="1800" spc="-1" strike="noStrike">
                          <a:solidFill>
                            <a:srgbClr val="000000"/>
                          </a:solidFill>
                          <a:latin typeface="Arial"/>
                        </a:rPr>
                        <a:t>5+2 = 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1+0 = 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r>
                        <a:rPr b="0" lang="fi-FI" sz="1800" spc="-1" strike="noStrike">
                          <a:solidFill>
                            <a:srgbClr val="000000"/>
                          </a:solidFill>
                          <a:latin typeface="Arial"/>
                        </a:rPr>
                        <a:t>3+0 = 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PlaceHolder 1"/>
          <p:cNvSpPr>
            <a:spLocks noGrp="1"/>
          </p:cNvSpPr>
          <p:nvPr>
            <p:ph type="title"/>
          </p:nvPr>
        </p:nvSpPr>
        <p:spPr>
          <a:xfrm>
            <a:off x="457200" y="457200"/>
            <a:ext cx="8227080" cy="8564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LB220 results</a:t>
            </a:r>
            <a:endParaRPr b="0" lang="fi-FI" sz="3200" spc="-1" strike="noStrike">
              <a:solidFill>
                <a:srgbClr val="000000"/>
              </a:solidFill>
              <a:latin typeface="Arial"/>
            </a:endParaRPr>
          </a:p>
        </p:txBody>
      </p:sp>
      <p:graphicFrame>
        <p:nvGraphicFramePr>
          <p:cNvPr id="304" name=""/>
          <p:cNvGraphicFramePr/>
          <p:nvPr/>
        </p:nvGraphicFramePr>
        <p:xfrm>
          <a:off x="1388520" y="1462320"/>
          <a:ext cx="6305400" cy="30207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2025-06-21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2248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95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73.64%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100%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11.58%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26.4%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PlaceHolder 1"/>
          <p:cNvSpPr>
            <a:spLocks noGrp="1"/>
          </p:cNvSpPr>
          <p:nvPr>
            <p:ph type="title"/>
          </p:nvPr>
        </p:nvSpPr>
        <p:spPr>
          <a:xfrm>
            <a:off x="457200" y="457200"/>
            <a:ext cx="8227080" cy="8564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LB220+rogue comments</a:t>
            </a:r>
            <a:endParaRPr b="0" lang="fi-FI" sz="3200" spc="-1" strike="noStrike">
              <a:solidFill>
                <a:srgbClr val="000000"/>
              </a:solidFill>
              <a:latin typeface="Arial"/>
            </a:endParaRPr>
          </a:p>
        </p:txBody>
      </p:sp>
      <p:graphicFrame>
        <p:nvGraphicFramePr>
          <p:cNvPr id="306" name=""/>
          <p:cNvGraphicFramePr/>
          <p:nvPr/>
        </p:nvGraphicFramePr>
        <p:xfrm>
          <a:off x="1451880" y="1733040"/>
          <a:ext cx="6305400" cy="206100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2+14 = 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2+11=13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r>
                        <a:rPr b="0" lang="fi-FI" sz="1800" spc="-1" strike="noStrike">
                          <a:solidFill>
                            <a:srgbClr val="000000"/>
                          </a:solidFill>
                          <a:latin typeface="Arial"/>
                        </a:rPr>
                        <a:t>2+11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0+2=2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r>
                        <a:rPr b="0" lang="fi-FI" sz="1800" spc="-1" strike="noStrike">
                          <a:solidFill>
                            <a:srgbClr val="000000"/>
                          </a:solidFill>
                          <a:latin typeface="Arial"/>
                        </a:rPr>
                        <a:t>0+2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r>
                        <a:rPr b="0" lang="fi-FI" sz="1800" spc="-1" strike="noStrike">
                          <a:solidFill>
                            <a:srgbClr val="000000"/>
                          </a:solidFill>
                          <a:latin typeface="Arial"/>
                        </a:rPr>
                        <a:t>0+1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21"/>
          <p:cNvSpPr/>
          <p:nvPr/>
        </p:nvSpPr>
        <p:spPr>
          <a:xfrm>
            <a:off x="457200" y="1635120"/>
            <a:ext cx="8222400" cy="297648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TG9a formally request that 802.15 WG start a WG recirculation requesting approval of document P802.15.9a_D02 and to forward document P802.15.9a_D02,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 </a:t>
            </a:r>
            <a:endParaRPr b="0" lang="fi-FI" sz="2000" spc="-1" strike="noStrike">
              <a:solidFill>
                <a:srgbClr val="000000"/>
              </a:solidFill>
              <a:latin typeface="Arial"/>
            </a:endParaRPr>
          </a:p>
        </p:txBody>
      </p:sp>
      <p:sp>
        <p:nvSpPr>
          <p:cNvPr id="308" name="PlaceHolder 1"/>
          <p:cNvSpPr>
            <a:spLocks noGrp="1"/>
          </p:cNvSpPr>
          <p:nvPr>
            <p:ph type="title"/>
          </p:nvPr>
        </p:nvSpPr>
        <p:spPr>
          <a:xfrm>
            <a:off x="228600" y="583200"/>
            <a:ext cx="8683200" cy="85500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9" name="CustomShape 31"/>
          <p:cNvSpPr/>
          <p:nvPr/>
        </p:nvSpPr>
        <p:spPr>
          <a:xfrm>
            <a:off x="457200" y="1635120"/>
            <a:ext cx="8222400" cy="297648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P802.15.9a_D02 and to forward document P802.15.9a_D02,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0" name="PlaceHolder 1"/>
          <p:cNvSpPr>
            <a:spLocks noGrp="1"/>
          </p:cNvSpPr>
          <p:nvPr>
            <p:ph type="title"/>
          </p:nvPr>
        </p:nvSpPr>
        <p:spPr>
          <a:xfrm>
            <a:off x="228600" y="583200"/>
            <a:ext cx="8683200" cy="85500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1" name="CustomShape 35"/>
          <p:cNvSpPr/>
          <p:nvPr/>
        </p:nvSpPr>
        <p:spPr>
          <a:xfrm>
            <a:off x="457200" y="1635120"/>
            <a:ext cx="8222400" cy="297648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TG9a requests that 802.15 WG approve the formation of a Comment Resolution Group (CRG) for the WG balloting of the P802.15.9a_D02 with the following membership: Tero Kivinen (Chair), Ann Krieger, Ben Rolfe, Alex Krebs, and Peter Yee. The 802.15.9a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312" name="PlaceHolder 1"/>
          <p:cNvSpPr>
            <a:spLocks noGrp="1"/>
          </p:cNvSpPr>
          <p:nvPr>
            <p:ph type="title"/>
          </p:nvPr>
        </p:nvSpPr>
        <p:spPr>
          <a:xfrm>
            <a:off x="228600" y="583200"/>
            <a:ext cx="8683200" cy="85500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CustomShape 2"/>
          <p:cNvSpPr/>
          <p:nvPr/>
        </p:nvSpPr>
        <p:spPr>
          <a:xfrm>
            <a:off x="540000" y="1115640"/>
            <a:ext cx="8097120" cy="3741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78" name="CustomShape 3"/>
          <p:cNvSpPr/>
          <p:nvPr/>
        </p:nvSpPr>
        <p:spPr>
          <a:xfrm>
            <a:off x="720000" y="461520"/>
            <a:ext cx="7713000" cy="6156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CustomShape 18"/>
          <p:cNvSpPr/>
          <p:nvPr/>
        </p:nvSpPr>
        <p:spPr>
          <a:xfrm>
            <a:off x="457200" y="1635120"/>
            <a:ext cx="8222400" cy="297648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P802.15.9a_D02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Ann Krieger, Ben Rolfe, Alex Krebs, and Peter Yee. The 802.15.9a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4" name="PlaceHolder 1"/>
          <p:cNvSpPr>
            <a:spLocks noGrp="1"/>
          </p:cNvSpPr>
          <p:nvPr>
            <p:ph type="title"/>
          </p:nvPr>
        </p:nvSpPr>
        <p:spPr>
          <a:xfrm>
            <a:off x="228600" y="583200"/>
            <a:ext cx="8683200" cy="85500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a:t>
            </a:r>
            <a:r>
              <a:rPr b="0" lang="en-US" sz="4000" spc="-1" strike="noStrike">
                <a:solidFill>
                  <a:srgbClr val="000000"/>
                </a:solidFill>
                <a:latin typeface="Arial"/>
                <a:ea typeface="DejaVu Sans"/>
              </a:rPr>
              <a:t>formation for </a:t>
            </a:r>
            <a:r>
              <a:rPr b="0" lang="en-US" sz="4000" spc="-1" strike="noStrike">
                <a:solidFill>
                  <a:srgbClr val="000000"/>
                </a:solidFill>
                <a:latin typeface="Arial"/>
                <a:ea typeface="DejaVu Sans"/>
              </a:rPr>
              <a:t>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CustomShape 39"/>
          <p:cNvSpPr/>
          <p:nvPr/>
        </p:nvSpPr>
        <p:spPr>
          <a:xfrm>
            <a:off x="457200" y="1635480"/>
            <a:ext cx="8224560" cy="29786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TG9a formally request that 802.15 reviews and requests conditional approval from the LMSC to submit P802.15.9a_D02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316" name="PlaceHolder 1"/>
          <p:cNvSpPr>
            <a:spLocks noGrp="1"/>
          </p:cNvSpPr>
          <p:nvPr>
            <p:ph type="title"/>
          </p:nvPr>
        </p:nvSpPr>
        <p:spPr>
          <a:xfrm>
            <a:off x="228600" y="583200"/>
            <a:ext cx="8685360" cy="8575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Conditional submittal</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CustomShape 49"/>
          <p:cNvSpPr/>
          <p:nvPr/>
        </p:nvSpPr>
        <p:spPr>
          <a:xfrm>
            <a:off x="457200" y="1635480"/>
            <a:ext cx="8224560" cy="29786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IEEE 802.15 WG requests conditional approval from the LMSC to submit P802.15.9a_D02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8" name="PlaceHolder 1"/>
          <p:cNvSpPr>
            <a:spLocks noGrp="1"/>
          </p:cNvSpPr>
          <p:nvPr>
            <p:ph type="title"/>
          </p:nvPr>
        </p:nvSpPr>
        <p:spPr>
          <a:xfrm>
            <a:off x="228600" y="583200"/>
            <a:ext cx="8685360" cy="8575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Conditional submittal to SA Ballot</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CRG telechat</a:t>
            </a:r>
            <a:endParaRPr b="0" lang="fi-FI" sz="3200" spc="-1" strike="noStrike">
              <a:solidFill>
                <a:srgbClr val="000000"/>
              </a:solidFill>
              <a:latin typeface="Arial"/>
            </a:endParaRPr>
          </a:p>
        </p:txBody>
      </p:sp>
      <p:sp>
        <p:nvSpPr>
          <p:cNvPr id="320"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LB222 ends at 2025-08-14 18:00 EDT, so we schedule telechat immediately after that at 18:00 EDT:</a:t>
            </a:r>
            <a:endParaRPr b="0" lang="fi-FI" sz="3200" spc="-1" strike="noStrike">
              <a:solidFill>
                <a:srgbClr val="000000"/>
              </a:solidFill>
              <a:latin typeface="Arial"/>
            </a:endParaRPr>
          </a:p>
        </p:txBody>
      </p:sp>
      <p:graphicFrame>
        <p:nvGraphicFramePr>
          <p:cNvPr id="321" name=""/>
          <p:cNvGraphicFramePr/>
          <p:nvPr/>
        </p:nvGraphicFramePr>
        <p:xfrm>
          <a:off x="120600" y="2737080"/>
          <a:ext cx="8819640" cy="1894320"/>
        </p:xfrm>
        <a:graphic>
          <a:graphicData uri="http://schemas.openxmlformats.org/drawingml/2006/table">
            <a:tbl>
              <a:tblPr/>
              <a:tblGrid>
                <a:gridCol w="2809440"/>
                <a:gridCol w="3223800"/>
                <a:gridCol w="1348200"/>
                <a:gridCol w="1438560"/>
              </a:tblGrid>
              <a:tr h="425520">
                <a:tc>
                  <a:txBody>
                    <a:bodyPr lIns="90000" rIns="90000" tIns="46800" bIns="46800" anchor="t">
                      <a:noAutofit/>
                    </a:bodyPr>
                    <a:p>
                      <a:r>
                        <a:rPr b="1" lang="fi-FI" sz="1800" spc="-1" strike="noStrike">
                          <a:solidFill>
                            <a:srgbClr val="000000"/>
                          </a:solidFill>
                          <a:latin typeface="Arial"/>
                        </a:rPr>
                        <a:t>Location</a:t>
                      </a:r>
                      <a:endParaRPr b="1"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r>
                        <a:rPr b="1" lang="fi-FI" sz="1800" spc="-1" strike="noStrike">
                          <a:solidFill>
                            <a:srgbClr val="000000"/>
                          </a:solidFill>
                          <a:latin typeface="Arial"/>
                        </a:rPr>
                        <a:t>Local Time</a:t>
                      </a:r>
                      <a:endParaRPr b="1"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r>
                        <a:rPr b="1" lang="fi-FI" sz="1800" spc="-1" strike="noStrike">
                          <a:solidFill>
                            <a:srgbClr val="000000"/>
                          </a:solidFill>
                          <a:latin typeface="Arial"/>
                        </a:rPr>
                        <a:t>Time Zone</a:t>
                      </a:r>
                      <a:endParaRPr b="1"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r>
                        <a:rPr b="1" lang="fi-FI" sz="1800" spc="-1" strike="noStrike">
                          <a:solidFill>
                            <a:srgbClr val="000000"/>
                          </a:solidFill>
                          <a:latin typeface="Arial"/>
                        </a:rPr>
                        <a:t>UTC Offset</a:t>
                      </a:r>
                      <a:endParaRPr b="1"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293760">
                <a:tc>
                  <a:txBody>
                    <a:bodyPr lIns="90000" rIns="90000" tIns="46800" bIns="46800" anchor="t">
                      <a:noAutofit/>
                    </a:bodyPr>
                    <a:p>
                      <a:r>
                        <a:rPr b="0" lang="fi-FI" sz="1400" spc="-1" strike="noStrike">
                          <a:solidFill>
                            <a:srgbClr val="000000"/>
                          </a:solidFill>
                          <a:latin typeface="Arial"/>
                        </a:rPr>
                        <a:t>Helsinki (Finland)</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Friday, 15 August 2025, 01:00:00</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EEST</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UTC+3 hours</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293760">
                <a:tc>
                  <a:txBody>
                    <a:bodyPr lIns="90000" rIns="90000" tIns="46800" bIns="46800" anchor="t">
                      <a:noAutofit/>
                    </a:bodyPr>
                    <a:p>
                      <a:r>
                        <a:rPr b="0" lang="fi-FI" sz="1400" spc="-1" strike="noStrike">
                          <a:solidFill>
                            <a:srgbClr val="000000"/>
                          </a:solidFill>
                          <a:latin typeface="Arial"/>
                        </a:rPr>
                        <a:t>Los Angeles (USA – California)</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Thursday, 14 August 2025, 15:00:00</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PDT</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UTC-7 hours</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93760">
                <a:tc>
                  <a:txBody>
                    <a:bodyPr lIns="90000" rIns="90000" tIns="46800" bIns="46800" anchor="t">
                      <a:noAutofit/>
                    </a:bodyPr>
                    <a:p>
                      <a:r>
                        <a:rPr b="0" lang="fi-FI" sz="1400" spc="-1" strike="noStrike">
                          <a:solidFill>
                            <a:srgbClr val="000000"/>
                          </a:solidFill>
                          <a:latin typeface="Arial"/>
                        </a:rPr>
                        <a:t>New York (USA – New York)</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Thursday, 14 August 2025, 18:00:00</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EDT</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UTC-4 hours</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293760">
                <a:tc>
                  <a:txBody>
                    <a:bodyPr lIns="90000" rIns="90000" tIns="46800" bIns="46800" anchor="t">
                      <a:noAutofit/>
                    </a:bodyPr>
                    <a:p>
                      <a:r>
                        <a:rPr b="0" lang="fi-FI" sz="1400" spc="-1" strike="noStrike">
                          <a:solidFill>
                            <a:srgbClr val="000000"/>
                          </a:solidFill>
                          <a:latin typeface="Arial"/>
                        </a:rPr>
                        <a:t>Tokyo (Japan)</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Friday, 15 August 2025, 07:00:00</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JST</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UTC+9 hours</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93760">
                <a:tc>
                  <a:txBody>
                    <a:bodyPr lIns="90000" rIns="90000" tIns="46800" bIns="46800" anchor="t">
                      <a:noAutofit/>
                    </a:bodyPr>
                    <a:p>
                      <a:r>
                        <a:rPr b="0" lang="fi-FI" sz="1400" spc="-1" strike="noStrike">
                          <a:solidFill>
                            <a:srgbClr val="000000"/>
                          </a:solidFill>
                          <a:latin typeface="Arial"/>
                        </a:rPr>
                        <a:t>Corresponding UTC (GMT)</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Thursday, 14 August 2025, 22:00:00</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323" name=""/>
          <p:cNvGraphicFramePr/>
          <p:nvPr/>
        </p:nvGraphicFramePr>
        <p:xfrm>
          <a:off x="1118160" y="1344600"/>
          <a:ext cx="7053480" cy="3444120"/>
        </p:xfrm>
        <a:graphic>
          <a:graphicData uri="http://schemas.openxmlformats.org/drawingml/2006/table">
            <a:tbl>
              <a:tblPr/>
              <a:tblGrid>
                <a:gridCol w="5581080"/>
                <a:gridCol w="1472760"/>
              </a:tblGrid>
              <a:tr h="4154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sngStrike">
                          <a:solidFill>
                            <a:srgbClr val="0033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Aug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May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4"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325" name="PlaceHolder 2"/>
          <p:cNvSpPr>
            <a:spLocks noGrp="1"/>
          </p:cNvSpPr>
          <p:nvPr>
            <p:ph/>
          </p:nvPr>
        </p:nvSpPr>
        <p:spPr>
          <a:xfrm>
            <a:off x="457200" y="1383480"/>
            <a:ext cx="8226360" cy="347184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Requested conditional submittal for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6"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TG9a for September</a:t>
            </a:r>
            <a:endParaRPr b="0" lang="fi-FI" sz="3200" spc="-1" strike="noStrike">
              <a:solidFill>
                <a:srgbClr val="000000"/>
              </a:solidFill>
              <a:latin typeface="Arial"/>
            </a:endParaRPr>
          </a:p>
        </p:txBody>
      </p:sp>
      <p:sp>
        <p:nvSpPr>
          <p:cNvPr id="327" name="PlaceHolder 2"/>
          <p:cNvSpPr>
            <a:spLocks noGrp="1"/>
          </p:cNvSpPr>
          <p:nvPr>
            <p:ph/>
          </p:nvPr>
        </p:nvSpPr>
        <p:spPr>
          <a:xfrm>
            <a:off x="457200" y="1383480"/>
            <a:ext cx="8226360" cy="34718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TG4ae.</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 (if any), or process initial standard association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32000" indent="0">
              <a:lnSpc>
                <a:spcPct val="100000"/>
              </a:lnSpc>
              <a:spcBef>
                <a:spcPts val="1417"/>
              </a:spcBef>
              <a:buNone/>
              <a:tabLst>
                <a:tab algn="l" pos="0"/>
              </a:tabLst>
            </a:pPr>
            <a:endParaRPr b="0" lang="fi-FI" sz="3200" spc="-1" strike="noStrike">
              <a:solidFill>
                <a:srgbClr val="000000"/>
              </a:solidFill>
              <a:latin typeface="Arial"/>
            </a:endParaRPr>
          </a:p>
          <a:p>
            <a:pPr marL="432000" indent="0">
              <a:lnSpc>
                <a:spcPct val="100000"/>
              </a:lnSpc>
              <a:spcBef>
                <a:spcPts val="1417"/>
              </a:spcBef>
              <a:buNone/>
              <a:tabLst>
                <a:tab algn="l" pos="0"/>
              </a:tabLst>
            </a:pP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CustomShape 4"/>
          <p:cNvSpPr/>
          <p:nvPr/>
        </p:nvSpPr>
        <p:spPr>
          <a:xfrm>
            <a:off x="720000" y="476280"/>
            <a:ext cx="7737120" cy="600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80" name="CustomShape 5"/>
          <p:cNvSpPr/>
          <p:nvPr/>
        </p:nvSpPr>
        <p:spPr>
          <a:xfrm>
            <a:off x="540000" y="1125000"/>
            <a:ext cx="8097120" cy="35521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CustomShape 6"/>
          <p:cNvSpPr/>
          <p:nvPr/>
        </p:nvSpPr>
        <p:spPr>
          <a:xfrm>
            <a:off x="720000" y="469800"/>
            <a:ext cx="7737120" cy="607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82" name="CustomShape 7"/>
          <p:cNvSpPr/>
          <p:nvPr/>
        </p:nvSpPr>
        <p:spPr>
          <a:xfrm>
            <a:off x="540000" y="1115640"/>
            <a:ext cx="8097120" cy="37414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CustomShape 8"/>
          <p:cNvSpPr/>
          <p:nvPr/>
        </p:nvSpPr>
        <p:spPr>
          <a:xfrm>
            <a:off x="720000" y="486720"/>
            <a:ext cx="7737120" cy="626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84" name="CustomShape 9"/>
          <p:cNvSpPr/>
          <p:nvPr/>
        </p:nvSpPr>
        <p:spPr>
          <a:xfrm>
            <a:off x="540000" y="1115640"/>
            <a:ext cx="8097120" cy="3741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CustomShape 10"/>
          <p:cNvSpPr/>
          <p:nvPr/>
        </p:nvSpPr>
        <p:spPr>
          <a:xfrm>
            <a:off x="720000" y="486000"/>
            <a:ext cx="7737120" cy="62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86" name="CustomShape 11"/>
          <p:cNvSpPr/>
          <p:nvPr/>
        </p:nvSpPr>
        <p:spPr>
          <a:xfrm>
            <a:off x="540000" y="1135080"/>
            <a:ext cx="8097120" cy="3722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CustomShape 12"/>
          <p:cNvSpPr/>
          <p:nvPr/>
        </p:nvSpPr>
        <p:spPr>
          <a:xfrm>
            <a:off x="720000" y="486000"/>
            <a:ext cx="7737120" cy="80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88" name="CustomShape 13"/>
          <p:cNvSpPr/>
          <p:nvPr/>
        </p:nvSpPr>
        <p:spPr>
          <a:xfrm>
            <a:off x="540000" y="1296000"/>
            <a:ext cx="8097120" cy="3561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CustomShape 14"/>
          <p:cNvSpPr/>
          <p:nvPr/>
        </p:nvSpPr>
        <p:spPr>
          <a:xfrm>
            <a:off x="720000" y="486000"/>
            <a:ext cx="7737120" cy="44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0" name="CustomShape 15"/>
          <p:cNvSpPr/>
          <p:nvPr/>
        </p:nvSpPr>
        <p:spPr>
          <a:xfrm>
            <a:off x="540000" y="1315080"/>
            <a:ext cx="8097120" cy="3542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CustomShape 16"/>
          <p:cNvSpPr/>
          <p:nvPr/>
        </p:nvSpPr>
        <p:spPr>
          <a:xfrm>
            <a:off x="720000" y="486000"/>
            <a:ext cx="7737120" cy="44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2" name="CustomShape 17"/>
          <p:cNvSpPr/>
          <p:nvPr/>
        </p:nvSpPr>
        <p:spPr>
          <a:xfrm>
            <a:off x="540000" y="1315080"/>
            <a:ext cx="8097120" cy="3542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7723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2025-07-29T18:38:56Z</dcterms:modified>
  <cp:revision>38</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