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_rels/notesSlide8.xml.rels" ContentType="application/vnd.openxmlformats-package.relationships+xml"/>
  <Override PartName="/ppt/notesSlides/_rels/notesSlide2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4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_rels/presentation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9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12192000" cy="6858000"/>
  <p:notesSz cx="6934200" cy="928052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Clic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k to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mov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the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slid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e</a:t>
            </a: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Click to </a:t>
            </a: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edit the </a:t>
            </a: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notes </a:t>
            </a: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format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fi-FI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fi-FI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fi-FI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fi-FI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fi-FI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2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fi-FI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i-FI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fi-FI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3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fi-FI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1B54AE9F-9DE2-49AA-8401-7B1F70681CE3}" type="slidenum">
              <a:rPr b="0" lang="fi-FI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fi-FI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CustomShape 1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CustomShape 3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4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BF601F39-5315-4DC7-88B4-95196294AAC1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CustomShape 5"/>
          <p:cNvSpPr/>
          <p:nvPr/>
        </p:nvSpPr>
        <p:spPr>
          <a:xfrm>
            <a:off x="1154160" y="701640"/>
            <a:ext cx="4623120" cy="34657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560" cy="426744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ctr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7800" cy="3463560"/>
          </a:xfrm>
          <a:prstGeom prst="rect">
            <a:avLst/>
          </a:prstGeom>
          <a:ln w="0">
            <a:noFill/>
          </a:ln>
        </p:spPr>
      </p:sp>
      <p:sp>
        <p:nvSpPr>
          <p:cNvPr id="262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760" cy="417240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3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4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5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6" name="CustomShape 6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01971DA-A14A-4EA0-A326-EEB9B014D64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CustomShape 1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CustomShape 2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CustomShape 3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CustomShape 4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802C2A6A-538D-4262-B791-00F88F6FFC4E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CustomShape 5"/>
          <p:cNvSpPr/>
          <p:nvPr/>
        </p:nvSpPr>
        <p:spPr>
          <a:xfrm>
            <a:off x="1154160" y="701640"/>
            <a:ext cx="4623120" cy="34657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560" cy="426744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ctr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7800" cy="3463560"/>
          </a:xfrm>
          <a:prstGeom prst="rect">
            <a:avLst/>
          </a:prstGeom>
          <a:ln w="0">
            <a:noFill/>
          </a:ln>
        </p:spPr>
      </p:sp>
      <p:sp>
        <p:nvSpPr>
          <p:cNvPr id="238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760" cy="417240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3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CustomShape 4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CustomShape 5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CustomShape 6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838F4C0F-12CD-4AA3-8591-350D8BB5DEE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7800" cy="3463560"/>
          </a:xfrm>
          <a:prstGeom prst="rect">
            <a:avLst/>
          </a:prstGeom>
          <a:ln w="0">
            <a:noFill/>
          </a:ln>
        </p:spPr>
      </p:sp>
      <p:sp>
        <p:nvSpPr>
          <p:cNvPr id="244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760" cy="417240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CustomShape 3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CustomShape 4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CustomShape 5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CustomShape 6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C3E75EEC-6B81-4E2D-A031-81F3D4A77BC5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7800" cy="3463560"/>
          </a:xfrm>
          <a:prstGeom prst="rect">
            <a:avLst/>
          </a:prstGeom>
          <a:ln w="0">
            <a:noFill/>
          </a:ln>
        </p:spPr>
      </p:sp>
      <p:sp>
        <p:nvSpPr>
          <p:cNvPr id="250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760" cy="417240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CustomShape 3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CustomShape 4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CustomShape 5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CustomShape 6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CB7D0943-C209-4CF9-A7D2-A4A2A4A8B25C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7800" cy="3463560"/>
          </a:xfrm>
          <a:prstGeom prst="rect">
            <a:avLst/>
          </a:prstGeom>
          <a:ln w="0">
            <a:noFill/>
          </a:ln>
        </p:spPr>
      </p:sp>
      <p:sp>
        <p:nvSpPr>
          <p:cNvPr id="256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760" cy="417240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CustomShape 3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CustomShape 4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CustomShape 5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0" name="CustomShape 6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5D58A6C8-19F0-440E-B6A1-71ACE4F8AF9C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828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828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828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828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6145920" y="318960"/>
            <a:ext cx="466452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15-25-0322-00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Clic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k to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edit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the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title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text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form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at</a:t>
            </a: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6145920" y="318960"/>
            <a:ext cx="466452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15-25-0322-00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Clic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k to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edit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the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title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text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form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at</a:t>
            </a: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7" name="CustomShape 4"/>
          <p:cNvSpPr/>
          <p:nvPr/>
        </p:nvSpPr>
        <p:spPr>
          <a:xfrm>
            <a:off x="6145920" y="318960"/>
            <a:ext cx="466452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15-25-0322-00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Clic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k to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edit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the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title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text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form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at</a:t>
            </a: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9" name="CustomShape 4"/>
          <p:cNvSpPr/>
          <p:nvPr/>
        </p:nvSpPr>
        <p:spPr>
          <a:xfrm>
            <a:off x="6145920" y="318960"/>
            <a:ext cx="466452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15-25-0322-00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Click to </a:t>
            </a: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edit the </a:t>
            </a: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title text </a:t>
            </a: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format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10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4400" y="469800"/>
            <a:ext cx="10360440" cy="1467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P802.15.4ac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 Report to LMSC on 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conditional Approval to go to SA Ballot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1640" cy="473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Date: 2025-07-27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6E577FD-1C2C-47A1-A5CD-BA2C9BE97C0C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5040" cy="378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0" name=""/>
          <p:cNvGraphicFramePr/>
          <p:nvPr/>
        </p:nvGraphicFramePr>
        <p:xfrm>
          <a:off x="1143000" y="2743200"/>
          <a:ext cx="10286640" cy="3200400"/>
        </p:xfrm>
        <a:graphic>
          <a:graphicData uri="http://schemas.openxmlformats.org/drawingml/2006/table">
            <a:tbl>
              <a:tblPr/>
              <a:tblGrid>
                <a:gridCol w="3428280"/>
                <a:gridCol w="3428280"/>
                <a:gridCol w="3430440"/>
              </a:tblGrid>
              <a:tr h="64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Name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Affiliations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Email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Tero Kivinen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Wi-SUN Alliance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kivinen@iki.fi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ustomShape 1"/>
          <p:cNvSpPr/>
          <p:nvPr/>
        </p:nvSpPr>
        <p:spPr>
          <a:xfrm>
            <a:off x="914400" y="685800"/>
            <a:ext cx="10358280" cy="1062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TG4ac Timeline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CustomShape 2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CustomShape 3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3" name="CustomShape 4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CF9DAC0-97F2-4864-9EC2-16D8A8FB792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24" name="Table 5"/>
          <p:cNvGraphicFramePr/>
          <p:nvPr/>
        </p:nvGraphicFramePr>
        <p:xfrm>
          <a:off x="1631520" y="2002320"/>
          <a:ext cx="8526600" cy="2224800"/>
        </p:xfrm>
        <a:graphic>
          <a:graphicData uri="http://schemas.openxmlformats.org/drawingml/2006/table">
            <a:tbl>
              <a:tblPr/>
              <a:tblGrid>
                <a:gridCol w="3600360"/>
                <a:gridCol w="2084400"/>
                <a:gridCol w="2842200"/>
              </a:tblGrid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2025-08-15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2025-09-15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2025-10-15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2025-10-30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2025-12-15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2026-01-10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LMSC to Revcom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January 2026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March 2026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58280" cy="1062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914400" y="1981080"/>
            <a:ext cx="10358280" cy="4110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LMSC in support of a request for c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onditional approval to send IEEE P802.15.4ac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D03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to SA Ballot.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conditional approval was approved during the July session of the 802.15 working group on 2025-07-30.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800280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yes, 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no, 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abstain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EE706D88-4FD7-4A72-A1C3-C0B6394DEAB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8280" cy="1062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8280" cy="4110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TG4ac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Draft went through 4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WG Letter Ballots. Draft P802.15.4ac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/D02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achieved 100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% approval rate (&gt; 75% needed for an approved draft)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 has resolved 131 comments received on drafts P802.15.4ac/D00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 has resolved 59 comments received on drafts P802.15.4ac/D01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 has resolved 1 comment received on drafts P802.15.4ac/D02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last recirculation LB223 is still ongoing for P802.15.4ac/D03 closing at 2025-08-14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CRG meeting teleconference will be held at 2025-08-14 immediately after the letter ballot to processing results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36BBC4E0-CA0D-4EAC-B9E3-BCC08801C1A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BD17AAF2-2FA9-4889-A33D-E0B1406549C5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0" y="685800"/>
            <a:ext cx="10358640" cy="579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P802.15.4ac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95" name="Table 5"/>
          <p:cNvGraphicFramePr/>
          <p:nvPr/>
        </p:nvGraphicFramePr>
        <p:xfrm>
          <a:off x="335520" y="1412640"/>
          <a:ext cx="11448720" cy="4914720"/>
        </p:xfrm>
        <a:graphic>
          <a:graphicData uri="http://schemas.openxmlformats.org/drawingml/2006/table">
            <a:tbl>
              <a:tblPr/>
              <a:tblGrid>
                <a:gridCol w="676440"/>
                <a:gridCol w="1143000"/>
                <a:gridCol w="2155320"/>
                <a:gridCol w="1308600"/>
                <a:gridCol w="528840"/>
                <a:gridCol w="817920"/>
                <a:gridCol w="817920"/>
                <a:gridCol w="779400"/>
                <a:gridCol w="884880"/>
                <a:gridCol w="846720"/>
                <a:gridCol w="654480"/>
                <a:gridCol w="835560"/>
              </a:tblGrid>
              <a:tr h="9658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97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LB211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2025-02-22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P802.15.4ac/D00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116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85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73.28%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7.06%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76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96.20%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LB215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2025-04-08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P802.15.4ac/D01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116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92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79.31%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8.70%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82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97.62%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LB218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2025-06-22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P802.15.4ac/D02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116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96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82.76%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12.50%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82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97.62%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LB223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2025-08-14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P802.15.4ac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/D03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116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Final Tally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116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7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58280" cy="1062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P802.15.4ac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C86A213-0B61-443B-8FCA-734465FFFA4E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00" name="Table 5"/>
          <p:cNvGraphicFramePr/>
          <p:nvPr/>
        </p:nvGraphicFramePr>
        <p:xfrm>
          <a:off x="1310040" y="1751040"/>
          <a:ext cx="9568800" cy="4599720"/>
        </p:xfrm>
        <a:graphic>
          <a:graphicData uri="http://schemas.openxmlformats.org/drawingml/2006/table">
            <a:tbl>
              <a:tblPr/>
              <a:tblGrid>
                <a:gridCol w="1000440"/>
                <a:gridCol w="1667160"/>
                <a:gridCol w="4381200"/>
                <a:gridCol w="2520360"/>
              </a:tblGrid>
              <a:tr h="106056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ID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Close Date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Title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 Number of Comments received (Yes and No votes)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LB211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2025-02-22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Technical Letter Ballot for P802.15.4ac/D00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131 (94 T, 29 E, 8 G)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LB215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2025-04-08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First recirculation draft, P802.15.4ac/D01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59 (27 T, 32 E)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LB218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2025-06-22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Second recirculation draft, P802.15.4ac/D02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 (0 T, 1 E)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LB223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2025-08-14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Third recirculation draft, P802.15.4ac/D03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320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191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121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62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E,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8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G)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58280" cy="1062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14400" y="1981080"/>
            <a:ext cx="10358280" cy="4110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2025-07-28: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tabLst>
                <a:tab algn="l" pos="0"/>
              </a:tabLst>
            </a:pPr>
            <a:endParaRPr b="0" lang="fi-FI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39C2580-360C-4001-A4E8-0E94B99C6C6E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"/>
          <p:cNvSpPr txBox="1"/>
          <p:nvPr/>
        </p:nvSpPr>
        <p:spPr>
          <a:xfrm>
            <a:off x="2700000" y="2520000"/>
            <a:ext cx="6048000" cy="3592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From: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"Michelle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Turner"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&lt;m.d.turner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@ieee.org&gt;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To: "Clint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Powell"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&lt;cpowell@ie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ee.org&gt;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Cc: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"Christy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Bahn"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&lt;c.bahn@iee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e.org&gt;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Sent: Mon,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Jul 28,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2025 at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3:33 PM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Subject: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P802.15.4ac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_D2 _MEC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Hello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Clint,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Please let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this email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serve as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the MEC for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PC802.15.4a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c.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My official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comment is: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"This draft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meets all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editorial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requirement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s."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Thank you!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--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Michelle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Turner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Senior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Manager,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Content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Production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and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Management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IEEE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Standards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Association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e-mail: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m.d.turner@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ieee.org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PH: +1 732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562 3825;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FAX: +1 732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562 1571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Cell: +1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732 540 </a:t>
            </a: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2992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ustomShape 1"/>
          <p:cNvSpPr/>
          <p:nvPr/>
        </p:nvSpPr>
        <p:spPr>
          <a:xfrm>
            <a:off x="929160" y="640080"/>
            <a:ext cx="10651320" cy="20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 by “No” voting commenter</a:t>
            </a: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LB218)</a:t>
            </a:r>
            <a:br>
              <a:rPr sz="1800"/>
            </a:b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LB218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CustomShape 2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CustomShape 3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CustomShape 4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63F5873-F82E-4C09-8B05-C3E5984317B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1" name="Table 5"/>
          <p:cNvGraphicFramePr/>
          <p:nvPr/>
        </p:nvGraphicFramePr>
        <p:xfrm>
          <a:off x="1780920" y="3087720"/>
          <a:ext cx="8424360" cy="2319120"/>
        </p:xfrm>
        <a:graphic>
          <a:graphicData uri="http://schemas.openxmlformats.org/drawingml/2006/table">
            <a:tbl>
              <a:tblPr/>
              <a:tblGrid>
                <a:gridCol w="4495320"/>
                <a:gridCol w="547920"/>
                <a:gridCol w="547920"/>
                <a:gridCol w="547920"/>
                <a:gridCol w="547920"/>
                <a:gridCol w="868680"/>
                <a:gridCol w="869040"/>
              </a:tblGrid>
              <a:tr h="3448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5277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509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477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488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ustomShape 1"/>
          <p:cNvSpPr/>
          <p:nvPr/>
        </p:nvSpPr>
        <p:spPr>
          <a:xfrm>
            <a:off x="914400" y="640080"/>
            <a:ext cx="10358280" cy="21006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Unsatisfied Comments in Categories</a:t>
            </a: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LB218)</a:t>
            </a:r>
            <a:br>
              <a:rPr sz="1800"/>
            </a:b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LB218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CustomShape 2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CustomShape 3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CustomShape 4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CA724D96-4ED3-478D-8B6A-6A0044B120A2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ustomShape 1"/>
          <p:cNvSpPr/>
          <p:nvPr/>
        </p:nvSpPr>
        <p:spPr>
          <a:xfrm>
            <a:off x="929520" y="640080"/>
            <a:ext cx="10358280" cy="20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LB218)</a:t>
            </a:r>
            <a:br>
              <a:rPr sz="1800"/>
            </a:b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LB218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CustomShape 2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643E888-B4B8-48F7-B90A-446E6679ECD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CustomShape 3"/>
          <p:cNvSpPr/>
          <p:nvPr/>
        </p:nvSpPr>
        <p:spPr>
          <a:xfrm>
            <a:off x="929520" y="33372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CustomShape 4"/>
          <p:cNvSpPr/>
          <p:nvPr/>
        </p:nvSpPr>
        <p:spPr>
          <a:xfrm>
            <a:off x="7143840" y="647748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8594</TotalTime>
  <Application>LibreOffice/7.4.7.2$Linux_X86_64 LibreOffice_project/40$Build-2</Application>
  <AppVersion>15.0000</AppVersion>
  <Words>654</Words>
  <Paragraphs>166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2019-11-09T15:46:46Z</dcterms:created>
  <dc:creator>Pat Kinney</dc:creator>
  <dc:description/>
  <dc:language>en-US</dc:language>
  <cp:lastModifiedBy>Tero Kivinen</cp:lastModifiedBy>
  <cp:lastPrinted>1601-01-01T00:00:00Z</cp:lastPrinted>
  <dcterms:modified xsi:type="dcterms:W3CDTF">2025-07-29T09:50:07Z</dcterms:modified>
  <cp:revision>194</cp:revision>
  <dc:subject/>
  <dc:title>P802.15.13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2020-02-02 19:26:57Z</vt:lpwstr>
  </property>
  <property fmtid="{D5CDD505-2E9C-101B-9397-08002B2CF9AE}" pid="6" name="CTP_WWID">
    <vt:lpwstr>NA</vt:lpwstr>
  </property>
  <property fmtid="{D5CDD505-2E9C-101B-9397-08002B2CF9AE}" pid="7" name="HiddenSlides">
    <vt:i4>0</vt:i4>
  </property>
  <property fmtid="{D5CDD505-2E9C-101B-9397-08002B2CF9AE}" pid="8" name="HyperlinksChanged">
    <vt:bool>0</vt:bool>
  </property>
  <property fmtid="{D5CDD505-2E9C-101B-9397-08002B2CF9AE}" pid="9" name="LinksUpToDate">
    <vt:bool>0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Widescreen</vt:lpwstr>
  </property>
  <property fmtid="{D5CDD505-2E9C-101B-9397-08002B2CF9AE}" pid="13" name="ScaleCrop">
    <vt:bool>0</vt:bool>
  </property>
  <property fmtid="{D5CDD505-2E9C-101B-9397-08002B2CF9AE}" pid="14" name="ShareDoc">
    <vt:bool>0</vt:bool>
  </property>
  <property fmtid="{D5CDD505-2E9C-101B-9397-08002B2CF9AE}" pid="15" name="Slides">
    <vt:i4>10</vt:i4>
  </property>
  <property fmtid="{D5CDD505-2E9C-101B-9397-08002B2CF9AE}" pid="16" name="TitusGUID">
    <vt:lpwstr>8cbb5918-7074-460f-8109-a37032fced48</vt:lpwstr>
  </property>
</Properties>
</file>