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934200" cy="92805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6" d="100"/>
          <a:sy n="46" d="100"/>
        </p:scale>
        <p:origin x="1754" y="1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400" b="0" strike="noStrike" spc="-1" dirty="0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n-US" sz="1400" b="0" strike="noStrike" spc="-1" dirty="0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 dirty="0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07459A18-3677-41D2-9FAE-3C91478A1EBF}" type="slidenum"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en-US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BB959A4-A8DD-4C31-97BA-7A84092D00B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3840" cy="34664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26816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CED02BE-7891-4DFB-AE28-4EAD8589B94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3840" cy="34664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26816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4B0C27A6-1BF0-43EB-8B99-A37736BAF5E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678F77E-EDEA-4CC1-A154-C3201D0210B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3E11746-4EC0-4F7D-9A99-27D194ADBFC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2E9BD83-EE8F-40C1-8C7A-D780149C869A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14141DCC-7D46-4E67-BA23-3DDDE828075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25-0324-00-006a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59861" y="58464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25-0324-00-006a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5420" y="468720"/>
            <a:ext cx="10361160" cy="1467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P802.15.6ma Report </a:t>
            </a:r>
            <a:r>
              <a:rPr lang="en-US" sz="3200" b="1" strike="noStrike" spc="-1" dirty="0">
                <a:latin typeface="Times New Roman"/>
                <a:ea typeface="MS Gothic"/>
              </a:rPr>
              <a:t>to LMSC on Unconditional Approval to go to SA Ballot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2360" cy="474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2025-07-27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BAB822D-A1BB-4FF4-83A5-7C1F87C53C3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5760" cy="378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>
              <a:lnSpc>
                <a:spcPct val="100000"/>
              </a:lnSpc>
              <a:spcBef>
                <a:spcPts val="499"/>
              </a:spcBef>
            </a:pP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表 179"/>
          <p:cNvGraphicFramePr/>
          <p:nvPr>
            <p:extLst>
              <p:ext uri="{D42A27DB-BD31-4B8C-83A1-F6EECF244321}">
                <p14:modId xmlns:p14="http://schemas.microsoft.com/office/powerpoint/2010/main" val="3583449117"/>
              </p:ext>
            </p:extLst>
          </p:nvPr>
        </p:nvGraphicFramePr>
        <p:xfrm>
          <a:off x="1143000" y="2743200"/>
          <a:ext cx="10287000" cy="3200400"/>
        </p:xfrm>
        <a:graphic>
          <a:graphicData uri="http://schemas.openxmlformats.org/drawingml/2006/table">
            <a:tbl>
              <a:tblPr/>
              <a:tblGrid>
                <a:gridCol w="342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Affiliations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Ryuji Kohno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YNU/YRP-IAI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Kohno@ynu.ac.jp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CustomShape 5">
            <a:extLst>
              <a:ext uri="{FF2B5EF4-FFF2-40B4-BE49-F238E27FC236}">
                <a16:creationId xmlns:a16="http://schemas.microsoft.com/office/drawing/2014/main" id="{AD110008-3B93-D63A-DAE5-BEAD152DA5EA}"/>
              </a:ext>
            </a:extLst>
          </p:cNvPr>
          <p:cNvSpPr/>
          <p:nvPr/>
        </p:nvSpPr>
        <p:spPr>
          <a:xfrm>
            <a:off x="929160" y="344512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TG15.6ma Timeline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9723402-49D3-4AA8-910D-3814B12CE25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3" name="Table 5"/>
          <p:cNvGraphicFramePr/>
          <p:nvPr>
            <p:extLst>
              <p:ext uri="{D42A27DB-BD31-4B8C-83A1-F6EECF244321}">
                <p14:modId xmlns:p14="http://schemas.microsoft.com/office/powerpoint/2010/main" val="927416094"/>
              </p:ext>
            </p:extLst>
          </p:nvPr>
        </p:nvGraphicFramePr>
        <p:xfrm>
          <a:off x="1631520" y="2002320"/>
          <a:ext cx="8526960" cy="2224800"/>
        </p:xfrm>
        <a:graphic>
          <a:graphicData uri="http://schemas.openxmlformats.org/drawingml/2006/table">
            <a:tbl>
              <a:tblPr/>
              <a:tblGrid>
                <a:gridCol w="360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August 14,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September 14,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October 1,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October 30,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December 15,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January 10, 2026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LMSC to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January 2026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March 2026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2916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LMSC in support of a request for unconditional approval to send IEEE P802.15.6ma D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06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to SA Ballot.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unconditional approval was approved during the July session of the 802.15 working group on 31</a:t>
            </a:r>
            <a:r>
              <a:rPr lang="en-US" sz="2400" b="1" strike="noStrike" spc="-1" baseline="30000" dirty="0">
                <a:solidFill>
                  <a:srgbClr val="000000"/>
                </a:solidFill>
                <a:latin typeface="Times New Roman"/>
                <a:ea typeface="ＭＳ Ｐゴシック"/>
              </a:rPr>
              <a:t>st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July 2025.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800280" lvl="1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00FF"/>
                </a:highlight>
                <a:latin typeface="Times New Roman"/>
                <a:ea typeface="ＭＳ Ｐゴシック"/>
              </a:rPr>
              <a:t>xx yes, x no, x abstain</a:t>
            </a:r>
            <a:endParaRPr lang="en-US" sz="2000" b="0" strike="noStrike" spc="-1" dirty="0">
              <a:solidFill>
                <a:srgbClr val="000000"/>
              </a:solidFill>
              <a:highlight>
                <a:srgbClr val="FF00FF"/>
              </a:highlight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418C2D8-316C-4835-BC8D-B1E385134860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TG15.6ma Draft went through 4 WG Letter Ballots. Draft P802.15.6ma/D06 achieved 100% approval rate (&gt; 75% needed for an approved draft)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113 comments received on drafts P802.15.6ma/D03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265 comments received on drafts P802.15.6ma/D04</a:t>
            </a:r>
          </a:p>
          <a:p>
            <a:pPr marL="343080" marR="0" lvl="0" indent="-342000" algn="l" defTabSz="914400" rtl="0" eaLnBrk="1" fontAlgn="auto" latinLnBrk="0" hangingPunct="1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Char char="•"/>
              <a:tabLst/>
              <a:defRPr/>
            </a:pPr>
            <a:r>
              <a:rPr kumimoji="1" lang="en-US" altLang="ja-JP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The TG has resolved 127 comments received on drafts P802.15.6ma/D05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did not receive any comments for P802.15.6ma/D06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075CD1C-78C9-4E5B-B6B7-90EE7519F4B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3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5EF8156-739E-4A30-9588-83D6DBC7B9B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653521" y="718020"/>
            <a:ext cx="10359360" cy="580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P802.15.6ma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>
            <p:extLst>
              <p:ext uri="{D42A27DB-BD31-4B8C-83A1-F6EECF244321}">
                <p14:modId xmlns:p14="http://schemas.microsoft.com/office/powerpoint/2010/main" val="1172857159"/>
              </p:ext>
            </p:extLst>
          </p:nvPr>
        </p:nvGraphicFramePr>
        <p:xfrm>
          <a:off x="291772" y="1389491"/>
          <a:ext cx="11685358" cy="4839111"/>
        </p:xfrm>
        <a:graphic>
          <a:graphicData uri="http://schemas.openxmlformats.org/drawingml/2006/table">
            <a:tbl>
              <a:tblPr/>
              <a:tblGrid>
                <a:gridCol w="843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7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99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8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8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9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9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9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48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67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44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355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6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20-10-2024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P802.15.6ma/D03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96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77.42%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8.33%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05-03-2025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P802.15.6ma/D04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55.65%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8.70%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61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96.83%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6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LB217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10-05-2025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P802.15.6ma/D05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49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39.52%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8.16%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LB221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05-07-2025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P802.15.6ma/D06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47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37.90%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4.26%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Final Tally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124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89.06%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6.80%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189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76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07C6F987-007D-7BAE-AE6B-DC890BFE6B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051323"/>
              </p:ext>
            </p:extLst>
          </p:nvPr>
        </p:nvGraphicFramePr>
        <p:xfrm>
          <a:off x="398883" y="1801733"/>
          <a:ext cx="11685358" cy="491400"/>
        </p:xfrm>
        <a:graphic>
          <a:graphicData uri="http://schemas.openxmlformats.org/drawingml/2006/table">
            <a:tbl>
              <a:tblPr/>
              <a:tblGrid>
                <a:gridCol w="843598">
                  <a:extLst>
                    <a:ext uri="{9D8B030D-6E8A-4147-A177-3AD203B41FA5}">
                      <a16:colId xmlns:a16="http://schemas.microsoft.com/office/drawing/2014/main" val="3063109852"/>
                    </a:ext>
                  </a:extLst>
                </a:gridCol>
                <a:gridCol w="1212120">
                  <a:extLst>
                    <a:ext uri="{9D8B030D-6E8A-4147-A177-3AD203B41FA5}">
                      <a16:colId xmlns:a16="http://schemas.microsoft.com/office/drawing/2014/main" val="435364339"/>
                    </a:ext>
                  </a:extLst>
                </a:gridCol>
                <a:gridCol w="2155320">
                  <a:extLst>
                    <a:ext uri="{9D8B030D-6E8A-4147-A177-3AD203B41FA5}">
                      <a16:colId xmlns:a16="http://schemas.microsoft.com/office/drawing/2014/main" val="3243393878"/>
                    </a:ext>
                  </a:extLst>
                </a:gridCol>
                <a:gridCol w="1308600">
                  <a:extLst>
                    <a:ext uri="{9D8B030D-6E8A-4147-A177-3AD203B41FA5}">
                      <a16:colId xmlns:a16="http://schemas.microsoft.com/office/drawing/2014/main" val="2382884861"/>
                    </a:ext>
                  </a:extLst>
                </a:gridCol>
                <a:gridCol w="528840">
                  <a:extLst>
                    <a:ext uri="{9D8B030D-6E8A-4147-A177-3AD203B41FA5}">
                      <a16:colId xmlns:a16="http://schemas.microsoft.com/office/drawing/2014/main" val="1622695919"/>
                    </a:ext>
                  </a:extLst>
                </a:gridCol>
                <a:gridCol w="817920">
                  <a:extLst>
                    <a:ext uri="{9D8B030D-6E8A-4147-A177-3AD203B41FA5}">
                      <a16:colId xmlns:a16="http://schemas.microsoft.com/office/drawing/2014/main" val="645250990"/>
                    </a:ext>
                  </a:extLst>
                </a:gridCol>
                <a:gridCol w="817920">
                  <a:extLst>
                    <a:ext uri="{9D8B030D-6E8A-4147-A177-3AD203B41FA5}">
                      <a16:colId xmlns:a16="http://schemas.microsoft.com/office/drawing/2014/main" val="735702635"/>
                    </a:ext>
                  </a:extLst>
                </a:gridCol>
                <a:gridCol w="779400">
                  <a:extLst>
                    <a:ext uri="{9D8B030D-6E8A-4147-A177-3AD203B41FA5}">
                      <a16:colId xmlns:a16="http://schemas.microsoft.com/office/drawing/2014/main" val="925436126"/>
                    </a:ext>
                  </a:extLst>
                </a:gridCol>
                <a:gridCol w="884880">
                  <a:extLst>
                    <a:ext uri="{9D8B030D-6E8A-4147-A177-3AD203B41FA5}">
                      <a16:colId xmlns:a16="http://schemas.microsoft.com/office/drawing/2014/main" val="2844846727"/>
                    </a:ext>
                  </a:extLst>
                </a:gridCol>
                <a:gridCol w="846720">
                  <a:extLst>
                    <a:ext uri="{9D8B030D-6E8A-4147-A177-3AD203B41FA5}">
                      <a16:colId xmlns:a16="http://schemas.microsoft.com/office/drawing/2014/main" val="1910735667"/>
                    </a:ext>
                  </a:extLst>
                </a:gridCol>
                <a:gridCol w="654480">
                  <a:extLst>
                    <a:ext uri="{9D8B030D-6E8A-4147-A177-3AD203B41FA5}">
                      <a16:colId xmlns:a16="http://schemas.microsoft.com/office/drawing/2014/main" val="366588904"/>
                    </a:ext>
                  </a:extLst>
                </a:gridCol>
                <a:gridCol w="835560">
                  <a:extLst>
                    <a:ext uri="{9D8B030D-6E8A-4147-A177-3AD203B41FA5}">
                      <a16:colId xmlns:a16="http://schemas.microsoft.com/office/drawing/2014/main" val="3083021961"/>
                    </a:ext>
                  </a:extLst>
                </a:gridCol>
              </a:tblGrid>
              <a:tr h="49140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Final Tally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rr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rp%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aa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aa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dd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761122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P802.15.6ma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E7331B2-1E19-47DA-A99B-49F92898B27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>
            <p:extLst>
              <p:ext uri="{D42A27DB-BD31-4B8C-83A1-F6EECF244321}">
                <p14:modId xmlns:p14="http://schemas.microsoft.com/office/powerpoint/2010/main" val="296308531"/>
              </p:ext>
            </p:extLst>
          </p:nvPr>
        </p:nvGraphicFramePr>
        <p:xfrm>
          <a:off x="1282390" y="1748880"/>
          <a:ext cx="9596810" cy="4789081"/>
        </p:xfrm>
        <a:graphic>
          <a:graphicData uri="http://schemas.openxmlformats.org/drawingml/2006/table">
            <a:tbl>
              <a:tblPr/>
              <a:tblGrid>
                <a:gridCol w="1003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1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3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7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10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LB210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20-10-2024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Technical Letter Ballot for P802.15.6ma/D03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113 (88 G&amp;T, 25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LB212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05-03-2025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First recirculation draft, P802.15.6ma/D04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265 (44 G&amp;T, 221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LB217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10-05-2025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P802.15.6ma/D05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127 (14 G&amp;T, 113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LB221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05-07-2025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P802.15.6ma/D06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0 (0 G&amp;T, 0 E)</a:t>
                      </a:r>
                      <a:endParaRPr kumimoji="1" lang="en-US" altLang="ja-JP" sz="1800" b="0" i="0" u="none" strike="noStrike" kern="1200" cap="none" spc="-1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103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4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505 (146 G&amp;T, 359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doc.: </a:t>
            </a:r>
            <a:r>
              <a:rPr lang="en-US" sz="2400" b="1" u="sng" strike="noStrike" spc="-1" dirty="0">
                <a:solidFill>
                  <a:schemeClr val="accent2"/>
                </a:solidFill>
                <a:uFillTx/>
                <a:latin typeface="Times New Roman"/>
                <a:ea typeface="MS Gothic"/>
              </a:rPr>
              <a:t>IEEE802.15-25-0323-00-006a</a:t>
            </a:r>
            <a:endParaRPr lang="en-US" sz="2400" b="1" spc="-1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FCC4BD2-D9FB-4889-90B8-5CDED6AAB87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6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2040" cy="20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 by “No” voting commenter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LB221)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LB221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186183F-F956-4669-B76F-3FDB0647778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0" name="Table 5"/>
          <p:cNvGraphicFramePr/>
          <p:nvPr>
            <p:extLst>
              <p:ext uri="{D42A27DB-BD31-4B8C-83A1-F6EECF244321}">
                <p14:modId xmlns:p14="http://schemas.microsoft.com/office/powerpoint/2010/main" val="587977692"/>
              </p:ext>
            </p:extLst>
          </p:nvPr>
        </p:nvGraphicFramePr>
        <p:xfrm>
          <a:off x="2863152" y="2919887"/>
          <a:ext cx="7556040" cy="2551466"/>
        </p:xfrm>
        <a:graphic>
          <a:graphicData uri="http://schemas.openxmlformats.org/drawingml/2006/table">
            <a:tbl>
              <a:tblPr/>
              <a:tblGrid>
                <a:gridCol w="4428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8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D3 LB210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</a:rPr>
                        <a:t>D4 LB212</a:t>
                      </a:r>
                      <a:endParaRPr kumimoji="1" lang="en-US" altLang="ja-JP" sz="1800" b="0" i="0" u="none" strike="noStrike" kern="1200" cap="none" spc="-1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</a:rPr>
                        <a:t>D5 LB217</a:t>
                      </a:r>
                      <a:endParaRPr kumimoji="1" lang="en-US" altLang="ja-JP" sz="1800" b="0" i="0" u="none" strike="noStrike" kern="1200" cap="none" spc="-1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D6LB221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76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786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914400" y="640080"/>
            <a:ext cx="10359000" cy="2101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Unsatisfied Comments in Categories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LB221)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LB221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6C157EE-CB9A-49DD-A25A-BC885691A1CB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59000" cy="20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LB221)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LB221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32BA3B6-A5DD-4823-BD9B-10270E57113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CustomShape 3">
            <a:extLst>
              <a:ext uri="{FF2B5EF4-FFF2-40B4-BE49-F238E27FC236}">
                <a16:creationId xmlns:a16="http://schemas.microsoft.com/office/drawing/2014/main" id="{D9F3B19B-55F0-67E6-0C1F-3CD86418F8D0}"/>
              </a:ext>
            </a:extLst>
          </p:cNvPr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6088</TotalTime>
  <Words>796</Words>
  <Application>Microsoft Office PowerPoint</Application>
  <PresentationFormat>ワイド画面</PresentationFormat>
  <Paragraphs>213</Paragraphs>
  <Slides>10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Arial</vt:lpstr>
      <vt:lpstr>Symbol</vt:lpstr>
      <vt:lpstr>Times New Roman</vt:lpstr>
      <vt:lpstr>Wingdings</vt:lpstr>
      <vt:lpstr>Office Theme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dc:description/>
  <cp:lastModifiedBy>kohno@ynu.ac.jp</cp:lastModifiedBy>
  <cp:revision>183</cp:revision>
  <cp:lastPrinted>1601-01-01T00:00:00Z</cp:lastPrinted>
  <dcterms:created xsi:type="dcterms:W3CDTF">2019-11-09T15:46:46Z</dcterms:created>
  <dcterms:modified xsi:type="dcterms:W3CDTF">2025-07-27T14:01:39Z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false</vt:bool>
  </property>
  <property fmtid="{D5CDD505-2E9C-101B-9397-08002B2CF9AE}" pid="9" name="LinksUpToDate">
    <vt:bool>false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false</vt:bool>
  </property>
  <property fmtid="{D5CDD505-2E9C-101B-9397-08002B2CF9AE}" pid="14" name="ShareDoc">
    <vt:bool>false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