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934200" cy="92805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1754" y="1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E9BD83-EE8F-40C1-8C7A-D780149C869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25-0324-01-006a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59861" y="58464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25-0324-01-006a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5/15-25-0323-00-006a-mandatory-editorial-coordination-for-ieee-p802-15-6ma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5420" y="46872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P802.15.6ma Report </a:t>
            </a:r>
            <a:r>
              <a:rPr lang="en-US" sz="3200" b="1" strike="noStrike" spc="-1" dirty="0">
                <a:latin typeface="Times New Roman"/>
                <a:ea typeface="MS Gothic"/>
              </a:rPr>
              <a:t>to LMSC on Unconditional Approval to go to SA Ballot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2025-07-27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表 179"/>
          <p:cNvGraphicFramePr/>
          <p:nvPr>
            <p:extLst>
              <p:ext uri="{D42A27DB-BD31-4B8C-83A1-F6EECF244321}">
                <p14:modId xmlns:p14="http://schemas.microsoft.com/office/powerpoint/2010/main" val="358344911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Ryuji Kohno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YNU/YRP-IAI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Kohno@ynu.ac.jp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ustomShape 5">
            <a:extLst>
              <a:ext uri="{FF2B5EF4-FFF2-40B4-BE49-F238E27FC236}">
                <a16:creationId xmlns:a16="http://schemas.microsoft.com/office/drawing/2014/main" id="{AD110008-3B93-D63A-DAE5-BEAD152DA5EA}"/>
              </a:ext>
            </a:extLst>
          </p:cNvPr>
          <p:cNvSpPr/>
          <p:nvPr/>
        </p:nvSpPr>
        <p:spPr>
          <a:xfrm>
            <a:off x="929160" y="344512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TG15.6ma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927416094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1,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30,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December 15,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10,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2916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P802.15.6ma D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06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July session of the 802.15 working group on 31</a:t>
            </a:r>
            <a:r>
              <a:rPr lang="en-US" sz="2400" b="1" strike="noStrike" spc="-1" baseline="30000" dirty="0">
                <a:solidFill>
                  <a:srgbClr val="000000"/>
                </a:solidFill>
                <a:latin typeface="Times New Roman"/>
                <a:ea typeface="ＭＳ Ｐゴシック"/>
              </a:rPr>
              <a:t>st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July 2025.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00FF"/>
                </a:highlight>
                <a:latin typeface="Times New Roman"/>
                <a:ea typeface="ＭＳ Ｐゴシック"/>
              </a:rPr>
              <a:t>xx yes, x no, x abstain</a:t>
            </a:r>
            <a:endParaRPr lang="en-US" sz="2000" b="0" strike="noStrike" spc="-1" dirty="0">
              <a:solidFill>
                <a:srgbClr val="000000"/>
              </a:solidFill>
              <a:highlight>
                <a:srgbClr val="FF00FF"/>
              </a:highlight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TG15.6ma Draft went through 4 WG Letter Ballots. Draft P802.15.6ma/D06 achieved 100%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113 comments received on drafts P802.15.6ma/D03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265 comments received on drafts P802.15.6ma/D04</a:t>
            </a:r>
          </a:p>
          <a:p>
            <a:pPr marL="343080" marR="0" lvl="0" indent="-34200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/>
              <a:defRPr/>
            </a:pPr>
            <a:r>
              <a:rPr kumimoji="1" lang="en-US" altLang="ja-JP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 TG has resolved 127 comments received on drafts P802.15.6ma/D05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P802.15.6ma/D06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653521" y="71802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1904365075"/>
              </p:ext>
            </p:extLst>
          </p:nvPr>
        </p:nvGraphicFramePr>
        <p:xfrm>
          <a:off x="291772" y="1389491"/>
          <a:ext cx="11685358" cy="4559675"/>
        </p:xfrm>
        <a:graphic>
          <a:graphicData uri="http://schemas.openxmlformats.org/drawingml/2006/table">
            <a:tbl>
              <a:tblPr/>
              <a:tblGrid>
                <a:gridCol w="843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02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256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166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864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P802.15.6ma/D03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77.42%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8.33%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P802.15.6ma/D04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55.65%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8.70%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96.83%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39.52%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8.16%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37.90%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4.26%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89.06%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6.80%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189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296308531"/>
              </p:ext>
            </p:extLst>
          </p:nvPr>
        </p:nvGraphicFramePr>
        <p:xfrm>
          <a:off x="1282390" y="1748880"/>
          <a:ext cx="9596810" cy="4789081"/>
        </p:xfrm>
        <a:graphic>
          <a:graphicData uri="http://schemas.openxmlformats.org/drawingml/2006/table">
            <a:tbl>
              <a:tblPr/>
              <a:tblGrid>
                <a:gridCol w="1003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7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1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P802.15.6ma/D03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113 (88 G&amp;T, 25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P802.15.6ma/D04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265 (44 G&amp;T, 221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127 (14 G&amp;T, 113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0 (0 G&amp;T, 0 E)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103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4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505 (146 G&amp;T, 359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trike="noStrike" spc="-1" dirty="0">
                <a:solidFill>
                  <a:schemeClr val="accent2"/>
                </a:solidFill>
                <a:uFillTx/>
                <a:latin typeface="Times New Roman"/>
                <a:ea typeface="MS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IEEE802.15-25-0323-00-006a</a:t>
            </a:r>
            <a:endParaRPr lang="en-US" sz="2400" b="1" spc="-1" dirty="0">
              <a:solidFill>
                <a:schemeClr val="accent2"/>
              </a:solidFill>
              <a:latin typeface="Times New Roman"/>
              <a:ea typeface="MS Gothic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587977692"/>
              </p:ext>
            </p:extLst>
          </p:nvPr>
        </p:nvGraphicFramePr>
        <p:xfrm>
          <a:off x="2863152" y="2919887"/>
          <a:ext cx="7556040" cy="2551466"/>
        </p:xfrm>
        <a:graphic>
          <a:graphicData uri="http://schemas.openxmlformats.org/drawingml/2006/table">
            <a:tbl>
              <a:tblPr/>
              <a:tblGrid>
                <a:gridCol w="442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D3 LB210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D4 LB212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D5 LB217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D6LB221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786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000" cy="2101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57EE-CB9A-49DD-A25A-BC885691A1C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00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2BA3B6-A5DD-4823-BD9B-10270E57113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>
            <a:extLst>
              <a:ext uri="{FF2B5EF4-FFF2-40B4-BE49-F238E27FC236}">
                <a16:creationId xmlns:a16="http://schemas.microsoft.com/office/drawing/2014/main" id="{D9F3B19B-55F0-67E6-0C1F-3CD86418F8D0}"/>
              </a:ext>
            </a:extLst>
          </p:cNvPr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6099</TotalTime>
  <Words>783</Words>
  <Application>Microsoft Office PowerPoint</Application>
  <PresentationFormat>Widescreen</PresentationFormat>
  <Paragraphs>204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Clint Powell2</cp:lastModifiedBy>
  <cp:revision>186</cp:revision>
  <cp:lastPrinted>1601-01-01T00:00:00Z</cp:lastPrinted>
  <dcterms:created xsi:type="dcterms:W3CDTF">2019-11-09T15:46:46Z</dcterms:created>
  <dcterms:modified xsi:type="dcterms:W3CDTF">2025-07-29T16:35:41Z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