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934200" cy="928052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406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6" d="100"/>
          <a:sy n="46" d="100"/>
        </p:scale>
        <p:origin x="1754" y="1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 dirty="0">
                <a:solidFill>
                  <a:srgbClr val="000000"/>
                </a:solidFill>
                <a:latin typeface="Arial"/>
              </a:rPr>
              <a:t>Click to move the slide</a:t>
            </a: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Click to edit the notes format</a:t>
            </a:r>
          </a:p>
        </p:txBody>
      </p:sp>
      <p:sp>
        <p:nvSpPr>
          <p:cNvPr id="17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en-US" sz="1400" b="0" strike="noStrike" spc="-1" dirty="0">
                <a:solidFill>
                  <a:srgbClr val="000000"/>
                </a:solidFill>
                <a:latin typeface="Times New Roman"/>
              </a:rPr>
              <a:t>&lt;header&gt;</a:t>
            </a:r>
          </a:p>
        </p:txBody>
      </p:sp>
      <p:sp>
        <p:nvSpPr>
          <p:cNvPr id="171" name="PlaceHolder 4"/>
          <p:cNvSpPr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lang="en-US" sz="1400" b="0" strike="noStrike" spc="-1" dirty="0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  <p:sp>
        <p:nvSpPr>
          <p:cNvPr id="172" name="PlaceHolder 5"/>
          <p:cNvSpPr>
            <a:spLocks noGrp="1"/>
          </p:cNvSpPr>
          <p:nvPr>
            <p:ph type="ft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en-US" sz="1400" b="0" strike="noStrike" spc="-1" dirty="0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173" name="PlaceHolder 6"/>
          <p:cNvSpPr>
            <a:spLocks noGrp="1"/>
          </p:cNvSpPr>
          <p:nvPr>
            <p:ph type="sldNum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07459A18-3677-41D2-9FAE-3C91478A1EBF}" type="slidenum"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‹#›</a:t>
            </a:fld>
            <a:endParaRPr lang="en-US" sz="14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CustomShape 1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5" name="CustomShape 2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6" name="CustomShape 3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7" name="CustomShape 4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2BB959A4-A8DD-4C31-97BA-7A84092D00B8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8" name="CustomShape 5"/>
          <p:cNvSpPr/>
          <p:nvPr/>
        </p:nvSpPr>
        <p:spPr>
          <a:xfrm>
            <a:off x="1154160" y="701640"/>
            <a:ext cx="4623840" cy="34664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4280" cy="426816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ctr">
            <a:noAutofit/>
          </a:bodyPr>
          <a:lstStyle/>
          <a:p>
            <a:pPr marL="216000" indent="0">
              <a:buNone/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1" name="CustomShape 2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2" name="CustomShape 3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3" name="CustomShape 4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ECED02BE-7891-4DFB-AE28-4EAD8589B949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2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4" name="CustomShape 5"/>
          <p:cNvSpPr/>
          <p:nvPr/>
        </p:nvSpPr>
        <p:spPr>
          <a:xfrm>
            <a:off x="1154160" y="701640"/>
            <a:ext cx="4623840" cy="34664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5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4280" cy="426816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ctr">
            <a:noAutofit/>
          </a:bodyPr>
          <a:lstStyle/>
          <a:p>
            <a:pPr marL="216000" indent="0">
              <a:buNone/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7912" cy="3463925"/>
          </a:xfrm>
          <a:prstGeom prst="rect">
            <a:avLst/>
          </a:prstGeom>
          <a:ln w="0">
            <a:noFill/>
          </a:ln>
        </p:spPr>
      </p:sp>
      <p:sp>
        <p:nvSpPr>
          <p:cNvPr id="237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480" cy="41731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8" name="CustomShape 3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CustomShape 4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0" name="CustomShape 5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1" name="CustomShape 6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4B0C27A6-1BF0-43EB-8B99-A37736BAF5E9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4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7912" cy="3463925"/>
          </a:xfrm>
          <a:prstGeom prst="rect">
            <a:avLst/>
          </a:prstGeom>
          <a:ln w="0">
            <a:noFill/>
          </a:ln>
        </p:spPr>
      </p:sp>
      <p:sp>
        <p:nvSpPr>
          <p:cNvPr id="243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480" cy="41731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4" name="CustomShape 3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" name="CustomShape 4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6" name="CustomShape 5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7" name="CustomShape 6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F678F77E-EDEA-4CC1-A154-C3201D0210B1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5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7912" cy="3463925"/>
          </a:xfrm>
          <a:prstGeom prst="rect">
            <a:avLst/>
          </a:prstGeom>
          <a:ln w="0">
            <a:noFill/>
          </a:ln>
        </p:spPr>
      </p:sp>
      <p:sp>
        <p:nvSpPr>
          <p:cNvPr id="249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480" cy="41731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0" name="CustomShape 3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1" name="CustomShape 4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2" name="CustomShape 5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3" name="CustomShape 6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A3E11746-4EC0-4F7D-9A99-27D194ADBFC5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7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7912" cy="3463925"/>
          </a:xfrm>
          <a:prstGeom prst="rect">
            <a:avLst/>
          </a:prstGeom>
          <a:ln w="0">
            <a:noFill/>
          </a:ln>
        </p:spPr>
      </p:sp>
      <p:sp>
        <p:nvSpPr>
          <p:cNvPr id="255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480" cy="41731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6" name="CustomShape 3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7" name="CustomShape 4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8" name="CustomShape 5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9" name="CustomShape 6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E2E9BD83-EE8F-40C1-8C7A-D780149C869A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8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7912" cy="3463925"/>
          </a:xfrm>
          <a:prstGeom prst="rect">
            <a:avLst/>
          </a:prstGeom>
          <a:ln w="0">
            <a:noFill/>
          </a:ln>
        </p:spPr>
      </p:sp>
      <p:sp>
        <p:nvSpPr>
          <p:cNvPr id="261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480" cy="41731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2" name="CustomShape 3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3" name="CustomShape 4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4" name="CustomShape 5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5" name="CustomShape 6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14141DCC-7D46-4E67-BA23-3DDDE828075F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10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000" cy="530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000" cy="530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560" rIns="90000" bIns="-43560" anchor="t" anchorCtr="1">
            <a:noAutofit/>
          </a:bodyPr>
          <a:lstStyle/>
          <a:p>
            <a:endParaRPr lang="en-US" sz="1800" b="0" strike="noStrike" spc="-1" dirty="0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7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200" rIns="90000" bIns="-43200" anchor="t" anchorCtr="1">
            <a:noAutofit/>
          </a:bodyPr>
          <a:lstStyle/>
          <a:p>
            <a:endParaRPr lang="en-US" sz="1800" b="0" strike="noStrike" spc="-1" dirty="0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" name="CustomShape 4"/>
          <p:cNvSpPr/>
          <p:nvPr/>
        </p:nvSpPr>
        <p:spPr>
          <a:xfrm>
            <a:off x="6145920" y="318960"/>
            <a:ext cx="466524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802.15 25-0324-02-006a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59861" y="58464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US" sz="4400" b="0" strike="noStrike" spc="-1" dirty="0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 dirty="0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560" rIns="90000" bIns="-43560" anchor="t" anchorCtr="1">
            <a:noAutofit/>
          </a:bodyPr>
          <a:lstStyle/>
          <a:p>
            <a:endParaRPr lang="en-US" sz="1800" b="0" strike="noStrike" spc="-1" dirty="0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3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200" rIns="90000" bIns="-43200" anchor="t" anchorCtr="1">
            <a:noAutofit/>
          </a:bodyPr>
          <a:lstStyle/>
          <a:p>
            <a:endParaRPr lang="en-US" sz="1800" b="0" strike="noStrike" spc="-1" dirty="0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5" name="CustomShape 4"/>
          <p:cNvSpPr/>
          <p:nvPr/>
        </p:nvSpPr>
        <p:spPr>
          <a:xfrm>
            <a:off x="6145920" y="318960"/>
            <a:ext cx="466524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802.15 25-0324-02-006a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25/15-25-0323-00-006a-mandatory-editorial-coordination-for-ieee-p802-15-6ma.pdf" TargetMode="Externa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915420" y="468720"/>
            <a:ext cx="10361160" cy="1467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P802.15.6ma Report </a:t>
            </a:r>
            <a:r>
              <a:rPr lang="en-US" sz="3200" b="1" strike="noStrike" spc="-1" dirty="0">
                <a:latin typeface="Times New Roman"/>
                <a:ea typeface="MS Gothic"/>
              </a:rPr>
              <a:t>to LMSC on Unconditional Approval to go to SA Ballot</a:t>
            </a:r>
            <a:endParaRPr lang="en-US" sz="3200" b="0" strike="noStrike" spc="-1" dirty="0">
              <a:latin typeface="Arial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1878480" y="1872720"/>
            <a:ext cx="8532360" cy="4741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algn="ctr">
              <a:lnSpc>
                <a:spcPct val="100000"/>
              </a:lnSpc>
              <a:spcBef>
                <a:spcPts val="499"/>
              </a:spcBef>
            </a:pPr>
            <a:r>
              <a:rPr lang="en-US" sz="20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Date:</a:t>
            </a: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2025-07-27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7" name="CustomShape 4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Ryuji Kohno (YNU/YRP-IAI)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CustomShape 5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1BAB822D-A1BB-4FF4-83A5-7C1F87C53C32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CustomShape 6"/>
          <p:cNvSpPr/>
          <p:nvPr/>
        </p:nvSpPr>
        <p:spPr>
          <a:xfrm>
            <a:off x="993600" y="2255760"/>
            <a:ext cx="1445760" cy="378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>
              <a:lnSpc>
                <a:spcPct val="100000"/>
              </a:lnSpc>
              <a:spcBef>
                <a:spcPts val="499"/>
              </a:spcBef>
            </a:pP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Author(s):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80" name="表 179"/>
          <p:cNvGraphicFramePr/>
          <p:nvPr>
            <p:extLst>
              <p:ext uri="{D42A27DB-BD31-4B8C-83A1-F6EECF244321}">
                <p14:modId xmlns:p14="http://schemas.microsoft.com/office/powerpoint/2010/main" val="3583449117"/>
              </p:ext>
            </p:extLst>
          </p:nvPr>
        </p:nvGraphicFramePr>
        <p:xfrm>
          <a:off x="1143000" y="2743200"/>
          <a:ext cx="10287000" cy="3200400"/>
        </p:xfrm>
        <a:graphic>
          <a:graphicData uri="http://schemas.openxmlformats.org/drawingml/2006/table">
            <a:tbl>
              <a:tblPr/>
              <a:tblGrid>
                <a:gridCol w="342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30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Name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Affiliations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Email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Ryuji Kohno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YNU/YRP-IAI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Kohno@ynu.ac.jp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CustomShape 5">
            <a:extLst>
              <a:ext uri="{FF2B5EF4-FFF2-40B4-BE49-F238E27FC236}">
                <a16:creationId xmlns:a16="http://schemas.microsoft.com/office/drawing/2014/main" id="{AD110008-3B93-D63A-DAE5-BEAD152DA5EA}"/>
              </a:ext>
            </a:extLst>
          </p:cNvPr>
          <p:cNvSpPr/>
          <p:nvPr/>
        </p:nvSpPr>
        <p:spPr>
          <a:xfrm>
            <a:off x="929160" y="344512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2025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TG15.6ma Timeline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0" name="CustomShape 2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2025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1" name="CustomShape 3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Ryuji Kohno (YNU/YRP-IAI)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2" name="CustomShape 4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09723402-49D3-4AA8-910D-3814B12CE251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10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23" name="Table 5"/>
          <p:cNvGraphicFramePr/>
          <p:nvPr>
            <p:extLst>
              <p:ext uri="{D42A27DB-BD31-4B8C-83A1-F6EECF244321}">
                <p14:modId xmlns:p14="http://schemas.microsoft.com/office/powerpoint/2010/main" val="927416094"/>
              </p:ext>
            </p:extLst>
          </p:nvPr>
        </p:nvGraphicFramePr>
        <p:xfrm>
          <a:off x="1631520" y="2002320"/>
          <a:ext cx="8526960" cy="2224800"/>
        </p:xfrm>
        <a:graphic>
          <a:graphicData uri="http://schemas.openxmlformats.org/drawingml/2006/table">
            <a:tbl>
              <a:tblPr/>
              <a:tblGrid>
                <a:gridCol w="3600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Open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Close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First SA Ballot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August 14, 2025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September 14, 2025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Second SA Ballot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October 1, 2025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October 30, 2025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Third SA Ballot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December 15, 2025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January 10, 2026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LMSC to </a:t>
                      </a:r>
                      <a:r>
                        <a:rPr lang="en-US" sz="1800" b="0" strike="noStrike" spc="-1" dirty="0" err="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Revcom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January 2026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Revcom to SB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March 2026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Introduction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CustomShape 2"/>
          <p:cNvSpPr/>
          <p:nvPr/>
        </p:nvSpPr>
        <p:spPr>
          <a:xfrm>
            <a:off x="929160" y="1981080"/>
            <a:ext cx="10359000" cy="41112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This document contains the report to the IEEE 802 LMSC in support of a request for unconditional approval to send IEEE P802.15.6ma D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06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to SA Ballot.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The WG motion to request unconditional approval was approved during the July session of the 802.15 working group on 31</a:t>
            </a:r>
            <a:r>
              <a:rPr lang="en-US" sz="2400" b="1" strike="noStrike" spc="-1" baseline="30000" dirty="0">
                <a:solidFill>
                  <a:srgbClr val="000000"/>
                </a:solidFill>
                <a:latin typeface="Times New Roman"/>
                <a:ea typeface="ＭＳ Ｐゴシック"/>
              </a:rPr>
              <a:t>st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July 2025.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800280" lvl="1" indent="-34200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Passed in the Working Group  </a:t>
            </a:r>
            <a:r>
              <a:rPr lang="en-US" sz="2000" b="0" strike="noStrike" spc="-1" dirty="0">
                <a:solidFill>
                  <a:srgbClr val="000000"/>
                </a:solidFill>
                <a:highlight>
                  <a:srgbClr val="FF00FF"/>
                </a:highlight>
                <a:latin typeface="Times New Roman"/>
                <a:ea typeface="ＭＳ Ｐゴシック"/>
              </a:rPr>
              <a:t>xx yes, x no, x abstain</a:t>
            </a:r>
            <a:endParaRPr lang="en-US" sz="2000" b="0" strike="noStrike" spc="-1" dirty="0">
              <a:solidFill>
                <a:srgbClr val="000000"/>
              </a:solidFill>
              <a:highlight>
                <a:srgbClr val="FF00FF"/>
              </a:highlight>
              <a:latin typeface="Arial"/>
            </a:endParaRPr>
          </a:p>
        </p:txBody>
      </p:sp>
      <p:sp>
        <p:nvSpPr>
          <p:cNvPr id="183" name="CustomShape 3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A418C2D8-316C-4835-BC8D-B1E385134860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2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CustomShape 4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Ryuji Kohno (YNU/YRP-IAI)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" name="CustomShape 5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2025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Status Summary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7" name="CustomShape 2"/>
          <p:cNvSpPr/>
          <p:nvPr/>
        </p:nvSpPr>
        <p:spPr>
          <a:xfrm>
            <a:off x="914400" y="1981080"/>
            <a:ext cx="10359000" cy="41112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TG15.6ma Draft went through 4 WG Letter Ballots. Draft P802.15.6ma/D06 achieved 100% approval rate (&gt; 75% needed for an approved draft)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 has resolved 113 comments received on drafts P802.15.6ma/D03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 has resolved 265 comments received on drafts P802.15.6ma/D04</a:t>
            </a:r>
          </a:p>
          <a:p>
            <a:pPr marL="343080" marR="0" lvl="0" indent="-342000" algn="l" defTabSz="914400" rtl="0" eaLnBrk="1" fontAlgn="auto" latinLnBrk="0" hangingPunct="1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Char char="•"/>
              <a:tabLst/>
              <a:defRPr/>
            </a:pPr>
            <a:r>
              <a:rPr kumimoji="1" lang="en-US" altLang="ja-JP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The TG has resolved 127 comments received on drafts P802.15.6ma/D05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 did not receive any comments for P802.15.6ma/D06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8" name="CustomShape 3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F075CD1C-78C9-4E5B-B6B7-90EE7519F4B4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3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CustomShape 4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Ryuji Kohno (YNU/YRP-IAI)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0" name="CustomShape 5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2025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2025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CustomShape 2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Ryuji Kohno (YNU/YRP-IAI)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3" name="CustomShape 3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45EF8156-739E-4A30-9588-83D6DBC7B9B9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4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" name="CustomShape 4"/>
          <p:cNvSpPr/>
          <p:nvPr/>
        </p:nvSpPr>
        <p:spPr>
          <a:xfrm>
            <a:off x="653521" y="718020"/>
            <a:ext cx="10359360" cy="5806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Results – P802.15.6ma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95" name="Table 5"/>
          <p:cNvGraphicFramePr/>
          <p:nvPr>
            <p:extLst>
              <p:ext uri="{D42A27DB-BD31-4B8C-83A1-F6EECF244321}">
                <p14:modId xmlns:p14="http://schemas.microsoft.com/office/powerpoint/2010/main" val="4292644602"/>
              </p:ext>
            </p:extLst>
          </p:nvPr>
        </p:nvGraphicFramePr>
        <p:xfrm>
          <a:off x="291772" y="1389491"/>
          <a:ext cx="11685358" cy="4513311"/>
        </p:xfrm>
        <a:graphic>
          <a:graphicData uri="http://schemas.openxmlformats.org/drawingml/2006/table">
            <a:tbl>
              <a:tblPr/>
              <a:tblGrid>
                <a:gridCol w="8435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74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77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15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78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19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49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79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96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4025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02561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01668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ID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Close Date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Title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Type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Pool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Return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%Return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Abstain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%Abstain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Approve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Disapprove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%Approve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LB210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20-10-2024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 Letter Ballot for </a:t>
                      </a: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MS Gothic"/>
                        </a:rPr>
                        <a:t>P802.15.6ma/D03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96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77.42%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8.33%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88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LB212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05-03-2025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First recirculation draft, P802.15.6ma/D04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102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82.26%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6.86%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93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97.89%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86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LB217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10-05-2025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Second recirculation draft, P802.15.6ma/D05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102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82.26%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1200" b="0" strike="noStrike" spc="-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6.86</a:t>
                      </a: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95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1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LB221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05-07-2025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Third recirculation draft, P802.15.6ma/D06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83.87%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1200" b="0" strike="noStrike" spc="-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6.73</a:t>
                      </a: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1040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Final Tally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124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104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1200" b="0" strike="noStrike" spc="-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83.87</a:t>
                      </a: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1200" b="0" strike="noStrike" spc="-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6.73</a:t>
                      </a: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8189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1040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1760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Comments – P802.15.6ma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7" name="CustomShape 2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2025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8" name="CustomShape 3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Ryuji Kohno (YNU/YRP-IAI)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CustomShape 4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0E7331B2-1E19-47DA-A99B-49F92898B277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5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00" name="Table 5"/>
          <p:cNvGraphicFramePr/>
          <p:nvPr>
            <p:extLst>
              <p:ext uri="{D42A27DB-BD31-4B8C-83A1-F6EECF244321}">
                <p14:modId xmlns:p14="http://schemas.microsoft.com/office/powerpoint/2010/main" val="296308531"/>
              </p:ext>
            </p:extLst>
          </p:nvPr>
        </p:nvGraphicFramePr>
        <p:xfrm>
          <a:off x="1282390" y="1748880"/>
          <a:ext cx="9596810" cy="4789081"/>
        </p:xfrm>
        <a:graphic>
          <a:graphicData uri="http://schemas.openxmlformats.org/drawingml/2006/table">
            <a:tbl>
              <a:tblPr/>
              <a:tblGrid>
                <a:gridCol w="1003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19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938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76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610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ID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Close Date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Title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 Number of Comments received (Yes and No votes)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3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LB210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20-10-2024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Technical Letter Ballot for P802.15.6ma/D03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113 (88 G&amp;T, 25 E)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3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LB212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05-03-2025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First recirculation draft, P802.15.6ma/D04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265 (44 G&amp;T, 221 E)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3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LB217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10-05-2025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Second recirculation draft, P802.15.6ma/D05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127 (14 G&amp;T, 113 E)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3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LB221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05-07-2025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Third recirculation draft, P802.15.6ma/D06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i="0" u="none" strike="noStrike" kern="1200" cap="none" spc="-1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0 (0 G&amp;T, 0 E)</a:t>
                      </a:r>
                      <a:endParaRPr kumimoji="1" lang="en-US" altLang="ja-JP" sz="1800" b="0" i="0" u="none" strike="noStrike" kern="1200" cap="none" spc="-1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3103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346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505 (146 G&amp;T, 359 E)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IEEE-SA Mandatory Editorial Coordination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914400" y="1981080"/>
            <a:ext cx="10359000" cy="41112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01"/>
              </a:spcBef>
              <a:tabLst>
                <a:tab pos="0" algn="l"/>
              </a:tabLst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Mandatory Editorial Coordination (MEC) completed in the final report doc.: </a:t>
            </a:r>
            <a:r>
              <a:rPr lang="en-US" sz="2400" b="1" u="sng" strike="noStrike" spc="-1" dirty="0">
                <a:solidFill>
                  <a:schemeClr val="accent2"/>
                </a:solidFill>
                <a:uFillTx/>
                <a:latin typeface="Times New Roman"/>
                <a:ea typeface="MS Gothic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IEEE802.15-25-0323-00-006a</a:t>
            </a:r>
            <a:endParaRPr lang="en-US" sz="2400" b="1" spc="-1" dirty="0">
              <a:solidFill>
                <a:schemeClr val="accent2"/>
              </a:solidFill>
              <a:latin typeface="Times New Roman"/>
              <a:ea typeface="MS Gothic"/>
            </a:endParaRPr>
          </a:p>
        </p:txBody>
      </p:sp>
      <p:sp>
        <p:nvSpPr>
          <p:cNvPr id="203" name="CustomShape 3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7FCC4BD2-D9FB-4889-90B8-5CDED6AAB874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6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4" name="CustomShape 4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Ryuji Kohno (YNU/YRP-IAI)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5" name="CustomShape 5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2025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ustomShape 1"/>
          <p:cNvSpPr/>
          <p:nvPr/>
        </p:nvSpPr>
        <p:spPr>
          <a:xfrm>
            <a:off x="929160" y="640080"/>
            <a:ext cx="10652040" cy="2009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Unsatisfied comments by “No” voting commenter</a:t>
            </a: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(0 must-be-satisfied comments received in LB221)</a:t>
            </a:r>
            <a:br>
              <a:rPr sz="1800" dirty="0"/>
            </a:b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“No” votes in LB221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7" name="CustomShape 2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2025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8" name="CustomShape 3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Ryuji Kohno (YNU/YRP-IAI)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CustomShape 4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9186183F-F956-4669-B76F-3FDB0647778F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7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10" name="Table 5"/>
          <p:cNvGraphicFramePr/>
          <p:nvPr>
            <p:extLst>
              <p:ext uri="{D42A27DB-BD31-4B8C-83A1-F6EECF244321}">
                <p14:modId xmlns:p14="http://schemas.microsoft.com/office/powerpoint/2010/main" val="587977692"/>
              </p:ext>
            </p:extLst>
          </p:nvPr>
        </p:nvGraphicFramePr>
        <p:xfrm>
          <a:off x="2863152" y="2919887"/>
          <a:ext cx="7556040" cy="2551466"/>
        </p:xfrm>
        <a:graphic>
          <a:graphicData uri="http://schemas.openxmlformats.org/drawingml/2006/table">
            <a:tbl>
              <a:tblPr/>
              <a:tblGrid>
                <a:gridCol w="44288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97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18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8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90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4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Voter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D3 LB210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i="0" u="none" strike="noStrike" kern="1200" cap="none" spc="-1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Times New Roman"/>
                          <a:ea typeface="MS Gothic"/>
                        </a:rPr>
                        <a:t>D4 LB212</a:t>
                      </a:r>
                      <a:endParaRPr kumimoji="1" lang="en-US" altLang="ja-JP" sz="1800" b="0" i="0" u="none" strike="noStrike" kern="1200" cap="none" spc="-1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i="0" u="none" strike="noStrike" kern="1200" cap="none" spc="-1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Times New Roman"/>
                          <a:ea typeface="MS Gothic"/>
                        </a:rPr>
                        <a:t>D5 LB217</a:t>
                      </a:r>
                      <a:endParaRPr kumimoji="1" lang="en-US" altLang="ja-JP" sz="1800" b="0" i="0" u="none" strike="noStrike" kern="1200" cap="none" spc="-1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D6LB221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760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786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>
            <a:off x="914400" y="640080"/>
            <a:ext cx="10359000" cy="21013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Unsatisfied Comments in Categories</a:t>
            </a: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(0 must-be-satisfied comments received in LB221)</a:t>
            </a:r>
            <a:br>
              <a:rPr sz="1800" dirty="0"/>
            </a:b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“No” votes in LB221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2" name="CustomShape 2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2025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3" name="CustomShape 3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Ryuji Kohno (YNU/YRP-IAI)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4" name="CustomShape 4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A6C157EE-CB9A-49DD-A25A-BC885691A1CB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8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CustomShape 1"/>
          <p:cNvSpPr/>
          <p:nvPr/>
        </p:nvSpPr>
        <p:spPr>
          <a:xfrm>
            <a:off x="929520" y="640080"/>
            <a:ext cx="10359000" cy="2009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Unsatisfied comments</a:t>
            </a: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(No must-be-satisfied comments received in LB221)</a:t>
            </a:r>
            <a:br>
              <a:rPr sz="1800" dirty="0"/>
            </a:b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No votes in LB221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6" name="CustomShape 2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932BA3B6-A5DD-4823-BD9B-10270E57113F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9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7" name="CustomShape 3"/>
          <p:cNvSpPr/>
          <p:nvPr/>
        </p:nvSpPr>
        <p:spPr>
          <a:xfrm>
            <a:off x="929520" y="33372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2025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CustomShape 3">
            <a:extLst>
              <a:ext uri="{FF2B5EF4-FFF2-40B4-BE49-F238E27FC236}">
                <a16:creationId xmlns:a16="http://schemas.microsoft.com/office/drawing/2014/main" id="{D9F3B19B-55F0-67E6-0C1F-3CD86418F8D0}"/>
              </a:ext>
            </a:extLst>
          </p:cNvPr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Ryuji Kohno (YNU/YRP-IAI)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6146</TotalTime>
  <Words>783</Words>
  <Application>Microsoft Office PowerPoint</Application>
  <PresentationFormat>ワイド画面</PresentationFormat>
  <Paragraphs>204</Paragraphs>
  <Slides>10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10</vt:i4>
      </vt:variant>
    </vt:vector>
  </HeadingPairs>
  <TitlesOfParts>
    <vt:vector size="16" baseType="lpstr">
      <vt:lpstr>Arial</vt:lpstr>
      <vt:lpstr>Symbol</vt:lpstr>
      <vt:lpstr>Times New Roman</vt:lpstr>
      <vt:lpstr>Wingdings</vt:lpstr>
      <vt:lpstr>Office Theme</vt:lpstr>
      <vt:lpstr>Office Theme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P802.15.13</dc:title>
  <dc:subject/>
  <dc:creator>Pat Kinney</dc:creator>
  <dc:description/>
  <cp:lastModifiedBy>kohno@ynu.ac.jp</cp:lastModifiedBy>
  <cp:revision>187</cp:revision>
  <cp:lastPrinted>1601-01-01T00:00:00Z</cp:lastPrinted>
  <dcterms:created xsi:type="dcterms:W3CDTF">2019-11-09T15:46:46Z</dcterms:created>
  <dcterms:modified xsi:type="dcterms:W3CDTF">2025-07-30T16:44:49Z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TPClassification">
    <vt:lpwstr>CTP_NT</vt:lpwstr>
  </property>
  <property fmtid="{D5CDD505-2E9C-101B-9397-08002B2CF9AE}" pid="3" name="CTP_BU">
    <vt:lpwstr>NA</vt:lpwstr>
  </property>
  <property fmtid="{D5CDD505-2E9C-101B-9397-08002B2CF9AE}" pid="4" name="CTP_IDSID">
    <vt:lpwstr>NA</vt:lpwstr>
  </property>
  <property fmtid="{D5CDD505-2E9C-101B-9397-08002B2CF9AE}" pid="5" name="CTP_TimeStamp">
    <vt:lpwstr>2020-02-02 19:26:57Z</vt:lpwstr>
  </property>
  <property fmtid="{D5CDD505-2E9C-101B-9397-08002B2CF9AE}" pid="6" name="CTP_WWID">
    <vt:lpwstr>NA</vt:lpwstr>
  </property>
  <property fmtid="{D5CDD505-2E9C-101B-9397-08002B2CF9AE}" pid="7" name="HiddenSlides">
    <vt:i4>0</vt:i4>
  </property>
  <property fmtid="{D5CDD505-2E9C-101B-9397-08002B2CF9AE}" pid="8" name="HyperlinksChanged">
    <vt:bool>false</vt:bool>
  </property>
  <property fmtid="{D5CDD505-2E9C-101B-9397-08002B2CF9AE}" pid="9" name="LinksUpToDate">
    <vt:bool>false</vt:bool>
  </property>
  <property fmtid="{D5CDD505-2E9C-101B-9397-08002B2CF9AE}" pid="10" name="MMClips">
    <vt:i4>0</vt:i4>
  </property>
  <property fmtid="{D5CDD505-2E9C-101B-9397-08002B2CF9AE}" pid="11" name="Notes">
    <vt:i4>7</vt:i4>
  </property>
  <property fmtid="{D5CDD505-2E9C-101B-9397-08002B2CF9AE}" pid="12" name="PresentationFormat">
    <vt:lpwstr>Widescreen</vt:lpwstr>
  </property>
  <property fmtid="{D5CDD505-2E9C-101B-9397-08002B2CF9AE}" pid="13" name="ScaleCrop">
    <vt:bool>false</vt:bool>
  </property>
  <property fmtid="{D5CDD505-2E9C-101B-9397-08002B2CF9AE}" pid="14" name="ShareDoc">
    <vt:bool>false</vt:bool>
  </property>
  <property fmtid="{D5CDD505-2E9C-101B-9397-08002B2CF9AE}" pid="15" name="Slides">
    <vt:i4>10</vt:i4>
  </property>
  <property fmtid="{D5CDD505-2E9C-101B-9397-08002B2CF9AE}" pid="16" name="TitusGUID">
    <vt:lpwstr>8cbb5918-7074-460f-8109-a37032fced48</vt:lpwstr>
  </property>
</Properties>
</file>