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934200" cy="92805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0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6" d="100"/>
          <a:sy n="46" d="100"/>
        </p:scale>
        <p:origin x="1754" y="1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17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171" name="PlaceHolder 4"/>
          <p:cNvSpPr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172" name="PlaceHolder 5"/>
          <p:cNvSpPr>
            <a:spLocks noGrp="1"/>
          </p:cNvSpPr>
          <p:nvPr>
            <p:ph type="ft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en-US" sz="1400" b="0" strike="noStrike" spc="-1" dirty="0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73" name="PlaceHolder 6"/>
          <p:cNvSpPr>
            <a:spLocks noGrp="1"/>
          </p:cNvSpPr>
          <p:nvPr>
            <p:ph type="sldNum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n-US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07459A18-3677-41D2-9FAE-3C91478A1EBF}" type="slidenum">
              <a:rPr lang="en-US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en-US" sz="14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6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2BB959A4-A8DD-4C31-97BA-7A84092D00B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8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CED02BE-7891-4DFB-AE28-4EAD8589B94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CustomShape 5"/>
          <p:cNvSpPr/>
          <p:nvPr/>
        </p:nvSpPr>
        <p:spPr>
          <a:xfrm>
            <a:off x="1154160" y="701640"/>
            <a:ext cx="4623840" cy="3466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4280" cy="426816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ctr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9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4B0C27A6-1BF0-43EB-8B99-A37736BAF5E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3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678F77E-EDEA-4CC1-A154-C3201D0210B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3E11746-4EC0-4F7D-9A99-27D194ADBF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E2E9BD83-EE8F-40C1-8C7A-D780149C86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57912" cy="3463925"/>
          </a:xfrm>
          <a:prstGeom prst="rect">
            <a:avLst/>
          </a:prstGeom>
          <a:ln w="0">
            <a:noFill/>
          </a:ln>
        </p:spPr>
      </p:sp>
      <p:sp>
        <p:nvSpPr>
          <p:cNvPr id="261" name="PlaceHolder 2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2480" cy="4173120"/>
          </a:xfrm>
          <a:prstGeom prst="rect">
            <a:avLst/>
          </a:prstGeom>
          <a:noFill/>
          <a:ln w="0">
            <a:noFill/>
          </a:ln>
        </p:spPr>
        <p:txBody>
          <a:bodyPr lIns="93600" tIns="46080" rIns="93600" bIns="46080" anchor="t">
            <a:noAutofit/>
          </a:bodyPr>
          <a:lstStyle/>
          <a:p>
            <a:pPr marL="216000" indent="0">
              <a:buNone/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2" name="CustomShape 3"/>
          <p:cNvSpPr/>
          <p:nvPr/>
        </p:nvSpPr>
        <p:spPr>
          <a:xfrm>
            <a:off x="5640480" y="96840"/>
            <a:ext cx="63756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>
            <a:off x="654120" y="96840"/>
            <a:ext cx="823320" cy="208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357880" y="8985240"/>
            <a:ext cx="92016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3222720" y="8985240"/>
            <a:ext cx="50904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14141DCC-7D46-4E67-BA23-3DDDE828075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645480"/>
            <a:ext cx="10359000" cy="530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645480"/>
            <a:ext cx="10359000" cy="114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7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25-0324-03-006a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59861" y="58464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 dirty="0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560" rIns="90000" bIns="-4356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914040" y="6475320"/>
            <a:ext cx="712800" cy="182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3200" rIns="90000" bIns="-43200" anchor="t" anchorCtr="1">
            <a:noAutofit/>
          </a:bodyPr>
          <a:lstStyle/>
          <a:p>
            <a:endParaRPr lang="en-US" sz="1800" b="0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145920" y="318960"/>
            <a:ext cx="466524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doc.: IEEE 802.15 25-0324-03-006a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5/15-25-0323-00-006a-mandatory-editorial-coordination-for-ieee-p802-15-6ma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15420" y="468720"/>
            <a:ext cx="10361160" cy="1467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P802.15.6ma Report </a:t>
            </a:r>
            <a:r>
              <a:rPr lang="en-US" sz="3200" b="1" strike="noStrike" spc="-1" dirty="0">
                <a:latin typeface="Times New Roman"/>
                <a:ea typeface="MS Gothic"/>
              </a:rPr>
              <a:t>to LMSC on Unconditional Approval to go to SA Ballot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878480" y="1872720"/>
            <a:ext cx="8532360" cy="474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lang="en-US" sz="20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 2025-07-27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CustomShape 5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BAB822D-A1BB-4FF4-83A5-7C1F87C53C3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CustomShape 6"/>
          <p:cNvSpPr/>
          <p:nvPr/>
        </p:nvSpPr>
        <p:spPr>
          <a:xfrm>
            <a:off x="993600" y="2255760"/>
            <a:ext cx="1445760" cy="378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>
              <a:lnSpc>
                <a:spcPct val="100000"/>
              </a:lnSpc>
              <a:spcBef>
                <a:spcPts val="499"/>
              </a:spcBef>
            </a:pPr>
            <a:r>
              <a:rPr lang="en-US" sz="20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Author(s):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80" name="表 179"/>
          <p:cNvGraphicFramePr/>
          <p:nvPr>
            <p:extLst>
              <p:ext uri="{D42A27DB-BD31-4B8C-83A1-F6EECF244321}">
                <p14:modId xmlns:p14="http://schemas.microsoft.com/office/powerpoint/2010/main" val="3583449117"/>
              </p:ext>
            </p:extLst>
          </p:nvPr>
        </p:nvGraphicFramePr>
        <p:xfrm>
          <a:off x="1143000" y="2743200"/>
          <a:ext cx="10287000" cy="3200400"/>
        </p:xfrm>
        <a:graphic>
          <a:graphicData uri="http://schemas.openxmlformats.org/drawingml/2006/table">
            <a:tbl>
              <a:tblPr/>
              <a:tblGrid>
                <a:gridCol w="342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Name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Affiliations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Email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Ryuji Kohno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YNU/YRP-IAI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Kohno@ynu.ac.jp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CustomShape 5">
            <a:extLst>
              <a:ext uri="{FF2B5EF4-FFF2-40B4-BE49-F238E27FC236}">
                <a16:creationId xmlns:a16="http://schemas.microsoft.com/office/drawing/2014/main" id="{AD110008-3B93-D63A-DAE5-BEAD152DA5EA}"/>
              </a:ext>
            </a:extLst>
          </p:cNvPr>
          <p:cNvSpPr/>
          <p:nvPr/>
        </p:nvSpPr>
        <p:spPr>
          <a:xfrm>
            <a:off x="929160" y="344512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TG15.6ma Timeline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0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9723402-49D3-4AA8-910D-3814B12CE251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10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23" name="Table 5"/>
          <p:cNvGraphicFramePr/>
          <p:nvPr>
            <p:extLst>
              <p:ext uri="{D42A27DB-BD31-4B8C-83A1-F6EECF244321}">
                <p14:modId xmlns:p14="http://schemas.microsoft.com/office/powerpoint/2010/main" val="927416094"/>
              </p:ext>
            </p:extLst>
          </p:nvPr>
        </p:nvGraphicFramePr>
        <p:xfrm>
          <a:off x="1631520" y="2002320"/>
          <a:ext cx="8526960" cy="2224800"/>
        </p:xfrm>
        <a:graphic>
          <a:graphicData uri="http://schemas.openxmlformats.org/drawingml/2006/table">
            <a:tbl>
              <a:tblPr/>
              <a:tblGrid>
                <a:gridCol w="3600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Open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Close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First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August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September 14,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Second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1,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October 30,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Third SA Ballot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December 15, 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10,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LMSC to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January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Revcom to SB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March 2026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Introduction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92916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This document contains the report to the IEEE 802 LMSC in support of a request for unconditional approval to send IEEE P802.15.6ma D</a:t>
            </a:r>
            <a:r>
              <a:rPr lang="en-US" sz="2400" b="1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06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to SA Ballot.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The WG motion to request unconditional approval was approved during the July session of the 802.15 working group on 31</a:t>
            </a:r>
            <a:r>
              <a:rPr lang="en-US" sz="2400" b="1" strike="noStrike" spc="-1" baseline="30000" dirty="0">
                <a:solidFill>
                  <a:srgbClr val="000000"/>
                </a:solidFill>
                <a:latin typeface="Times New Roman"/>
                <a:ea typeface="ＭＳ Ｐゴシック"/>
              </a:rPr>
              <a:t>st</a:t>
            </a: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 July 2025.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600210" marR="0" lvl="1" indent="-256500" algn="l" defTabSz="457200" rtl="0" eaLnBrk="1" fontAlgn="auto" latinLnBrk="0" hangingPunct="1">
              <a:lnSpc>
                <a:spcPct val="100000"/>
              </a:lnSpc>
              <a:spcBef>
                <a:spcPts val="374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kumimoji="0" lang="en-US" altLang="ja-JP" sz="20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Passed in the Working Group  </a:t>
            </a:r>
            <a:r>
              <a:rPr kumimoji="0" lang="en-US" altLang="ja-JP" sz="20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Times New Roman"/>
                <a:ea typeface="ＭＳ Ｐゴシック"/>
                <a:cs typeface="+mn-cs"/>
              </a:rPr>
              <a:t>41yes, 1 no, 3 abstain</a:t>
            </a:r>
            <a:endParaRPr kumimoji="0" lang="en-US" altLang="ja-JP" sz="20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418C2D8-316C-4835-BC8D-B1E385134860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2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Status Summary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TG15.6ma Draft went through 4 WG Letter Ballots. Draft P802.15.6ma/D06 achieved 100% approval rate (&gt; 75% needed for an approved draft)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113 comments received on drafts P802.15.6ma/D03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has resolved 265 comments received on drafts P802.15.6ma/D04</a:t>
            </a:r>
          </a:p>
          <a:p>
            <a:pPr marL="343080" marR="0" lvl="0" indent="-342000" algn="l" defTabSz="914400" rtl="0" eaLnBrk="1" fontAlgn="auto" latinLnBrk="0" hangingPunct="1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Char char="•"/>
              <a:tabLst/>
              <a:defRPr/>
            </a:pPr>
            <a:r>
              <a:rPr kumimoji="1" lang="en-US" altLang="ja-JP" sz="24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The TG has resolved 127 comments received on drafts P802.15.6ma/D05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The TG did not receive any comments for P802.15.6ma/D06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F075CD1C-78C9-4E5B-B6B7-90EE7519F4B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3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5EF8156-739E-4A30-9588-83D6DBC7B9B9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4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653521" y="718020"/>
            <a:ext cx="10359360" cy="580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Results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95" name="Table 5"/>
          <p:cNvGraphicFramePr/>
          <p:nvPr>
            <p:extLst>
              <p:ext uri="{D42A27DB-BD31-4B8C-83A1-F6EECF244321}">
                <p14:modId xmlns:p14="http://schemas.microsoft.com/office/powerpoint/2010/main" val="4292644602"/>
              </p:ext>
            </p:extLst>
          </p:nvPr>
        </p:nvGraphicFramePr>
        <p:xfrm>
          <a:off x="291772" y="1389491"/>
          <a:ext cx="11685358" cy="4513311"/>
        </p:xfrm>
        <a:graphic>
          <a:graphicData uri="http://schemas.openxmlformats.org/drawingml/2006/table">
            <a:tbl>
              <a:tblPr/>
              <a:tblGrid>
                <a:gridCol w="843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15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49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9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96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025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2561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166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ID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Close Date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Title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Ballot Type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Pool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%Return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%Abstain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Disapprove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%Approve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 Letter Ballot for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MS Gothic"/>
                        </a:rPr>
                        <a:t>P802.15.6ma/D03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Technical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77.42%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8.33%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First recirculation draft, P802.15.6ma/D04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6.86%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97.89%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6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82.26%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6.86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Recirculation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124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104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83.87%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6.73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Final Tally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83.87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strike="noStrike" spc="-1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6.73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100%</a:t>
                      </a:r>
                      <a:endParaRPr lang="en-US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8189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4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 WG Letter Ballot Comments – P802.15.6ma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E7331B2-1E19-47DA-A99B-49F92898B27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5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00" name="Table 5"/>
          <p:cNvGraphicFramePr/>
          <p:nvPr>
            <p:extLst>
              <p:ext uri="{D42A27DB-BD31-4B8C-83A1-F6EECF244321}">
                <p14:modId xmlns:p14="http://schemas.microsoft.com/office/powerpoint/2010/main" val="296308531"/>
              </p:ext>
            </p:extLst>
          </p:nvPr>
        </p:nvGraphicFramePr>
        <p:xfrm>
          <a:off x="1282390" y="1748880"/>
          <a:ext cx="9596810" cy="4789081"/>
        </p:xfrm>
        <a:graphic>
          <a:graphicData uri="http://schemas.openxmlformats.org/drawingml/2006/table">
            <a:tbl>
              <a:tblPr/>
              <a:tblGrid>
                <a:gridCol w="1003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10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ID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Ballot Close Date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Title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 Number of Comments received (Yes and No votes)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LB210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20-10-2024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Technical Letter Ballot for P802.15.6ma/D03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113 (88 G&amp;T, 25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LB212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05-03-2025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First recirculation draft, P802.15.6ma/D04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265 (44 G&amp;T, 221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LB217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10-05-2025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Second recirculation draft, P802.15.6ma/D05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127 (14 G&amp;T, 113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05-07-2025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Third recirculation draft, P802.15.6ma/D06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0 (0 G&amp;T, 0 E)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3103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34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505 (146 G&amp;T, 359 E)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914400" y="685800"/>
            <a:ext cx="10359000" cy="106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IEEE-SA Mandatory Editorial Coordination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914400" y="1981080"/>
            <a:ext cx="10359000" cy="4111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t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Mandatory Editorial Coordination (MEC) completed in the final report doc.: </a:t>
            </a:r>
            <a:r>
              <a:rPr lang="en-US" sz="2400" b="1" u="sng" strike="noStrike" spc="-1" dirty="0">
                <a:solidFill>
                  <a:schemeClr val="accent2"/>
                </a:solidFill>
                <a:uFillTx/>
                <a:latin typeface="Times New Roman"/>
                <a:ea typeface="MS Gothic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IEEE802.15-25-0323-00-006a</a:t>
            </a:r>
            <a:endParaRPr lang="en-US" sz="2400" b="1" spc="-1" dirty="0">
              <a:solidFill>
                <a:schemeClr val="accent2"/>
              </a:solidFill>
              <a:latin typeface="Times New Roman"/>
              <a:ea typeface="MS Gothic"/>
            </a:endParaRPr>
          </a:p>
        </p:txBody>
      </p:sp>
      <p:sp>
        <p:nvSpPr>
          <p:cNvPr id="203" name="CustomShape 3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FCC4BD2-D9FB-4889-90B8-5CDED6AAB874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6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CustomShape 4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CustomShape 5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929160" y="640080"/>
            <a:ext cx="1065204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 by “No” voting commenter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186183F-F956-4669-B76F-3FDB0647778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7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0" name="Table 5"/>
          <p:cNvGraphicFramePr/>
          <p:nvPr>
            <p:extLst>
              <p:ext uri="{D42A27DB-BD31-4B8C-83A1-F6EECF244321}">
                <p14:modId xmlns:p14="http://schemas.microsoft.com/office/powerpoint/2010/main" val="587977692"/>
              </p:ext>
            </p:extLst>
          </p:nvPr>
        </p:nvGraphicFramePr>
        <p:xfrm>
          <a:off x="2863152" y="2919887"/>
          <a:ext cx="7556040" cy="2551466"/>
        </p:xfrm>
        <a:graphic>
          <a:graphicData uri="http://schemas.openxmlformats.org/drawingml/2006/table">
            <a:tbl>
              <a:tblPr/>
              <a:tblGrid>
                <a:gridCol w="4428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0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4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Voter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D3 LB210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D4 LB212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i="0" u="none" strike="noStrike" kern="1200" cap="none" spc="-1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/>
                          <a:ea typeface="MS Gothic"/>
                        </a:rPr>
                        <a:t>D5 LB217</a:t>
                      </a:r>
                      <a:endParaRPr kumimoji="1" lang="en-US" altLang="ja-JP" sz="1800" b="0" i="0" u="none" strike="noStrike" kern="1200" cap="none" spc="-1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D6LB221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786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MS Gothic"/>
                        </a:rPr>
                        <a:t>Total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  <a:ea typeface="DejaVu Sans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</a:t>
                      </a:r>
                    </a:p>
                  </a:txBody>
                  <a:tcPr marL="9360" marR="9360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914400" y="640080"/>
            <a:ext cx="10359000" cy="210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Unsatisfied Comments in Categories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(0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“No”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CustomShape 2"/>
          <p:cNvSpPr/>
          <p:nvPr/>
        </p:nvSpPr>
        <p:spPr>
          <a:xfrm>
            <a:off x="929160" y="33336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CustomShape 3"/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CustomShape 4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57EE-CB9A-49DD-A25A-BC885691A1C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8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CustomShape 1"/>
          <p:cNvSpPr/>
          <p:nvPr/>
        </p:nvSpPr>
        <p:spPr>
          <a:xfrm>
            <a:off x="929520" y="640080"/>
            <a:ext cx="10359000" cy="2009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Unsatisfied comments</a:t>
            </a: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(No must-be-satisfied comments received in LB221)</a:t>
            </a:r>
            <a:br>
              <a:rPr sz="1800" dirty="0"/>
            </a:br>
            <a:br>
              <a:rPr sz="1800" dirty="0"/>
            </a:b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No unsatisfied comments, no No votes in LB221</a:t>
            </a:r>
            <a:endParaRPr lang="en-US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CustomShape 2"/>
          <p:cNvSpPr/>
          <p:nvPr/>
        </p:nvSpPr>
        <p:spPr>
          <a:xfrm>
            <a:off x="5793480" y="6475320"/>
            <a:ext cx="702720" cy="361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32BA3B6-A5DD-4823-BD9B-10270E57113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Gothic"/>
              </a:rPr>
              <a:t>9</a:t>
            </a:fld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929520" y="333720"/>
            <a:ext cx="2497680" cy="270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July 2025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D9F3B19B-55F0-67E6-0C1F-3CD86418F8D0}"/>
              </a:ext>
            </a:extLst>
          </p:cNvPr>
          <p:cNvSpPr/>
          <p:nvPr/>
        </p:nvSpPr>
        <p:spPr>
          <a:xfrm>
            <a:off x="7143840" y="6475320"/>
            <a:ext cx="4244040" cy="178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MS Gothic"/>
              </a:rPr>
              <a:t>Ryuji Kohno (YNU/YRP-IAI)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6149</TotalTime>
  <Words>782</Words>
  <Application>Microsoft Office PowerPoint</Application>
  <PresentationFormat>ワイド画面</PresentationFormat>
  <Paragraphs>204</Paragraphs>
  <Slides>10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Arial</vt:lpstr>
      <vt:lpstr>Symbol</vt:lpstr>
      <vt:lpstr>Times New Roman</vt:lpstr>
      <vt:lpstr>Wingdings</vt:lpstr>
      <vt:lpstr>Office Theme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P802.15.13</dc:title>
  <dc:subject/>
  <dc:creator>Pat Kinney</dc:creator>
  <dc:description/>
  <cp:lastModifiedBy>kohno@ynu.ac.jp</cp:lastModifiedBy>
  <cp:revision>188</cp:revision>
  <cp:lastPrinted>1601-01-01T00:00:00Z</cp:lastPrinted>
  <dcterms:created xsi:type="dcterms:W3CDTF">2019-11-09T15:46:46Z</dcterms:created>
  <dcterms:modified xsi:type="dcterms:W3CDTF">2025-07-31T16:33:31Z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2020-02-02 19:26:57Z</vt:lpwstr>
  </property>
  <property fmtid="{D5CDD505-2E9C-101B-9397-08002B2CF9AE}" pid="6" name="CTP_WWID">
    <vt:lpwstr>NA</vt:lpwstr>
  </property>
  <property fmtid="{D5CDD505-2E9C-101B-9397-08002B2CF9AE}" pid="7" name="HiddenSlides">
    <vt:i4>0</vt:i4>
  </property>
  <property fmtid="{D5CDD505-2E9C-101B-9397-08002B2CF9AE}" pid="8" name="HyperlinksChanged">
    <vt:bool>false</vt:bool>
  </property>
  <property fmtid="{D5CDD505-2E9C-101B-9397-08002B2CF9AE}" pid="9" name="LinksUpToDate">
    <vt:bool>false</vt:bool>
  </property>
  <property fmtid="{D5CDD505-2E9C-101B-9397-08002B2CF9AE}" pid="10" name="MMClips">
    <vt:i4>0</vt:i4>
  </property>
  <property fmtid="{D5CDD505-2E9C-101B-9397-08002B2CF9AE}" pid="11" name="Notes">
    <vt:i4>7</vt:i4>
  </property>
  <property fmtid="{D5CDD505-2E9C-101B-9397-08002B2CF9AE}" pid="12" name="PresentationFormat">
    <vt:lpwstr>Widescreen</vt:lpwstr>
  </property>
  <property fmtid="{D5CDD505-2E9C-101B-9397-08002B2CF9AE}" pid="13" name="ScaleCrop">
    <vt:bool>false</vt:bool>
  </property>
  <property fmtid="{D5CDD505-2E9C-101B-9397-08002B2CF9AE}" pid="14" name="ShareDoc">
    <vt:bool>false</vt:bool>
  </property>
  <property fmtid="{D5CDD505-2E9C-101B-9397-08002B2CF9AE}" pid="15" name="Slides">
    <vt:i4>10</vt:i4>
  </property>
  <property fmtid="{D5CDD505-2E9C-101B-9397-08002B2CF9AE}" pid="16" name="TitusGUID">
    <vt:lpwstr>8cbb5918-7074-460f-8109-a37032fced48</vt:lpwstr>
  </property>
</Properties>
</file>