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6" r:id="rId2"/>
    <p:sldId id="275" r:id="rId3"/>
    <p:sldId id="270" r:id="rId4"/>
    <p:sldId id="271" r:id="rId5"/>
    <p:sldId id="272" r:id="rId6"/>
    <p:sldId id="273" r:id="rId7"/>
    <p:sldId id="274" r:id="rId8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4" autoAdjust="0"/>
    <p:restoredTop sz="94660"/>
  </p:normalViewPr>
  <p:slideViewPr>
    <p:cSldViewPr>
      <p:cViewPr varScale="1">
        <p:scale>
          <a:sx n="79" d="100"/>
          <a:sy n="79" d="100"/>
        </p:scale>
        <p:origin x="542" y="72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7/28/2025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15-25-0338-00-16me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July 2025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15-25-0338-00-16me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July 2025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Menashe Shahar, Ondas Networks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Menashe Shahar, Ondas Networks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July 2025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Menashe Shahar, Ondas Networks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2025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Menashe Shahar, Ondas Networks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2025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Menashe Shahar, Ondas Networks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2025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Menashe Shahar, Ondas Networks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2025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Menashe Shahar, Ondas Networks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Menashe Shahar, Ondas Networks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Menashe Shahar, Ondas Networks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July 2025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Menashe Shahar, Ondas Networks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15-25-0338-00-16me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July 2025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Menashe Shahar, Ondas Networks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15" name="Title 1">
            <a:extLst>
              <a:ext uri="{FF2B5EF4-FFF2-40B4-BE49-F238E27FC236}">
                <a16:creationId xmlns:a16="http://schemas.microsoft.com/office/drawing/2014/main" id="{C08FD9D7-2082-98BE-57E5-A6066A0957C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297173"/>
            <a:ext cx="9034130" cy="2275844"/>
          </a:xfrm>
        </p:spPr>
        <p:txBody>
          <a:bodyPr>
            <a:normAutofit fontScale="90000"/>
          </a:bodyPr>
          <a:lstStyle/>
          <a:p>
            <a:br>
              <a:rPr lang="en-IN" dirty="0"/>
            </a:br>
            <a:br>
              <a:rPr lang="en-IN" dirty="0"/>
            </a:br>
            <a:br>
              <a:rPr lang="en-IN" dirty="0"/>
            </a:br>
            <a:br>
              <a:rPr lang="en-IN" dirty="0"/>
            </a:br>
            <a:br>
              <a:rPr lang="en-IN" dirty="0"/>
            </a:br>
            <a:br>
              <a:rPr lang="en-IN" dirty="0"/>
            </a:br>
            <a:br>
              <a:rPr lang="en-IN" dirty="0"/>
            </a:br>
            <a:r>
              <a:rPr lang="en-IN" dirty="0"/>
              <a:t>Proposed Additions and Modifications to the NB ieee802.16 Requirements</a:t>
            </a:r>
            <a:br>
              <a:rPr lang="en-IN" dirty="0"/>
            </a:br>
            <a:endParaRPr lang="en-IN" dirty="0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811D1AA7-6125-5EA0-35FD-A269AB4B58F5}"/>
              </a:ext>
            </a:extLst>
          </p:cNvPr>
          <p:cNvSpPr txBox="1"/>
          <p:nvPr/>
        </p:nvSpPr>
        <p:spPr>
          <a:xfrm>
            <a:off x="2655065" y="4472848"/>
            <a:ext cx="743638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3200" dirty="0">
                <a:solidFill>
                  <a:prstClr val="black"/>
                </a:solidFill>
                <a:latin typeface="Calibri" panose="020F0502020204030204"/>
                <a:ea typeface="+mn-ea"/>
              </a:rPr>
              <a:t>July 28, 2025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2316CD4-8734-C3B0-F65E-1D535009EBE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A04162-DBED-D34B-F9C2-02B194AFAE3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Menashe Shahar, Ondas Networks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7CB30BF-C1E3-09CB-172C-DCAB1DC3864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2025</a:t>
            </a:r>
            <a:endParaRPr lang="en-GB" dirty="0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C7174B4C-CB26-1A9E-ED5F-9FA91E93B9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1065213"/>
          </a:xfrm>
        </p:spPr>
        <p:txBody>
          <a:bodyPr/>
          <a:lstStyle/>
          <a:p>
            <a:pPr algn="ctr"/>
            <a:r>
              <a:rPr lang="en-US" dirty="0"/>
              <a:t>Proposed Changes and Additions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E9AEF69F-852D-9920-B40C-966D1E7FC8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13552" y="2170323"/>
            <a:ext cx="10340248" cy="4006640"/>
          </a:xfrm>
        </p:spPr>
        <p:txBody>
          <a:bodyPr/>
          <a:lstStyle/>
          <a:p>
            <a:r>
              <a:rPr lang="en-US" dirty="0"/>
              <a:t>Proposed changes: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PtMP: MAC layer modifications to make it more efficient.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DPP: Changes in the preamble and gain sequence to make it as robust as the repetition combining.</a:t>
            </a:r>
          </a:p>
          <a:p>
            <a:r>
              <a:rPr lang="en-US" dirty="0"/>
              <a:t>Proposed additions: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Single NB channel mode for DPP and PtMP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Low overhead DPP mode for short messages.</a:t>
            </a:r>
          </a:p>
        </p:txBody>
      </p:sp>
    </p:spTree>
    <p:extLst>
      <p:ext uri="{BB962C8B-B14F-4D97-AF65-F5344CB8AC3E}">
        <p14:creationId xmlns:p14="http://schemas.microsoft.com/office/powerpoint/2010/main" val="8523609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7B8F9BE-1A9C-D764-D038-9F8C6487F59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50DCFE-C2B7-984F-B830-B4271586135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Menashe Shahar, Ondas Networks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B21C086-149F-D487-FE0B-06FF49D58DC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2025</a:t>
            </a:r>
            <a:endParaRPr lang="en-GB" dirty="0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FCA0A550-F9AC-8FFC-1E09-E0F4820697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1065213"/>
          </a:xfrm>
        </p:spPr>
        <p:txBody>
          <a:bodyPr/>
          <a:lstStyle/>
          <a:p>
            <a:pPr algn="ctr"/>
            <a:r>
              <a:rPr lang="en-US" dirty="0"/>
              <a:t>Single NB Channel Mode Objectives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DC15CFE9-1BE1-D2BD-4EBD-58142BC457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13552" y="2170323"/>
            <a:ext cx="10340248" cy="400664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Simplify the single channel implementation by removing aspects of the standard with no value added for a single channel.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Reduce power consumption by selecting a low PAPR waveform while maintaining a good frequency utilization </a:t>
            </a:r>
          </a:p>
        </p:txBody>
      </p:sp>
    </p:spTree>
    <p:extLst>
      <p:ext uri="{BB962C8B-B14F-4D97-AF65-F5344CB8AC3E}">
        <p14:creationId xmlns:p14="http://schemas.microsoft.com/office/powerpoint/2010/main" val="7454123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E6815B5-2106-F161-2C84-D32B1684389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61356B-ECA2-A1F6-CCBF-78807F6BA20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Menashe Shahar, Ondas Networks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85CA2E6-8B69-66AC-B391-5B5C00182E5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2025</a:t>
            </a:r>
            <a:endParaRPr lang="en-GB" dirty="0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EE7C48FD-FCFA-1F6A-1F2F-41471A1C2A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5572" y="681037"/>
            <a:ext cx="10751546" cy="1327020"/>
          </a:xfrm>
        </p:spPr>
        <p:txBody>
          <a:bodyPr>
            <a:normAutofit/>
          </a:bodyPr>
          <a:lstStyle/>
          <a:p>
            <a:pPr algn="ctr"/>
            <a:r>
              <a:rPr lang="en-IN" dirty="0"/>
              <a:t>Removal of Aspects of the Standard with no Value Added for a Single Channel 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3DC5361F-5236-D8EC-F076-93122923E5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2564903"/>
            <a:ext cx="10586293" cy="3612059"/>
          </a:xfrm>
        </p:spPr>
        <p:txBody>
          <a:bodyPr>
            <a:norm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600" dirty="0">
                <a:latin typeface="Calibri" panose="020F0502020204030204" pitchFamily="34" charset="0"/>
                <a:ea typeface="Calibri" panose="020F0502020204030204" pitchFamily="34" charset="0"/>
              </a:rPr>
              <a:t>Ieee802.16t is designed to support combining of multiple adjacent and non-adjacent channels. This is accomplished by using OFDM and SC-FDMA. Removing OFDM/SC-FDMA simplifies the standard.</a:t>
            </a:r>
          </a:p>
          <a:p>
            <a:pPr marL="0" indent="0">
              <a:buNone/>
            </a:pPr>
            <a:endParaRPr lang="en-US" sz="26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endParaRPr lang="en-IN" dirty="0"/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3681782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064E53C-FE9F-F1E5-FE99-6208B7F334D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AB2270-D71D-6080-B0D4-F208F58B6D2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Menashe Shahar, Ondas Networks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4EE3B42-1F7E-7073-502D-25E17B1B2B0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2025</a:t>
            </a:r>
            <a:endParaRPr lang="en-GB" dirty="0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4786FBB6-6BEC-5D35-DA3B-5DE34F3BAC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8679"/>
            <a:ext cx="10751546" cy="916563"/>
          </a:xfrm>
        </p:spPr>
        <p:txBody>
          <a:bodyPr>
            <a:normAutofit fontScale="90000"/>
          </a:bodyPr>
          <a:lstStyle/>
          <a:p>
            <a:pPr algn="ctr"/>
            <a:r>
              <a:rPr lang="en-IN" dirty="0"/>
              <a:t>Reduce Power Consumption by selecting a low PAPR Waveform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DC28D292-D2D8-59E5-B6D2-7717A5E55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700807"/>
            <a:ext cx="10751546" cy="4476155"/>
          </a:xfrm>
        </p:spPr>
        <p:txBody>
          <a:bodyPr>
            <a:norm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600" dirty="0">
                <a:latin typeface="Calibri" panose="020F0502020204030204" pitchFamily="34" charset="0"/>
                <a:ea typeface="Calibri" panose="020F0502020204030204" pitchFamily="34" charset="0"/>
              </a:rPr>
              <a:t>A low PAPR waveform has the following power consumption benefits: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200" dirty="0">
                <a:latin typeface="Calibri" panose="020F0502020204030204" pitchFamily="34" charset="0"/>
                <a:ea typeface="Calibri" panose="020F0502020204030204" pitchFamily="34" charset="0"/>
              </a:rPr>
              <a:t>A less linear, more efficient PA may be used, e.g., a Class C PA.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200" dirty="0">
                <a:latin typeface="Calibri" panose="020F0502020204030204" pitchFamily="34" charset="0"/>
                <a:ea typeface="Calibri" panose="020F0502020204030204" pitchFamily="34" charset="0"/>
              </a:rPr>
              <a:t>The PA P1dB is selected based on peak power. For a given average TX power, a lower P1dB may be used.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600" dirty="0">
                <a:latin typeface="Calibri" panose="020F0502020204030204" pitchFamily="34" charset="0"/>
                <a:ea typeface="Calibri" panose="020F0502020204030204" pitchFamily="34" charset="0"/>
              </a:rPr>
              <a:t>The following requirements need to be considered when selecting the waveform: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200" dirty="0">
                <a:latin typeface="Calibri" panose="020F0502020204030204" pitchFamily="34" charset="0"/>
                <a:ea typeface="Calibri" panose="020F0502020204030204" pitchFamily="34" charset="0"/>
              </a:rPr>
              <a:t>The waveform of reference is QPSK. Frequency utilization should be as close as possible to frequency utilization of QPSK, i.e., 2 bits/sec/Hz.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200" dirty="0">
                <a:latin typeface="Calibri" panose="020F0502020204030204" pitchFamily="34" charset="0"/>
                <a:ea typeface="Calibri" panose="020F0502020204030204" pitchFamily="34" charset="0"/>
              </a:rPr>
              <a:t>The waveform after going through the PA, should pass FCC Part 90 spectrum emission mask D.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200" dirty="0">
                <a:latin typeface="Calibri" panose="020F0502020204030204" pitchFamily="34" charset="0"/>
                <a:ea typeface="Calibri" panose="020F0502020204030204" pitchFamily="34" charset="0"/>
              </a:rPr>
              <a:t>The following waveform have been considered, QPSK, OQPSK, SOQPSK-TG &amp; GMSK.</a:t>
            </a:r>
          </a:p>
          <a:p>
            <a:pPr lvl="1"/>
            <a:endParaRPr lang="en-US" sz="22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endParaRPr lang="en-US" sz="26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endParaRPr lang="en-US" sz="26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157732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E9B145-4381-EA55-2431-9C84C3510CD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80E490B-8871-3BA2-A0A3-7B18A1B8458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Menashe Shahar, Ondas Networks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63B026E-3EAB-03F4-15E0-0A0F4A610CD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2025</a:t>
            </a:r>
            <a:endParaRPr lang="en-GB" dirty="0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0EB379A4-A046-7AC1-FC59-CD7F0E8746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76671"/>
            <a:ext cx="10751546" cy="988571"/>
          </a:xfrm>
        </p:spPr>
        <p:txBody>
          <a:bodyPr>
            <a:normAutofit/>
          </a:bodyPr>
          <a:lstStyle/>
          <a:p>
            <a:pPr algn="ctr"/>
            <a:r>
              <a:rPr lang="en-IN" dirty="0"/>
              <a:t>Waveform Comparison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E0EA2E22-7EF7-CE7A-4179-9E40D81683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7408" y="1465242"/>
            <a:ext cx="10822338" cy="4704118"/>
          </a:xfrm>
        </p:spPr>
        <p:txBody>
          <a:bodyPr>
            <a:norm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600" dirty="0">
                <a:latin typeface="Calibri" panose="020F0502020204030204" pitchFamily="34" charset="0"/>
                <a:ea typeface="Calibri" panose="020F0502020204030204" pitchFamily="34" charset="0"/>
              </a:rPr>
              <a:t>The highest frequency utilization and the respective PAPR was computed for each of the waveforms passing FCC Part 90 spectrum emission mask D: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200" dirty="0">
                <a:latin typeface="Calibri" panose="020F0502020204030204" pitchFamily="34" charset="0"/>
                <a:ea typeface="Calibri" panose="020F0502020204030204" pitchFamily="34" charset="0"/>
              </a:rPr>
              <a:t>With Class A-B PA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200" dirty="0">
                <a:latin typeface="Calibri" panose="020F0502020204030204" pitchFamily="34" charset="0"/>
                <a:ea typeface="Calibri" panose="020F0502020204030204" pitchFamily="34" charset="0"/>
              </a:rPr>
              <a:t>With Class C PA (this is only applicable to SOQPSK and GMSK).</a:t>
            </a:r>
          </a:p>
          <a:p>
            <a:pPr marL="457200" lvl="1" indent="0">
              <a:buNone/>
            </a:pPr>
            <a:r>
              <a:rPr lang="en-US" sz="2200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600" dirty="0">
                <a:latin typeface="Calibri" panose="020F0502020204030204" pitchFamily="34" charset="0"/>
                <a:ea typeface="Calibri" panose="020F0502020204030204" pitchFamily="34" charset="0"/>
              </a:rPr>
              <a:t>The PAPR vs frequency utilization was computed for each of the waveforms when using Class A-B PA and when using Class C PA.</a:t>
            </a:r>
          </a:p>
          <a:p>
            <a:endParaRPr lang="en-US" sz="26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8746485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6A62DF3-3A9E-F9FB-3A9F-83C4440575A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61804C-F1EC-693B-0D31-25E3EF7A997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Menashe Shahar, Ondas Networks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F861273-4076-4063-E525-7F23AFF1805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2025</a:t>
            </a:r>
            <a:endParaRPr lang="en-GB" dirty="0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D7848B5F-580C-C52C-4FF5-4BB248EFA7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20688"/>
            <a:ext cx="10751546" cy="602628"/>
          </a:xfrm>
        </p:spPr>
        <p:txBody>
          <a:bodyPr>
            <a:normAutofit fontScale="90000"/>
          </a:bodyPr>
          <a:lstStyle/>
          <a:p>
            <a:pPr algn="ctr"/>
            <a:r>
              <a:rPr lang="en-IN" sz="4000" dirty="0"/>
              <a:t>Power Consumption Calculation  Example - QPSK</a:t>
            </a:r>
          </a:p>
        </p:txBody>
      </p:sp>
      <p:graphicFrame>
        <p:nvGraphicFramePr>
          <p:cNvPr id="8" name="Content Placeholder 7">
            <a:extLst>
              <a:ext uri="{FF2B5EF4-FFF2-40B4-BE49-F238E27FC236}">
                <a16:creationId xmlns:a16="http://schemas.microsoft.com/office/drawing/2014/main" id="{254E0C49-EA67-E8FE-A5D9-F63106FAB0B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19756780"/>
              </p:ext>
            </p:extLst>
          </p:nvPr>
        </p:nvGraphicFramePr>
        <p:xfrm>
          <a:off x="623392" y="1237579"/>
          <a:ext cx="10606315" cy="51695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83658">
                  <a:extLst>
                    <a:ext uri="{9D8B030D-6E8A-4147-A177-3AD203B41FA5}">
                      <a16:colId xmlns:a16="http://schemas.microsoft.com/office/drawing/2014/main" val="4038085709"/>
                    </a:ext>
                  </a:extLst>
                </a:gridCol>
                <a:gridCol w="2419499">
                  <a:extLst>
                    <a:ext uri="{9D8B030D-6E8A-4147-A177-3AD203B41FA5}">
                      <a16:colId xmlns:a16="http://schemas.microsoft.com/office/drawing/2014/main" val="1908843466"/>
                    </a:ext>
                  </a:extLst>
                </a:gridCol>
                <a:gridCol w="2651579">
                  <a:extLst>
                    <a:ext uri="{9D8B030D-6E8A-4147-A177-3AD203B41FA5}">
                      <a16:colId xmlns:a16="http://schemas.microsoft.com/office/drawing/2014/main" val="2712320016"/>
                    </a:ext>
                  </a:extLst>
                </a:gridCol>
                <a:gridCol w="2651579">
                  <a:extLst>
                    <a:ext uri="{9D8B030D-6E8A-4147-A177-3AD203B41FA5}">
                      <a16:colId xmlns:a16="http://schemas.microsoft.com/office/drawing/2014/main" val="1651961763"/>
                    </a:ext>
                  </a:extLst>
                </a:gridCol>
              </a:tblGrid>
              <a:tr h="663302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Peak Power Consumption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Average Power Consumption during TX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Average Power Consumption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49319552"/>
                  </a:ext>
                </a:extLst>
              </a:tr>
              <a:tr h="384295">
                <a:tc>
                  <a:txBody>
                    <a:bodyPr/>
                    <a:lstStyle/>
                    <a:p>
                      <a:r>
                        <a:rPr lang="en-US" dirty="0"/>
                        <a:t>Post PA Insertion Loss (dB)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0.5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0.5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0.5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87031196"/>
                  </a:ext>
                </a:extLst>
              </a:tr>
              <a:tr h="384295">
                <a:tc>
                  <a:txBody>
                    <a:bodyPr/>
                    <a:lstStyle/>
                    <a:p>
                      <a:r>
                        <a:rPr lang="en-US" dirty="0"/>
                        <a:t>PAPR (dB)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4.87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4.87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4.87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19958971"/>
                  </a:ext>
                </a:extLst>
              </a:tr>
              <a:tr h="384295">
                <a:tc>
                  <a:txBody>
                    <a:bodyPr/>
                    <a:lstStyle/>
                    <a:p>
                      <a:r>
                        <a:rPr lang="en-US" dirty="0"/>
                        <a:t>Power Supply Efficiency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0.9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0.9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0.9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83328577"/>
                  </a:ext>
                </a:extLst>
              </a:tr>
              <a:tr h="384295">
                <a:tc>
                  <a:txBody>
                    <a:bodyPr/>
                    <a:lstStyle/>
                    <a:p>
                      <a:r>
                        <a:rPr lang="en-US" dirty="0"/>
                        <a:t>PA Efficiency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0.6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0.50 (?)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9302503"/>
                  </a:ext>
                </a:extLst>
              </a:tr>
              <a:tr h="384295">
                <a:tc>
                  <a:txBody>
                    <a:bodyPr/>
                    <a:lstStyle/>
                    <a:p>
                      <a:r>
                        <a:rPr lang="en-US" dirty="0"/>
                        <a:t>Output TX Power (Watts)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32771448"/>
                  </a:ext>
                </a:extLst>
              </a:tr>
              <a:tr h="384295">
                <a:tc>
                  <a:txBody>
                    <a:bodyPr/>
                    <a:lstStyle/>
                    <a:p>
                      <a:r>
                        <a:rPr lang="en-US" dirty="0"/>
                        <a:t>Output TX Power (dBm)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66986407"/>
                  </a:ext>
                </a:extLst>
              </a:tr>
              <a:tr h="384295">
                <a:tc>
                  <a:txBody>
                    <a:bodyPr/>
                    <a:lstStyle/>
                    <a:p>
                      <a:r>
                        <a:rPr lang="en-US" dirty="0"/>
                        <a:t>PA TX Power (dBm)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44.37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39.5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92055204"/>
                  </a:ext>
                </a:extLst>
              </a:tr>
              <a:tr h="384295">
                <a:tc>
                  <a:txBody>
                    <a:bodyPr/>
                    <a:lstStyle/>
                    <a:p>
                      <a:r>
                        <a:rPr lang="en-US" dirty="0"/>
                        <a:t>PA TX Power (Watts)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27.8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37794752"/>
                  </a:ext>
                </a:extLst>
              </a:tr>
              <a:tr h="384295">
                <a:tc>
                  <a:txBody>
                    <a:bodyPr/>
                    <a:lstStyle/>
                    <a:p>
                      <a:r>
                        <a:rPr lang="en-US" dirty="0"/>
                        <a:t>TX Duty Cycle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---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----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0.02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1164603"/>
                  </a:ext>
                </a:extLst>
              </a:tr>
              <a:tr h="663302">
                <a:tc>
                  <a:txBody>
                    <a:bodyPr/>
                    <a:lstStyle/>
                    <a:p>
                      <a:r>
                        <a:rPr lang="en-US" dirty="0"/>
                        <a:t>Power Consumption during RX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39391031"/>
                  </a:ext>
                </a:extLst>
              </a:tr>
              <a:tr h="384295">
                <a:tc>
                  <a:txBody>
                    <a:bodyPr/>
                    <a:lstStyle/>
                    <a:p>
                      <a:r>
                        <a:rPr lang="en-US" dirty="0"/>
                        <a:t>Power Consumption (Watts)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51.48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0.4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60701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881673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.potx" id="{39B8279D-3729-4704-AB80-54F0A287AE33}" vid="{CABC245B-FFD7-4563-8595-2F43F99F3934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Proposed Modifications and Additons to ieee802.16t_2</Template>
  <TotalTime>24</TotalTime>
  <Words>544</Words>
  <Application>Microsoft Office PowerPoint</Application>
  <PresentationFormat>Widescreen</PresentationFormat>
  <Paragraphs>99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Arial Unicode MS</vt:lpstr>
      <vt:lpstr>Calibri</vt:lpstr>
      <vt:lpstr>Times New Roman</vt:lpstr>
      <vt:lpstr>Office Theme</vt:lpstr>
      <vt:lpstr>       Proposed Additions and Modifications to the NB ieee802.16 Requirements </vt:lpstr>
      <vt:lpstr>Proposed Changes and Additions</vt:lpstr>
      <vt:lpstr>Single NB Channel Mode Objectives</vt:lpstr>
      <vt:lpstr>Removal of Aspects of the Standard with no Value Added for a Single Channel </vt:lpstr>
      <vt:lpstr>Reduce Power Consumption by selecting a low PAPR Waveform</vt:lpstr>
      <vt:lpstr>Waveform Comparison</vt:lpstr>
      <vt:lpstr>Power Consumption Calculation  Example - QPSK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Vishal Kalkundrikar</dc:creator>
  <cp:keywords/>
  <cp:lastModifiedBy>Vishal Kalkundrikar</cp:lastModifiedBy>
  <cp:revision>6</cp:revision>
  <cp:lastPrinted>1601-01-01T00:00:00Z</cp:lastPrinted>
  <dcterms:created xsi:type="dcterms:W3CDTF">2025-07-28T12:07:07Z</dcterms:created>
  <dcterms:modified xsi:type="dcterms:W3CDTF">2025-07-28T12:33:58Z</dcterms:modified>
  <cp:category>Name, Affiliation</cp:category>
</cp:coreProperties>
</file>