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416" r:id="rId2"/>
    <p:sldId id="2457" r:id="rId3"/>
    <p:sldId id="2453" r:id="rId4"/>
    <p:sldId id="2437" r:id="rId5"/>
    <p:sldId id="2436" r:id="rId6"/>
    <p:sldId id="2450" r:id="rId7"/>
    <p:sldId id="2473" r:id="rId8"/>
    <p:sldId id="2474" r:id="rId9"/>
    <p:sldId id="2477" r:id="rId10"/>
    <p:sldId id="2459" r:id="rId11"/>
    <p:sldId id="2469" r:id="rId12"/>
    <p:sldId id="2462" r:id="rId13"/>
    <p:sldId id="2460" r:id="rId14"/>
    <p:sldId id="2464" r:id="rId15"/>
    <p:sldId id="2465" r:id="rId16"/>
    <p:sldId id="2475" r:id="rId17"/>
    <p:sldId id="2476" r:id="rId18"/>
    <p:sldId id="2463" r:id="rId19"/>
    <p:sldId id="2470" r:id="rId20"/>
    <p:sldId id="2479" r:id="rId21"/>
    <p:sldId id="2480" r:id="rId22"/>
    <p:sldId id="2454" r:id="rId23"/>
    <p:sldId id="2431"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E79"/>
    <a:srgbClr val="A5A5E9"/>
    <a:srgbClr val="4B4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402" autoAdjust="0"/>
    <p:restoredTop sz="94660"/>
  </p:normalViewPr>
  <p:slideViewPr>
    <p:cSldViewPr>
      <p:cViewPr varScale="1">
        <p:scale>
          <a:sx n="146" d="100"/>
          <a:sy n="146" d="100"/>
        </p:scale>
        <p:origin x="184" y="88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38" d="100"/>
        <a:sy n="138"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7/29/25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14400"/>
          </a:xfrm>
        </p:spPr>
        <p:txBody>
          <a:bodyPr/>
          <a:lstStyle>
            <a:lvl1pPr>
              <a:defRPr sz="2800"/>
            </a:lvl1pPr>
          </a:lstStyle>
          <a:p>
            <a:r>
              <a:rPr lang="en-US" dirty="0"/>
              <a:t>Click to edit Master title style</a:t>
            </a:r>
            <a:endParaRPr lang="en-GB" dirty="0"/>
          </a:p>
        </p:txBody>
      </p:sp>
      <p:sp>
        <p:nvSpPr>
          <p:cNvPr id="3" name="Content Placeholder 2"/>
          <p:cNvSpPr>
            <a:spLocks noGrp="1"/>
          </p:cNvSpPr>
          <p:nvPr>
            <p:ph idx="1"/>
          </p:nvPr>
        </p:nvSpPr>
        <p:spPr>
          <a:xfrm>
            <a:off x="914401" y="1600200"/>
            <a:ext cx="10361084" cy="4800600"/>
          </a:xfrm>
        </p:spPr>
        <p:txBody>
          <a:bodyPr/>
          <a:lstStyle>
            <a:lvl1pPr>
              <a:buFont typeface="Arial" panose="020B0604020202020204" pitchFamily="34" charset="0"/>
              <a:buChar char="•"/>
              <a:defRPr sz="2000" b="0"/>
            </a:lvl1pPr>
            <a:lvl2pPr marL="800100" indent="-342900">
              <a:buFont typeface="Arial" panose="020B0604020202020204" pitchFamily="34" charset="0"/>
              <a:buChar char="•"/>
              <a:defRPr sz="1800"/>
            </a:lvl2pPr>
            <a:lvl3pPr marL="1200150" indent="-285750">
              <a:buFont typeface="Arial" panose="020B0604020202020204" pitchFamily="34" charset="0"/>
              <a:buChar char="•"/>
              <a:defRPr sz="1800"/>
            </a:lvl3pPr>
            <a:lvl4pPr marL="1657350" indent="-285750">
              <a:buFont typeface="Arial" panose="020B0604020202020204" pitchFamily="34" charset="0"/>
              <a:buChar char="•"/>
              <a:defRPr sz="1600"/>
            </a:lvl4pPr>
            <a:lvl5pPr marL="2114550" indent="-285750">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14400"/>
          </a:xfrm>
        </p:spPr>
        <p:txBody>
          <a:bodyPr/>
          <a:lstStyle>
            <a:lvl1pPr>
              <a:defRPr sz="280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914401" y="1600200"/>
            <a:ext cx="10361084" cy="4800600"/>
          </a:xfrm>
        </p:spPr>
        <p:txBody>
          <a:bodyPr/>
          <a:lstStyle>
            <a:lvl1pPr>
              <a:buFont typeface="Arial" panose="020B0604020202020204" pitchFamily="34" charset="0"/>
              <a:buChar char="•"/>
              <a:defRPr sz="2400" b="1">
                <a:latin typeface="Arial" panose="020B0604020202020204" pitchFamily="34" charset="0"/>
                <a:cs typeface="Arial" panose="020B0604020202020204" pitchFamily="34" charset="0"/>
              </a:defRPr>
            </a:lvl1pPr>
            <a:lvl2pPr marL="800100" indent="-342900">
              <a:buFont typeface="Arial" panose="020B0604020202020204" pitchFamily="34" charset="0"/>
              <a:buChar char="•"/>
              <a:defRPr sz="2000">
                <a:latin typeface="Arial" panose="020B0604020202020204" pitchFamily="34" charset="0"/>
                <a:cs typeface="Arial" panose="020B0604020202020204" pitchFamily="34" charset="0"/>
              </a:defRPr>
            </a:lvl2pPr>
            <a:lvl3pPr marL="1200150" indent="-285750">
              <a:buFont typeface="Arial" panose="020B0604020202020204" pitchFamily="34" charset="0"/>
              <a:buChar char="•"/>
              <a:defRPr sz="1800">
                <a:latin typeface="Arial" panose="020B0604020202020204" pitchFamily="34" charset="0"/>
                <a:cs typeface="Arial" panose="020B0604020202020204" pitchFamily="34" charset="0"/>
              </a:defRPr>
            </a:lvl3pPr>
            <a:lvl4pPr marL="1657350" indent="-285750">
              <a:buFont typeface="Arial" panose="020B0604020202020204" pitchFamily="34" charset="0"/>
              <a:buChar char="•"/>
              <a:defRPr sz="1800">
                <a:latin typeface="Arial" panose="020B0604020202020204" pitchFamily="34" charset="0"/>
                <a:cs typeface="Arial" panose="020B0604020202020204" pitchFamily="34" charset="0"/>
              </a:defRPr>
            </a:lvl4pPr>
            <a:lvl5pPr marL="2114550" indent="-285750">
              <a:buFont typeface="Arial" panose="020B0604020202020204" pitchFamily="34" charset="0"/>
              <a:buChar char="•"/>
              <a:defRPr sz="18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extLst>
      <p:ext uri="{BB962C8B-B14F-4D97-AF65-F5344CB8AC3E}">
        <p14:creationId xmlns:p14="http://schemas.microsoft.com/office/powerpoint/2010/main" val="4163284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15-25-0353-01-acss</a:t>
            </a:r>
            <a:endParaRPr kumimoji="0" lang="en-GB" sz="1800" b="1" i="0" u="none" strike="noStrike" kern="1200" cap="none" spc="0" normalizeH="0" baseline="0" noProof="0" dirty="0">
              <a:ln>
                <a:noFill/>
              </a:ln>
              <a:solidFill>
                <a:srgbClr val="FF0000"/>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8348169" y="6475413"/>
            <a:ext cx="3005631"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i-FI" sz="1200" dirty="0">
                <a:solidFill>
                  <a:srgbClr val="000000"/>
                </a:solidFill>
              </a:rPr>
              <a:t>S. </a:t>
            </a:r>
            <a:r>
              <a:rPr lang="fi-FI" sz="1200" dirty="0" err="1">
                <a:solidFill>
                  <a:srgbClr val="000000"/>
                </a:solidFill>
              </a:rPr>
              <a:t>Ishihara</a:t>
            </a:r>
            <a:r>
              <a:rPr lang="fi-FI" sz="1200" dirty="0">
                <a:solidFill>
                  <a:srgbClr val="000000"/>
                </a:solidFill>
              </a:rPr>
              <a:t> (</a:t>
            </a:r>
            <a:r>
              <a:rPr lang="fi-FI" sz="1200" dirty="0" err="1">
                <a:solidFill>
                  <a:srgbClr val="000000"/>
                </a:solidFill>
              </a:rPr>
              <a:t>Shizuoka</a:t>
            </a:r>
            <a:r>
              <a:rPr lang="fi-FI" sz="1200" dirty="0">
                <a:solidFill>
                  <a:srgbClr val="000000"/>
                </a:solidFill>
              </a:rPr>
              <a:t> U.), M. </a:t>
            </a:r>
            <a:r>
              <a:rPr lang="fi-FI" sz="1200" dirty="0" err="1">
                <a:solidFill>
                  <a:srgbClr val="000000"/>
                </a:solidFill>
              </a:rPr>
              <a:t>Ogawa</a:t>
            </a:r>
            <a:r>
              <a:rPr lang="fi-FI" sz="1200" dirty="0">
                <a:solidFill>
                  <a:srgbClr val="000000"/>
                </a:solidFill>
              </a:rPr>
              <a:t> (Sophia U)</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8" r:id="rId9"/>
    <p:sldLayoutId id="2147483659"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911B32-6BDB-602A-D938-6F5CC253A64E}"/>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7" name="Rectangle 3">
            <a:extLst>
              <a:ext uri="{FF2B5EF4-FFF2-40B4-BE49-F238E27FC236}">
                <a16:creationId xmlns:a16="http://schemas.microsoft.com/office/drawing/2014/main" id="{42FDB627-5F69-1073-4BEA-8A2C37E621DF}"/>
              </a:ext>
            </a:extLst>
          </p:cNvPr>
          <p:cNvSpPr>
            <a:spLocks noChangeArrowheads="1"/>
          </p:cNvSpPr>
          <p:nvPr/>
        </p:nvSpPr>
        <p:spPr bwMode="auto">
          <a:xfrm>
            <a:off x="609600" y="762000"/>
            <a:ext cx="109728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buClrTx/>
              <a:buSzTx/>
              <a:buFontTx/>
              <a:buNone/>
            </a:pPr>
            <a:r>
              <a:rPr lang="en-US" altLang="en-US" sz="1800" b="1" u="sng" dirty="0">
                <a:solidFill>
                  <a:srgbClr val="000000"/>
                </a:solidFill>
                <a:effectLst>
                  <a:outerShdw blurRad="38100" dist="38100" dir="2700000" algn="tl">
                    <a:srgbClr val="C0C0C0"/>
                  </a:outerShdw>
                </a:effectLst>
                <a:latin typeface="Times New Roman" panose="02020603050405020304" pitchFamily="18" charset="0"/>
                <a:ea typeface="+mn-ea"/>
              </a:rPr>
              <a:t>Project: IEEE P802.15 Working Group for Wireless Personal Area Networks (WPANs)</a:t>
            </a:r>
            <a:endParaRPr lang="en-US" altLang="en-US" sz="1600" b="1" dirty="0">
              <a:solidFill>
                <a:srgbClr val="000000"/>
              </a:solidFill>
              <a:latin typeface="Times New Roman" panose="02020603050405020304" pitchFamily="18" charset="0"/>
              <a:ea typeface="+mn-ea"/>
            </a:endParaRPr>
          </a:p>
          <a:p>
            <a:pPr defTabSz="914400">
              <a:buClrTx/>
              <a:buSzTx/>
              <a:buFontTx/>
              <a:buNone/>
            </a:pPr>
            <a:endParaRPr lang="en-US" altLang="en-US" sz="1600" dirty="0">
              <a:solidFill>
                <a:srgbClr val="000000"/>
              </a:solidFill>
              <a:latin typeface="Times New Roman" panose="02020603050405020304" pitchFamily="18" charset="0"/>
              <a:ea typeface="+mn-ea"/>
            </a:endParaRPr>
          </a:p>
          <a:p>
            <a:pPr defTabSz="914400">
              <a:buClrTx/>
              <a:buSzTx/>
              <a:buFontTx/>
              <a:buNone/>
            </a:pPr>
            <a:r>
              <a:rPr lang="en-US" altLang="en-US" sz="1600" b="1" dirty="0">
                <a:solidFill>
                  <a:srgbClr val="000000"/>
                </a:solidFill>
                <a:latin typeface="Times New Roman" panose="02020603050405020304" pitchFamily="18" charset="0"/>
                <a:ea typeface="+mn-ea"/>
              </a:rPr>
              <a:t>Submission Title:</a:t>
            </a:r>
            <a:r>
              <a:rPr lang="en-US" altLang="en-US" sz="1600" dirty="0">
                <a:solidFill>
                  <a:srgbClr val="000000"/>
                </a:solidFill>
                <a:latin typeface="Times New Roman" panose="02020603050405020304" pitchFamily="18" charset="0"/>
                <a:ea typeface="+mn-ea"/>
              </a:rPr>
              <a:t> [</a:t>
            </a:r>
            <a:r>
              <a:rPr lang="en-US" altLang="en-US" sz="1600" b="1" dirty="0">
                <a:solidFill>
                  <a:srgbClr val="000000"/>
                </a:solidFill>
                <a:latin typeface="Times New Roman" panose="02020603050405020304" pitchFamily="18" charset="0"/>
                <a:ea typeface="+mn-ea"/>
              </a:rPr>
              <a:t>CCA Modes and Adaptive ED Threshold in </a:t>
            </a:r>
            <a:r>
              <a:rPr lang="en-US" altLang="en-US" sz="1600" b="1" dirty="0" err="1">
                <a:solidFill>
                  <a:srgbClr val="000000"/>
                </a:solidFill>
                <a:latin typeface="Times New Roman" panose="02020603050405020304" pitchFamily="18" charset="0"/>
                <a:ea typeface="+mn-ea"/>
              </a:rPr>
              <a:t>suspendable</a:t>
            </a:r>
            <a:r>
              <a:rPr lang="en-US" altLang="en-US" sz="1600" b="1" dirty="0">
                <a:solidFill>
                  <a:srgbClr val="000000"/>
                </a:solidFill>
                <a:latin typeface="Times New Roman" panose="02020603050405020304" pitchFamily="18" charset="0"/>
                <a:ea typeface="+mn-ea"/>
              </a:rPr>
              <a:t> CSMA-CA</a:t>
            </a:r>
            <a:r>
              <a:rPr lang="en-US" altLang="en-US" sz="1600" dirty="0">
                <a:solidFill>
                  <a:srgbClr val="000000"/>
                </a:solidFill>
                <a:latin typeface="Times New Roman" panose="02020603050405020304" pitchFamily="18" charset="0"/>
                <a:ea typeface="+mn-ea"/>
              </a:rPr>
              <a:t>]	</a:t>
            </a:r>
          </a:p>
          <a:p>
            <a:pPr defTabSz="914400">
              <a:buClrTx/>
              <a:buSzTx/>
              <a:buFontTx/>
              <a:buNone/>
            </a:pPr>
            <a:r>
              <a:rPr lang="en-US" altLang="en-US" sz="1600" b="1" dirty="0">
                <a:solidFill>
                  <a:srgbClr val="000000"/>
                </a:solidFill>
                <a:latin typeface="Times New Roman" panose="02020603050405020304" pitchFamily="18" charset="0"/>
                <a:ea typeface="+mn-ea"/>
              </a:rPr>
              <a:t>Date Submitted: </a:t>
            </a:r>
            <a:r>
              <a:rPr lang="en-US" altLang="en-US" sz="1600" dirty="0">
                <a:solidFill>
                  <a:srgbClr val="000000"/>
                </a:solidFill>
                <a:latin typeface="Times New Roman" panose="02020603050405020304" pitchFamily="18" charset="0"/>
                <a:ea typeface="+mn-ea"/>
              </a:rPr>
              <a:t>[</a:t>
            </a:r>
            <a:r>
              <a:rPr lang="en-US" altLang="en-US" sz="1600" dirty="0">
                <a:solidFill>
                  <a:schemeClr val="tx1"/>
                </a:solidFill>
                <a:latin typeface="Times New Roman" panose="02020603050405020304" pitchFamily="18" charset="0"/>
                <a:ea typeface="+mn-ea"/>
              </a:rPr>
              <a:t>29</a:t>
            </a:r>
            <a:r>
              <a:rPr lang="en-US" altLang="en-JP" sz="1600" dirty="0">
                <a:solidFill>
                  <a:schemeClr val="tx1"/>
                </a:solidFill>
              </a:rPr>
              <a:t> July. 2025</a:t>
            </a:r>
            <a:r>
              <a:rPr lang="en-US" altLang="en-US" sz="1600" dirty="0">
                <a:solidFill>
                  <a:srgbClr val="000000"/>
                </a:solidFill>
                <a:latin typeface="Times New Roman" panose="02020603050405020304" pitchFamily="18" charset="0"/>
                <a:ea typeface="+mn-ea"/>
              </a:rPr>
              <a:t>]	</a:t>
            </a:r>
          </a:p>
          <a:p>
            <a:pPr defTabSz="914400">
              <a:buClrTx/>
              <a:buSzTx/>
              <a:buFontTx/>
              <a:buNone/>
            </a:pPr>
            <a:r>
              <a:rPr lang="en-US" altLang="en-US" sz="1600" b="1" dirty="0">
                <a:solidFill>
                  <a:srgbClr val="000000"/>
                </a:solidFill>
                <a:latin typeface="Times New Roman" panose="02020603050405020304" pitchFamily="18" charset="0"/>
                <a:ea typeface="+mn-ea"/>
              </a:rPr>
              <a:t>Source:</a:t>
            </a:r>
            <a:r>
              <a:rPr lang="en-US" altLang="en-US" sz="1600" dirty="0">
                <a:solidFill>
                  <a:srgbClr val="000000"/>
                </a:solidFill>
                <a:latin typeface="Times New Roman" panose="02020603050405020304" pitchFamily="18" charset="0"/>
                <a:ea typeface="+mn-ea"/>
              </a:rPr>
              <a:t> [Susumu Ishihara</a:t>
            </a:r>
            <a:r>
              <a:rPr lang="en-US" altLang="en-US" sz="1600" baseline="30000" dirty="0">
                <a:solidFill>
                  <a:srgbClr val="000000"/>
                </a:solidFill>
                <a:latin typeface="Times New Roman" panose="02020603050405020304" pitchFamily="18" charset="0"/>
                <a:ea typeface="+mn-ea"/>
              </a:rPr>
              <a:t>1</a:t>
            </a:r>
            <a:r>
              <a:rPr lang="en-US" altLang="en-US" sz="1600" dirty="0">
                <a:solidFill>
                  <a:srgbClr val="000000"/>
                </a:solidFill>
                <a:latin typeface="Times New Roman" panose="02020603050405020304" pitchFamily="18" charset="0"/>
                <a:ea typeface="+mn-ea"/>
              </a:rPr>
              <a:t>, </a:t>
            </a:r>
            <a:r>
              <a:rPr lang="en-US" altLang="en-JP" sz="1600" dirty="0">
                <a:solidFill>
                  <a:schemeClr val="tx1"/>
                </a:solidFill>
              </a:rPr>
              <a:t>Masakatsu Ogawa</a:t>
            </a:r>
            <a:r>
              <a:rPr lang="en-US" altLang="en-JP" sz="1600" baseline="30000" dirty="0">
                <a:solidFill>
                  <a:schemeClr val="tx1"/>
                </a:solidFill>
              </a:rPr>
              <a:t>2</a:t>
            </a:r>
            <a:r>
              <a:rPr lang="en-US" altLang="en-US" sz="1600" dirty="0">
                <a:solidFill>
                  <a:srgbClr val="000000"/>
                </a:solidFill>
                <a:latin typeface="Times New Roman" panose="02020603050405020304" pitchFamily="18" charset="0"/>
                <a:ea typeface="+mn-ea"/>
              </a:rPr>
              <a:t>, </a:t>
            </a:r>
            <a:r>
              <a:rPr lang="en-US" altLang="en-JP" sz="1600" dirty="0" err="1">
                <a:solidFill>
                  <a:schemeClr val="tx1"/>
                </a:solidFill>
              </a:rPr>
              <a:t>Tetsushi</a:t>
            </a:r>
            <a:r>
              <a:rPr lang="en-US" altLang="en-JP" sz="1600" dirty="0">
                <a:solidFill>
                  <a:schemeClr val="tx1"/>
                </a:solidFill>
              </a:rPr>
              <a:t> Ikegami</a:t>
            </a:r>
            <a:r>
              <a:rPr lang="en-US" altLang="en-JP" sz="1600" baseline="30000" dirty="0">
                <a:solidFill>
                  <a:schemeClr val="tx1"/>
                </a:solidFill>
              </a:rPr>
              <a:t>3</a:t>
            </a:r>
            <a:r>
              <a:rPr lang="en-US" altLang="en-JP" sz="1600" dirty="0">
                <a:solidFill>
                  <a:schemeClr val="tx1"/>
                </a:solidFill>
              </a:rPr>
              <a:t>,</a:t>
            </a:r>
            <a:r>
              <a:rPr lang="en-US" altLang="en-JP" sz="1600" baseline="30000" dirty="0">
                <a:solidFill>
                  <a:schemeClr val="tx1"/>
                </a:solidFill>
              </a:rPr>
              <a:t> </a:t>
            </a:r>
            <a:r>
              <a:rPr lang="en-US" altLang="en-JP" sz="1600" dirty="0">
                <a:solidFill>
                  <a:schemeClr val="tx1"/>
                </a:solidFill>
              </a:rPr>
              <a:t>Shugo Kajita</a:t>
            </a:r>
            <a:r>
              <a:rPr lang="en-US" altLang="en-JP" sz="1600" baseline="30000" dirty="0">
                <a:solidFill>
                  <a:schemeClr val="tx1"/>
                </a:solidFill>
              </a:rPr>
              <a:t>4</a:t>
            </a:r>
            <a:r>
              <a:rPr lang="en-US" altLang="en-JP" sz="1600" dirty="0">
                <a:solidFill>
                  <a:schemeClr val="tx1"/>
                </a:solidFill>
              </a:rPr>
              <a:t>, Arata Kato</a:t>
            </a:r>
            <a:r>
              <a:rPr lang="en-US" altLang="en-JP" sz="1600" baseline="30000" dirty="0">
                <a:solidFill>
                  <a:schemeClr val="tx1"/>
                </a:solidFill>
              </a:rPr>
              <a:t>4</a:t>
            </a:r>
            <a:r>
              <a:rPr lang="en-US" altLang="en-JP" sz="1600" dirty="0">
                <a:solidFill>
                  <a:schemeClr val="tx1"/>
                </a:solidFill>
              </a:rPr>
              <a:t>, Mineo Takai</a:t>
            </a:r>
            <a:r>
              <a:rPr lang="en-US" altLang="en-JP" sz="1600" baseline="30000" dirty="0">
                <a:solidFill>
                  <a:schemeClr val="tx1"/>
                </a:solidFill>
              </a:rPr>
              <a:t>5</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Company [</a:t>
            </a:r>
            <a:r>
              <a:rPr lang="en-US" altLang="en-JP" sz="1600" baseline="30000" dirty="0">
                <a:solidFill>
                  <a:schemeClr val="tx1"/>
                </a:solidFill>
              </a:rPr>
              <a:t>1</a:t>
            </a:r>
            <a:r>
              <a:rPr lang="en-US" altLang="en-JP" sz="1600" dirty="0">
                <a:solidFill>
                  <a:schemeClr val="tx1"/>
                </a:solidFill>
              </a:rPr>
              <a:t>Shizuoka University, </a:t>
            </a:r>
            <a:r>
              <a:rPr lang="en-US" altLang="en-JP" sz="1600" baseline="30000" dirty="0">
                <a:solidFill>
                  <a:schemeClr val="tx1"/>
                </a:solidFill>
              </a:rPr>
              <a:t>2</a:t>
            </a:r>
            <a:r>
              <a:rPr lang="en-US" altLang="en-JP" sz="1600" dirty="0">
                <a:solidFill>
                  <a:schemeClr val="tx1"/>
                </a:solidFill>
              </a:rPr>
              <a:t>Sophia University, </a:t>
            </a:r>
            <a:r>
              <a:rPr lang="en-US" altLang="en-JP" sz="1600" baseline="30000" dirty="0">
                <a:solidFill>
                  <a:schemeClr val="tx1"/>
                </a:solidFill>
              </a:rPr>
              <a:t>3</a:t>
            </a:r>
            <a:r>
              <a:rPr lang="en-US" altLang="en-JP" sz="1600" dirty="0">
                <a:solidFill>
                  <a:schemeClr val="tx1"/>
                </a:solidFill>
              </a:rPr>
              <a:t>Meiji University, </a:t>
            </a:r>
            <a:r>
              <a:rPr lang="en-US" altLang="en-JP" sz="1600" baseline="30000" dirty="0">
                <a:solidFill>
                  <a:schemeClr val="tx1"/>
                </a:solidFill>
              </a:rPr>
              <a:t>4</a:t>
            </a:r>
            <a:r>
              <a:rPr lang="en-US" altLang="en-JP" sz="1600" dirty="0">
                <a:solidFill>
                  <a:schemeClr val="tx1"/>
                </a:solidFill>
              </a:rPr>
              <a:t>Space-Time Engineering Japan, Inc., </a:t>
            </a:r>
            <a:r>
              <a:rPr lang="en-US" altLang="en-JP" sz="1600" baseline="30000" dirty="0">
                <a:solidFill>
                  <a:schemeClr val="tx1"/>
                </a:solidFill>
              </a:rPr>
              <a:t>5</a:t>
            </a:r>
            <a:r>
              <a:rPr lang="en-US" altLang="en-JP" sz="1600" dirty="0">
                <a:solidFill>
                  <a:schemeClr val="tx1"/>
                </a:solidFill>
              </a:rPr>
              <a:t>Space-Time Engineering, LLC</a:t>
            </a:r>
            <a:r>
              <a:rPr lang="en-US" altLang="en-US" sz="1600" dirty="0">
                <a:solidFill>
                  <a:schemeClr val="tx1"/>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Address []</a:t>
            </a:r>
          </a:p>
          <a:p>
            <a:pPr defTabSz="914400">
              <a:buClrTx/>
              <a:buSzTx/>
              <a:buFontTx/>
              <a:buNone/>
            </a:pPr>
            <a:r>
              <a:rPr lang="en-US" altLang="en-US" sz="1600" dirty="0">
                <a:solidFill>
                  <a:srgbClr val="000000"/>
                </a:solidFill>
                <a:latin typeface="Times New Roman" panose="02020603050405020304" pitchFamily="18" charset="0"/>
                <a:ea typeface="+mn-ea"/>
              </a:rPr>
              <a:t>Voice:[], FAX: [], E-Mail:[</a:t>
            </a:r>
            <a:r>
              <a:rPr lang="en-US" altLang="en-JP" sz="1600" dirty="0" err="1">
                <a:solidFill>
                  <a:schemeClr val="tx2"/>
                </a:solidFill>
              </a:rPr>
              <a:t>ishihara.susumu@shizuoka.ac.jp</a:t>
            </a:r>
            <a:r>
              <a:rPr lang="en-US" altLang="en-JP" sz="1600" dirty="0">
                <a:solidFill>
                  <a:schemeClr val="tx2"/>
                </a:solidFill>
              </a:rPr>
              <a:t>, </a:t>
            </a:r>
            <a:r>
              <a:rPr lang="en-US" altLang="en-JP" sz="1600" dirty="0" err="1">
                <a:solidFill>
                  <a:schemeClr val="tx2"/>
                </a:solidFill>
              </a:rPr>
              <a:t>m-ogawa@sophia.ac.jp</a:t>
            </a:r>
            <a:r>
              <a:rPr lang="en-US" altLang="en-JP" sz="1600" dirty="0">
                <a:solidFill>
                  <a:schemeClr val="tx2"/>
                </a:solidFill>
              </a:rPr>
              <a:t>, </a:t>
            </a:r>
            <a:r>
              <a:rPr lang="en-US" altLang="en-JP" sz="1600" dirty="0" err="1">
                <a:solidFill>
                  <a:schemeClr val="tx2"/>
                </a:solidFill>
              </a:rPr>
              <a:t>ikegami@meiji.ac.jp</a:t>
            </a:r>
            <a:r>
              <a:rPr lang="en-US" altLang="en-JP" sz="1600" dirty="0">
                <a:solidFill>
                  <a:schemeClr val="tx2"/>
                </a:solidFill>
              </a:rPr>
              <a:t>, </a:t>
            </a:r>
            <a:r>
              <a:rPr lang="en-US" altLang="en-JP" sz="1600" dirty="0" err="1">
                <a:solidFill>
                  <a:schemeClr val="tx2"/>
                </a:solidFill>
              </a:rPr>
              <a:t>skajita@spacetime-eng.com</a:t>
            </a:r>
            <a:r>
              <a:rPr lang="en-US" altLang="en-JP" sz="1600" dirty="0">
                <a:solidFill>
                  <a:schemeClr val="tx2"/>
                </a:solidFill>
              </a:rPr>
              <a:t>, </a:t>
            </a:r>
            <a:r>
              <a:rPr lang="en-US" altLang="en-JP" sz="1600" dirty="0" err="1">
                <a:solidFill>
                  <a:schemeClr val="tx2"/>
                </a:solidFill>
              </a:rPr>
              <a:t>akato@spacetime-eng.com</a:t>
            </a:r>
            <a:r>
              <a:rPr lang="en-US" altLang="en-JP" sz="1600" dirty="0">
                <a:solidFill>
                  <a:schemeClr val="tx2"/>
                </a:solidFill>
              </a:rPr>
              <a:t>, </a:t>
            </a:r>
            <a:r>
              <a:rPr lang="en-US" altLang="en-JP" sz="1600" dirty="0" err="1">
                <a:solidFill>
                  <a:schemeClr val="tx2"/>
                </a:solidFill>
              </a:rPr>
              <a:t>mineo@ieee.org</a:t>
            </a:r>
            <a:r>
              <a:rPr lang="en-US" altLang="en-US" sz="1600" dirty="0">
                <a:solidFill>
                  <a:srgbClr val="000000"/>
                </a:solidFill>
                <a:latin typeface="Times New Roman" panose="02020603050405020304" pitchFamily="18" charset="0"/>
                <a:ea typeface="+mn-ea"/>
              </a:rPr>
              <a:t>]	</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Re:</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a:t>
            </a:r>
            <a:endParaRPr lang="en-US" altLang="en-US" sz="1600" dirty="0">
              <a:solidFill>
                <a:srgbClr val="000000"/>
              </a:solidFill>
              <a:latin typeface="Times New Roman" panose="02020603050405020304" pitchFamily="18" charset="0"/>
              <a:ea typeface="+mn-ea"/>
            </a:endParaRP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Abstract:</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This document discusses issues in the CCA modes for </a:t>
            </a:r>
            <a:r>
              <a:rPr lang="en-US" altLang="en-JP" sz="1600" dirty="0" err="1">
                <a:solidFill>
                  <a:schemeClr val="tx2"/>
                </a:solidFill>
              </a:rPr>
              <a:t>suspendable</a:t>
            </a:r>
            <a:r>
              <a:rPr lang="en-US" altLang="en-JP" sz="1600" dirty="0">
                <a:solidFill>
                  <a:schemeClr val="tx2"/>
                </a:solidFill>
              </a:rPr>
              <a:t> CSMA-CA</a:t>
            </a:r>
            <a:r>
              <a:rPr lang="en-US" altLang="en-US" sz="1600" dirty="0">
                <a:solidFill>
                  <a:srgbClr val="000000"/>
                </a:solidFill>
                <a:latin typeface="Times New Roman" panose="02020603050405020304" pitchFamily="18" charset="0"/>
                <a:ea typeface="+mn-ea"/>
              </a:rPr>
              <a:t>]</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Purpose:</a:t>
            </a:r>
            <a:r>
              <a:rPr lang="en-US" altLang="en-US" sz="1600" dirty="0">
                <a:solidFill>
                  <a:srgbClr val="000000"/>
                </a:solidFill>
                <a:latin typeface="Times New Roman" panose="02020603050405020304" pitchFamily="18" charset="0"/>
                <a:ea typeface="+mn-ea"/>
              </a:rPr>
              <a:t>	[Discussing the issues in </a:t>
            </a:r>
            <a:r>
              <a:rPr lang="en-US" altLang="en-JP" sz="1600" dirty="0">
                <a:solidFill>
                  <a:schemeClr val="tx2"/>
                </a:solidFill>
              </a:rPr>
              <a:t>the CCA modes for </a:t>
            </a:r>
            <a:r>
              <a:rPr lang="en-US" altLang="en-JP" sz="1600" dirty="0" err="1">
                <a:solidFill>
                  <a:schemeClr val="tx2"/>
                </a:solidFill>
              </a:rPr>
              <a:t>suspendable</a:t>
            </a:r>
            <a:r>
              <a:rPr lang="en-US" altLang="en-JP" sz="1600" dirty="0">
                <a:solidFill>
                  <a:schemeClr val="tx2"/>
                </a:solidFill>
              </a:rPr>
              <a:t> CSMA-CA in the coexistence of different modulations</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b="1" dirty="0">
                <a:solidFill>
                  <a:srgbClr val="000000"/>
                </a:solidFill>
                <a:latin typeface="Times New Roman" panose="02020603050405020304" pitchFamily="18" charset="0"/>
                <a:ea typeface="+mn-ea"/>
              </a:rPr>
              <a:t>Notice:</a:t>
            </a:r>
            <a:r>
              <a:rPr lang="en-US" altLang="en-US" sz="1600" dirty="0">
                <a:solidFill>
                  <a:srgbClr val="000000"/>
                </a:solidFill>
                <a:latin typeface="Times New Roman" panose="02020603050405020304" pitchFamily="18" charset="0"/>
                <a:ea typeface="+mn-ea"/>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buClrTx/>
              <a:buSzTx/>
              <a:buFontTx/>
              <a:buNone/>
            </a:pPr>
            <a:r>
              <a:rPr lang="en-US" altLang="en-US" sz="1600" b="1" dirty="0">
                <a:solidFill>
                  <a:srgbClr val="000000"/>
                </a:solidFill>
                <a:latin typeface="Times New Roman" panose="02020603050405020304" pitchFamily="18" charset="0"/>
                <a:ea typeface="+mn-ea"/>
              </a:rPr>
              <a:t>Release:</a:t>
            </a:r>
            <a:r>
              <a:rPr lang="en-US" altLang="en-US" sz="1600" dirty="0">
                <a:solidFill>
                  <a:srgbClr val="000000"/>
                </a:solidFill>
                <a:latin typeface="Times New Roman" panose="02020603050405020304" pitchFamily="18" charset="0"/>
                <a:ea typeface="+mn-ea"/>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585982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台形 126">
            <a:extLst>
              <a:ext uri="{FF2B5EF4-FFF2-40B4-BE49-F238E27FC236}">
                <a16:creationId xmlns:a16="http://schemas.microsoft.com/office/drawing/2014/main" id="{4C07E89C-DAB3-6653-15A0-A06E00B37B24}"/>
              </a:ext>
            </a:extLst>
          </p:cNvPr>
          <p:cNvSpPr/>
          <p:nvPr/>
        </p:nvSpPr>
        <p:spPr bwMode="auto">
          <a:xfrm>
            <a:off x="9901256" y="3621896"/>
            <a:ext cx="693248" cy="1215115"/>
          </a:xfrm>
          <a:prstGeom prst="trapezoid">
            <a:avLst/>
          </a:prstGeom>
          <a:solidFill>
            <a:srgbClr val="00B8FF">
              <a:alpha val="76419"/>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126" name="台形 125">
            <a:extLst>
              <a:ext uri="{FF2B5EF4-FFF2-40B4-BE49-F238E27FC236}">
                <a16:creationId xmlns:a16="http://schemas.microsoft.com/office/drawing/2014/main" id="{1ED6AD39-2910-663F-663F-E9C318422D7C}"/>
              </a:ext>
            </a:extLst>
          </p:cNvPr>
          <p:cNvSpPr/>
          <p:nvPr/>
        </p:nvSpPr>
        <p:spPr bwMode="auto">
          <a:xfrm>
            <a:off x="9112542" y="4435603"/>
            <a:ext cx="2278336" cy="406102"/>
          </a:xfrm>
          <a:prstGeom prst="trapezoid">
            <a:avLst/>
          </a:prstGeom>
          <a:solidFill>
            <a:srgbClr val="FFC000">
              <a:alpha val="76419"/>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7" name="タイトル 6">
            <a:extLst>
              <a:ext uri="{FF2B5EF4-FFF2-40B4-BE49-F238E27FC236}">
                <a16:creationId xmlns:a16="http://schemas.microsoft.com/office/drawing/2014/main" id="{757E391F-DB3D-1B11-0351-3D54C122A43A}"/>
              </a:ext>
            </a:extLst>
          </p:cNvPr>
          <p:cNvSpPr>
            <a:spLocks noGrp="1"/>
          </p:cNvSpPr>
          <p:nvPr>
            <p:ph type="title"/>
          </p:nvPr>
        </p:nvSpPr>
        <p:spPr>
          <a:xfrm>
            <a:off x="838200" y="645449"/>
            <a:ext cx="10552678" cy="914400"/>
          </a:xfrm>
        </p:spPr>
        <p:txBody>
          <a:bodyPr/>
          <a:lstStyle/>
          <a:p>
            <a:r>
              <a:rPr lang="en-US" altLang="ja-JP" sz="2600" dirty="0">
                <a:latin typeface="Arial" panose="020B0604020202020204" pitchFamily="34" charset="0"/>
                <a:cs typeface="Arial" panose="020B0604020202020204" pitchFamily="34" charset="0"/>
              </a:rPr>
              <a:t>Simple Mixed Scenario: 50 kbps networks &amp; 150 kbps networks</a:t>
            </a:r>
            <a:endParaRPr lang="ja-JP" altLang="en-US" sz="2600">
              <a:latin typeface="Arial" panose="020B0604020202020204" pitchFamily="34" charset="0"/>
              <a:cs typeface="Arial" panose="020B0604020202020204" pitchFamily="34" charset="0"/>
            </a:endParaRPr>
          </a:p>
        </p:txBody>
      </p:sp>
      <p:sp>
        <p:nvSpPr>
          <p:cNvPr id="8" name="コンテンツ プレースホルダー 7">
            <a:extLst>
              <a:ext uri="{FF2B5EF4-FFF2-40B4-BE49-F238E27FC236}">
                <a16:creationId xmlns:a16="http://schemas.microsoft.com/office/drawing/2014/main" id="{09A0D789-4FFF-2511-0B82-D2BF67E55938}"/>
              </a:ext>
            </a:extLst>
          </p:cNvPr>
          <p:cNvSpPr>
            <a:spLocks noGrp="1"/>
          </p:cNvSpPr>
          <p:nvPr>
            <p:ph idx="1"/>
          </p:nvPr>
        </p:nvSpPr>
        <p:spPr>
          <a:xfrm>
            <a:off x="914401" y="1512790"/>
            <a:ext cx="10361084" cy="1143000"/>
          </a:xfrm>
        </p:spPr>
        <p:txBody>
          <a:bodyPr/>
          <a:lstStyle/>
          <a:p>
            <a:r>
              <a:rPr lang="en-US" altLang="ja-JP" b="1" dirty="0">
                <a:latin typeface="Arial" panose="020B0604020202020204" pitchFamily="34" charset="0"/>
                <a:cs typeface="Arial" panose="020B0604020202020204" pitchFamily="34" charset="0"/>
              </a:rPr>
              <a:t>Slow</a:t>
            </a:r>
            <a:r>
              <a:rPr lang="en-US" altLang="ja-JP" dirty="0">
                <a:latin typeface="Arial" panose="020B0604020202020204" pitchFamily="34" charset="0"/>
                <a:cs typeface="Arial" panose="020B0604020202020204" pitchFamily="34" charset="0"/>
              </a:rPr>
              <a:t> net: SUN FSK PHY </a:t>
            </a:r>
            <a:r>
              <a:rPr lang="en-US" altLang="ja-JP" b="1" dirty="0">
                <a:latin typeface="Arial" panose="020B0604020202020204" pitchFamily="34" charset="0"/>
                <a:cs typeface="Arial" panose="020B0604020202020204" pitchFamily="34" charset="0"/>
              </a:rPr>
              <a:t>50</a:t>
            </a:r>
            <a:r>
              <a:rPr lang="en-US" altLang="ja-JP" dirty="0">
                <a:latin typeface="Arial" panose="020B0604020202020204" pitchFamily="34" charset="0"/>
                <a:cs typeface="Arial" panose="020B0604020202020204" pitchFamily="34" charset="0"/>
              </a:rPr>
              <a:t> kbps 2FSK</a:t>
            </a:r>
          </a:p>
          <a:p>
            <a:r>
              <a:rPr lang="en-US" altLang="ja-JP" b="1" dirty="0">
                <a:latin typeface="Arial" panose="020B0604020202020204" pitchFamily="34" charset="0"/>
                <a:cs typeface="Arial" panose="020B0604020202020204" pitchFamily="34" charset="0"/>
              </a:rPr>
              <a:t>Fast</a:t>
            </a:r>
            <a:r>
              <a:rPr lang="en-US" altLang="ja-JP" dirty="0">
                <a:latin typeface="Arial" panose="020B0604020202020204" pitchFamily="34" charset="0"/>
                <a:cs typeface="Arial" panose="020B0604020202020204" pitchFamily="34" charset="0"/>
              </a:rPr>
              <a:t> net: SUN FSK PHY </a:t>
            </a:r>
            <a:r>
              <a:rPr lang="en-US" altLang="ja-JP" b="1" dirty="0">
                <a:latin typeface="Arial" panose="020B0604020202020204" pitchFamily="34" charset="0"/>
                <a:cs typeface="Arial" panose="020B0604020202020204" pitchFamily="34" charset="0"/>
              </a:rPr>
              <a:t>150</a:t>
            </a:r>
            <a:r>
              <a:rPr lang="en-US" altLang="ja-JP" dirty="0">
                <a:latin typeface="Arial" panose="020B0604020202020204" pitchFamily="34" charset="0"/>
                <a:cs typeface="Arial" panose="020B0604020202020204" pitchFamily="34" charset="0"/>
              </a:rPr>
              <a:t> kbps 2FSK</a:t>
            </a:r>
          </a:p>
          <a:p>
            <a:r>
              <a:rPr lang="en-US" altLang="ja-JP" dirty="0">
                <a:latin typeface="Arial" panose="020B0604020202020204" pitchFamily="34" charset="0"/>
                <a:cs typeface="Arial" panose="020B0604020202020204" pitchFamily="34" charset="0"/>
              </a:rPr>
              <a:t>They work on the same channel</a:t>
            </a:r>
            <a:endParaRPr lang="ja-JP" altLang="en-US">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D0E7920F-F09E-9717-092E-A7540171133D}"/>
              </a:ext>
            </a:extLst>
          </p:cNvPr>
          <p:cNvSpPr>
            <a:spLocks noGrp="1"/>
          </p:cNvSpPr>
          <p:nvPr>
            <p:ph type="sldNum" idx="12"/>
          </p:nvPr>
        </p:nvSpPr>
        <p:spPr>
          <a:xfrm>
            <a:off x="5742518" y="6494463"/>
            <a:ext cx="704849" cy="363537"/>
          </a:xfrm>
        </p:spPr>
        <p:txBody>
          <a:bodyPr/>
          <a:lstStyle/>
          <a:p>
            <a:r>
              <a:rPr lang="en-GB" dirty="0"/>
              <a:t>Slide </a:t>
            </a:r>
            <a:fld id="{440F5867-744E-4AA6-B0ED-4C44D2DFBB7B}" type="slidenum">
              <a:rPr lang="en-GB" smtClean="0"/>
              <a:pPr/>
              <a:t>10</a:t>
            </a:fld>
            <a:endParaRPr lang="en-GB" dirty="0"/>
          </a:p>
        </p:txBody>
      </p:sp>
      <p:sp>
        <p:nvSpPr>
          <p:cNvPr id="9" name="円/楕円 8">
            <a:extLst>
              <a:ext uri="{FF2B5EF4-FFF2-40B4-BE49-F238E27FC236}">
                <a16:creationId xmlns:a16="http://schemas.microsoft.com/office/drawing/2014/main" id="{FB126061-E6B3-EB8C-A52D-1BB7208FA810}"/>
              </a:ext>
            </a:extLst>
          </p:cNvPr>
          <p:cNvSpPr/>
          <p:nvPr/>
        </p:nvSpPr>
        <p:spPr bwMode="auto">
          <a:xfrm>
            <a:off x="3057875" y="4016589"/>
            <a:ext cx="381000" cy="3810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テキスト ボックス 9">
            <a:extLst>
              <a:ext uri="{FF2B5EF4-FFF2-40B4-BE49-F238E27FC236}">
                <a16:creationId xmlns:a16="http://schemas.microsoft.com/office/drawing/2014/main" id="{EEEC5990-7982-8A43-3306-7CD1209532AE}"/>
              </a:ext>
            </a:extLst>
          </p:cNvPr>
          <p:cNvSpPr txBox="1"/>
          <p:nvPr/>
        </p:nvSpPr>
        <p:spPr>
          <a:xfrm>
            <a:off x="2711208" y="3290456"/>
            <a:ext cx="1263487"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50 kbps</a:t>
            </a:r>
            <a:endParaRPr kumimoji="1" lang="ja-JP" altLang="en-US">
              <a:solidFill>
                <a:schemeClr val="tx1"/>
              </a:solidFill>
              <a:latin typeface="Arial" panose="020B0604020202020204" pitchFamily="34" charset="0"/>
              <a:cs typeface="Arial" panose="020B0604020202020204" pitchFamily="34" charset="0"/>
            </a:endParaRPr>
          </a:p>
        </p:txBody>
      </p:sp>
      <p:sp>
        <p:nvSpPr>
          <p:cNvPr id="11" name="円/楕円 10">
            <a:extLst>
              <a:ext uri="{FF2B5EF4-FFF2-40B4-BE49-F238E27FC236}">
                <a16:creationId xmlns:a16="http://schemas.microsoft.com/office/drawing/2014/main" id="{764EE346-EB36-7063-F751-EB332DC976A8}"/>
              </a:ext>
            </a:extLst>
          </p:cNvPr>
          <p:cNvSpPr/>
          <p:nvPr/>
        </p:nvSpPr>
        <p:spPr bwMode="auto">
          <a:xfrm>
            <a:off x="7091967" y="4186685"/>
            <a:ext cx="381000" cy="381000"/>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テキスト ボックス 11">
            <a:extLst>
              <a:ext uri="{FF2B5EF4-FFF2-40B4-BE49-F238E27FC236}">
                <a16:creationId xmlns:a16="http://schemas.microsoft.com/office/drawing/2014/main" id="{92C0F563-EA64-1CDF-FF3E-4F2D606FFE8C}"/>
              </a:ext>
            </a:extLst>
          </p:cNvPr>
          <p:cNvSpPr txBox="1"/>
          <p:nvPr/>
        </p:nvSpPr>
        <p:spPr>
          <a:xfrm>
            <a:off x="6634767" y="3448001"/>
            <a:ext cx="1435008"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150 kbps</a:t>
            </a:r>
            <a:endParaRPr kumimoji="1" lang="ja-JP" altLang="en-US">
              <a:solidFill>
                <a:schemeClr val="tx1"/>
              </a:solidFill>
              <a:latin typeface="Arial" panose="020B0604020202020204" pitchFamily="34" charset="0"/>
              <a:cs typeface="Arial" panose="020B0604020202020204" pitchFamily="34" charset="0"/>
            </a:endParaRPr>
          </a:p>
        </p:txBody>
      </p:sp>
      <p:sp>
        <p:nvSpPr>
          <p:cNvPr id="13" name="正方形/長方形 12">
            <a:extLst>
              <a:ext uri="{FF2B5EF4-FFF2-40B4-BE49-F238E27FC236}">
                <a16:creationId xmlns:a16="http://schemas.microsoft.com/office/drawing/2014/main" id="{7E8914D1-1BDF-E096-D2FF-0F6F242F99F0}"/>
              </a:ext>
            </a:extLst>
          </p:cNvPr>
          <p:cNvSpPr/>
          <p:nvPr/>
        </p:nvSpPr>
        <p:spPr bwMode="auto">
          <a:xfrm>
            <a:off x="1285886" y="498522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正方形/長方形 13">
            <a:extLst>
              <a:ext uri="{FF2B5EF4-FFF2-40B4-BE49-F238E27FC236}">
                <a16:creationId xmlns:a16="http://schemas.microsoft.com/office/drawing/2014/main" id="{A479EB39-4EDC-116D-CCBA-AB35C13E9A32}"/>
              </a:ext>
            </a:extLst>
          </p:cNvPr>
          <p:cNvSpPr/>
          <p:nvPr/>
        </p:nvSpPr>
        <p:spPr bwMode="auto">
          <a:xfrm>
            <a:off x="2537231" y="5411049"/>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正方形/長方形 14">
            <a:extLst>
              <a:ext uri="{FF2B5EF4-FFF2-40B4-BE49-F238E27FC236}">
                <a16:creationId xmlns:a16="http://schemas.microsoft.com/office/drawing/2014/main" id="{C83B4F59-4E5E-0F55-B99B-60EB7F8CF6A1}"/>
              </a:ext>
            </a:extLst>
          </p:cNvPr>
          <p:cNvSpPr/>
          <p:nvPr/>
        </p:nvSpPr>
        <p:spPr bwMode="auto">
          <a:xfrm>
            <a:off x="4048475" y="6073988"/>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正方形/長方形 16">
            <a:extLst>
              <a:ext uri="{FF2B5EF4-FFF2-40B4-BE49-F238E27FC236}">
                <a16:creationId xmlns:a16="http://schemas.microsoft.com/office/drawing/2014/main" id="{6171855A-C0FB-510F-2CE4-178BBD5BA0AE}"/>
              </a:ext>
            </a:extLst>
          </p:cNvPr>
          <p:cNvSpPr/>
          <p:nvPr/>
        </p:nvSpPr>
        <p:spPr bwMode="auto">
          <a:xfrm>
            <a:off x="6259856" y="4695003"/>
            <a:ext cx="241935"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正方形/長方形 17">
            <a:extLst>
              <a:ext uri="{FF2B5EF4-FFF2-40B4-BE49-F238E27FC236}">
                <a16:creationId xmlns:a16="http://schemas.microsoft.com/office/drawing/2014/main" id="{0BC66118-6E28-6047-F7DE-99B92EE06E6C}"/>
              </a:ext>
            </a:extLst>
          </p:cNvPr>
          <p:cNvSpPr/>
          <p:nvPr/>
        </p:nvSpPr>
        <p:spPr bwMode="auto">
          <a:xfrm>
            <a:off x="6090187" y="327756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正方形/長方形 19">
            <a:extLst>
              <a:ext uri="{FF2B5EF4-FFF2-40B4-BE49-F238E27FC236}">
                <a16:creationId xmlns:a16="http://schemas.microsoft.com/office/drawing/2014/main" id="{53ABE4BE-33C6-2BC1-9EAB-7E46C2D021E2}"/>
              </a:ext>
            </a:extLst>
          </p:cNvPr>
          <p:cNvSpPr/>
          <p:nvPr/>
        </p:nvSpPr>
        <p:spPr bwMode="auto">
          <a:xfrm>
            <a:off x="5864632" y="548554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2" name="直線矢印コネクタ 21">
            <a:extLst>
              <a:ext uri="{FF2B5EF4-FFF2-40B4-BE49-F238E27FC236}">
                <a16:creationId xmlns:a16="http://schemas.microsoft.com/office/drawing/2014/main" id="{4172E948-1DB4-E4B6-76F6-E124D8D4F776}"/>
              </a:ext>
            </a:extLst>
          </p:cNvPr>
          <p:cNvCxnSpPr>
            <a:cxnSpLocks/>
            <a:stCxn id="13" idx="3"/>
            <a:endCxn id="9" idx="2"/>
          </p:cNvCxnSpPr>
          <p:nvPr/>
        </p:nvCxnSpPr>
        <p:spPr bwMode="auto">
          <a:xfrm flipV="1">
            <a:off x="1514486" y="4207089"/>
            <a:ext cx="1543389" cy="892436"/>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24" name="直線矢印コネクタ 23">
            <a:extLst>
              <a:ext uri="{FF2B5EF4-FFF2-40B4-BE49-F238E27FC236}">
                <a16:creationId xmlns:a16="http://schemas.microsoft.com/office/drawing/2014/main" id="{EE71F8C7-41A7-2364-F739-A56EF30E84F4}"/>
              </a:ext>
            </a:extLst>
          </p:cNvPr>
          <p:cNvCxnSpPr>
            <a:cxnSpLocks/>
            <a:stCxn id="14" idx="3"/>
            <a:endCxn id="9" idx="3"/>
          </p:cNvCxnSpPr>
          <p:nvPr/>
        </p:nvCxnSpPr>
        <p:spPr bwMode="auto">
          <a:xfrm flipV="1">
            <a:off x="2765831" y="4341793"/>
            <a:ext cx="347840" cy="1183556"/>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27" name="直線矢印コネクタ 26">
            <a:extLst>
              <a:ext uri="{FF2B5EF4-FFF2-40B4-BE49-F238E27FC236}">
                <a16:creationId xmlns:a16="http://schemas.microsoft.com/office/drawing/2014/main" id="{C676C7DE-F601-2C53-7717-6B402AF6A8CE}"/>
              </a:ext>
            </a:extLst>
          </p:cNvPr>
          <p:cNvCxnSpPr>
            <a:cxnSpLocks/>
            <a:stCxn id="15" idx="0"/>
            <a:endCxn id="9" idx="4"/>
          </p:cNvCxnSpPr>
          <p:nvPr/>
        </p:nvCxnSpPr>
        <p:spPr bwMode="auto">
          <a:xfrm flipH="1" flipV="1">
            <a:off x="3248375" y="4397589"/>
            <a:ext cx="914400" cy="1676399"/>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30" name="直線矢印コネクタ 29">
            <a:extLst>
              <a:ext uri="{FF2B5EF4-FFF2-40B4-BE49-F238E27FC236}">
                <a16:creationId xmlns:a16="http://schemas.microsoft.com/office/drawing/2014/main" id="{30C944C5-BC6A-FF75-F01A-E90166EE2651}"/>
              </a:ext>
            </a:extLst>
          </p:cNvPr>
          <p:cNvCxnSpPr>
            <a:cxnSpLocks/>
            <a:stCxn id="20" idx="0"/>
            <a:endCxn id="9" idx="5"/>
          </p:cNvCxnSpPr>
          <p:nvPr/>
        </p:nvCxnSpPr>
        <p:spPr bwMode="auto">
          <a:xfrm flipH="1" flipV="1">
            <a:off x="3383079" y="4341793"/>
            <a:ext cx="2595853" cy="1143752"/>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34" name="直線矢印コネクタ 33">
            <a:extLst>
              <a:ext uri="{FF2B5EF4-FFF2-40B4-BE49-F238E27FC236}">
                <a16:creationId xmlns:a16="http://schemas.microsoft.com/office/drawing/2014/main" id="{4E2167E1-9433-710D-172F-E01FD16E38EC}"/>
              </a:ext>
            </a:extLst>
          </p:cNvPr>
          <p:cNvCxnSpPr>
            <a:cxnSpLocks/>
            <a:stCxn id="18" idx="1"/>
            <a:endCxn id="9" idx="7"/>
          </p:cNvCxnSpPr>
          <p:nvPr/>
        </p:nvCxnSpPr>
        <p:spPr bwMode="auto">
          <a:xfrm flipH="1">
            <a:off x="3383079" y="3391865"/>
            <a:ext cx="2707108" cy="680520"/>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42" name="直線矢印コネクタ 41">
            <a:extLst>
              <a:ext uri="{FF2B5EF4-FFF2-40B4-BE49-F238E27FC236}">
                <a16:creationId xmlns:a16="http://schemas.microsoft.com/office/drawing/2014/main" id="{33EA7462-F22E-B606-9D22-A3091F3DBD0C}"/>
              </a:ext>
            </a:extLst>
          </p:cNvPr>
          <p:cNvCxnSpPr>
            <a:cxnSpLocks/>
            <a:stCxn id="17" idx="1"/>
            <a:endCxn id="9" idx="6"/>
          </p:cNvCxnSpPr>
          <p:nvPr/>
        </p:nvCxnSpPr>
        <p:spPr bwMode="auto">
          <a:xfrm flipH="1" flipV="1">
            <a:off x="3438875" y="4207089"/>
            <a:ext cx="2820981" cy="602214"/>
          </a:xfrm>
          <a:prstGeom prst="straightConnector1">
            <a:avLst/>
          </a:prstGeom>
          <a:solidFill>
            <a:srgbClr val="00B8FF"/>
          </a:solidFill>
          <a:ln w="9525" cap="flat" cmpd="sng" algn="ctr">
            <a:solidFill>
              <a:schemeClr val="tx1"/>
            </a:solidFill>
            <a:prstDash val="solid"/>
            <a:round/>
            <a:headEnd type="none" w="med" len="med"/>
            <a:tailEnd type="none"/>
          </a:ln>
          <a:effectLst/>
        </p:spPr>
      </p:cxnSp>
      <p:sp>
        <p:nvSpPr>
          <p:cNvPr id="51" name="正方形/長方形 50">
            <a:extLst>
              <a:ext uri="{FF2B5EF4-FFF2-40B4-BE49-F238E27FC236}">
                <a16:creationId xmlns:a16="http://schemas.microsoft.com/office/drawing/2014/main" id="{F9D0AC9C-3D36-D935-5FC8-7434FFB11618}"/>
              </a:ext>
            </a:extLst>
          </p:cNvPr>
          <p:cNvSpPr/>
          <p:nvPr/>
        </p:nvSpPr>
        <p:spPr bwMode="auto">
          <a:xfrm>
            <a:off x="1640297" y="363670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52" name="直線矢印コネクタ 51">
            <a:extLst>
              <a:ext uri="{FF2B5EF4-FFF2-40B4-BE49-F238E27FC236}">
                <a16:creationId xmlns:a16="http://schemas.microsoft.com/office/drawing/2014/main" id="{73254D76-076D-DC61-9207-CF7A33934F95}"/>
              </a:ext>
            </a:extLst>
          </p:cNvPr>
          <p:cNvCxnSpPr>
            <a:cxnSpLocks/>
            <a:stCxn id="51" idx="3"/>
            <a:endCxn id="9" idx="1"/>
          </p:cNvCxnSpPr>
          <p:nvPr/>
        </p:nvCxnSpPr>
        <p:spPr bwMode="auto">
          <a:xfrm>
            <a:off x="1868897" y="3751005"/>
            <a:ext cx="1244774" cy="321380"/>
          </a:xfrm>
          <a:prstGeom prst="straightConnector1">
            <a:avLst/>
          </a:prstGeom>
          <a:solidFill>
            <a:srgbClr val="00B8FF"/>
          </a:solidFill>
          <a:ln w="9525" cap="flat" cmpd="sng" algn="ctr">
            <a:solidFill>
              <a:schemeClr val="tx1"/>
            </a:solidFill>
            <a:prstDash val="solid"/>
            <a:round/>
            <a:headEnd type="none" w="med" len="med"/>
            <a:tailEnd type="none"/>
          </a:ln>
          <a:effectLst/>
        </p:spPr>
      </p:cxnSp>
      <p:sp>
        <p:nvSpPr>
          <p:cNvPr id="65" name="正方形/長方形 64">
            <a:extLst>
              <a:ext uri="{FF2B5EF4-FFF2-40B4-BE49-F238E27FC236}">
                <a16:creationId xmlns:a16="http://schemas.microsoft.com/office/drawing/2014/main" id="{6481F51F-FC10-7699-C4F5-DCB874DDDB8C}"/>
              </a:ext>
            </a:extLst>
          </p:cNvPr>
          <p:cNvSpPr/>
          <p:nvPr/>
        </p:nvSpPr>
        <p:spPr bwMode="auto">
          <a:xfrm>
            <a:off x="5832463" y="3666283"/>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6" name="正方形/長方形 65">
            <a:extLst>
              <a:ext uri="{FF2B5EF4-FFF2-40B4-BE49-F238E27FC236}">
                <a16:creationId xmlns:a16="http://schemas.microsoft.com/office/drawing/2014/main" id="{2FF5CAED-DDC8-D4B2-9673-DB5EFA05E767}"/>
              </a:ext>
            </a:extLst>
          </p:cNvPr>
          <p:cNvSpPr/>
          <p:nvPr/>
        </p:nvSpPr>
        <p:spPr bwMode="auto">
          <a:xfrm>
            <a:off x="5850119" y="4453385"/>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7" name="正方形/長方形 66">
            <a:extLst>
              <a:ext uri="{FF2B5EF4-FFF2-40B4-BE49-F238E27FC236}">
                <a16:creationId xmlns:a16="http://schemas.microsoft.com/office/drawing/2014/main" id="{93AB73FE-C4B1-FA84-2329-E5900CF9A816}"/>
              </a:ext>
            </a:extLst>
          </p:cNvPr>
          <p:cNvSpPr/>
          <p:nvPr/>
        </p:nvSpPr>
        <p:spPr bwMode="auto">
          <a:xfrm>
            <a:off x="6392832" y="498671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8" name="正方形/長方形 67">
            <a:extLst>
              <a:ext uri="{FF2B5EF4-FFF2-40B4-BE49-F238E27FC236}">
                <a16:creationId xmlns:a16="http://schemas.microsoft.com/office/drawing/2014/main" id="{BAD898FA-311B-5E3F-7CDF-FB4C200765CA}"/>
              </a:ext>
            </a:extLst>
          </p:cNvPr>
          <p:cNvSpPr/>
          <p:nvPr/>
        </p:nvSpPr>
        <p:spPr bwMode="auto">
          <a:xfrm>
            <a:off x="7201716" y="555604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正方形/長方形 68">
            <a:extLst>
              <a:ext uri="{FF2B5EF4-FFF2-40B4-BE49-F238E27FC236}">
                <a16:creationId xmlns:a16="http://schemas.microsoft.com/office/drawing/2014/main" id="{A089E24F-C0ED-F558-98FD-D0D302650202}"/>
              </a:ext>
            </a:extLst>
          </p:cNvPr>
          <p:cNvSpPr/>
          <p:nvPr/>
        </p:nvSpPr>
        <p:spPr bwMode="auto">
          <a:xfrm>
            <a:off x="7939932" y="5244520"/>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正方形/長方形 69">
            <a:extLst>
              <a:ext uri="{FF2B5EF4-FFF2-40B4-BE49-F238E27FC236}">
                <a16:creationId xmlns:a16="http://schemas.microsoft.com/office/drawing/2014/main" id="{271B4849-8546-DE11-CAF2-AEC41B6925CB}"/>
              </a:ext>
            </a:extLst>
          </p:cNvPr>
          <p:cNvSpPr/>
          <p:nvPr/>
        </p:nvSpPr>
        <p:spPr bwMode="auto">
          <a:xfrm>
            <a:off x="8215245" y="4527345"/>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正方形/長方形 70">
            <a:extLst>
              <a:ext uri="{FF2B5EF4-FFF2-40B4-BE49-F238E27FC236}">
                <a16:creationId xmlns:a16="http://schemas.microsoft.com/office/drawing/2014/main" id="{AECC71C0-1E48-43A7-B9A9-6C0DC37C0E43}"/>
              </a:ext>
            </a:extLst>
          </p:cNvPr>
          <p:cNvSpPr/>
          <p:nvPr/>
        </p:nvSpPr>
        <p:spPr bwMode="auto">
          <a:xfrm>
            <a:off x="8110801" y="381868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2" name="直線矢印コネクタ 71">
            <a:extLst>
              <a:ext uri="{FF2B5EF4-FFF2-40B4-BE49-F238E27FC236}">
                <a16:creationId xmlns:a16="http://schemas.microsoft.com/office/drawing/2014/main" id="{9E298A71-713A-B487-2F39-69533F227EE5}"/>
              </a:ext>
            </a:extLst>
          </p:cNvPr>
          <p:cNvCxnSpPr>
            <a:cxnSpLocks/>
            <a:stCxn id="71" idx="1"/>
            <a:endCxn id="11" idx="7"/>
          </p:cNvCxnSpPr>
          <p:nvPr/>
        </p:nvCxnSpPr>
        <p:spPr bwMode="auto">
          <a:xfrm flipH="1">
            <a:off x="7417171" y="3932984"/>
            <a:ext cx="693630" cy="309497"/>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76" name="直線矢印コネクタ 75">
            <a:extLst>
              <a:ext uri="{FF2B5EF4-FFF2-40B4-BE49-F238E27FC236}">
                <a16:creationId xmlns:a16="http://schemas.microsoft.com/office/drawing/2014/main" id="{7C0A327C-E5FB-A252-3BEC-DC7A1AAD54F5}"/>
              </a:ext>
            </a:extLst>
          </p:cNvPr>
          <p:cNvCxnSpPr>
            <a:cxnSpLocks/>
            <a:stCxn id="11" idx="1"/>
            <a:endCxn id="65" idx="3"/>
          </p:cNvCxnSpPr>
          <p:nvPr/>
        </p:nvCxnSpPr>
        <p:spPr bwMode="auto">
          <a:xfrm flipH="1" flipV="1">
            <a:off x="6074398" y="3780583"/>
            <a:ext cx="1073365" cy="461898"/>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81" name="直線矢印コネクタ 80">
            <a:extLst>
              <a:ext uri="{FF2B5EF4-FFF2-40B4-BE49-F238E27FC236}">
                <a16:creationId xmlns:a16="http://schemas.microsoft.com/office/drawing/2014/main" id="{8E474D83-1343-676C-88A6-56045593943C}"/>
              </a:ext>
            </a:extLst>
          </p:cNvPr>
          <p:cNvCxnSpPr>
            <a:cxnSpLocks/>
            <a:stCxn id="11" idx="2"/>
            <a:endCxn id="66" idx="3"/>
          </p:cNvCxnSpPr>
          <p:nvPr/>
        </p:nvCxnSpPr>
        <p:spPr bwMode="auto">
          <a:xfrm flipH="1">
            <a:off x="6092054" y="4377185"/>
            <a:ext cx="999913" cy="190500"/>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84" name="直線矢印コネクタ 83">
            <a:extLst>
              <a:ext uri="{FF2B5EF4-FFF2-40B4-BE49-F238E27FC236}">
                <a16:creationId xmlns:a16="http://schemas.microsoft.com/office/drawing/2014/main" id="{60909C13-FCA2-3006-17DF-15B008854EEE}"/>
              </a:ext>
            </a:extLst>
          </p:cNvPr>
          <p:cNvCxnSpPr>
            <a:cxnSpLocks/>
            <a:stCxn id="11" idx="3"/>
            <a:endCxn id="67" idx="0"/>
          </p:cNvCxnSpPr>
          <p:nvPr/>
        </p:nvCxnSpPr>
        <p:spPr bwMode="auto">
          <a:xfrm flipH="1">
            <a:off x="6513800" y="4511889"/>
            <a:ext cx="633963" cy="474825"/>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88" name="直線矢印コネクタ 87">
            <a:extLst>
              <a:ext uri="{FF2B5EF4-FFF2-40B4-BE49-F238E27FC236}">
                <a16:creationId xmlns:a16="http://schemas.microsoft.com/office/drawing/2014/main" id="{03560538-8B4D-ED3A-67CF-A7EF5ED05431}"/>
              </a:ext>
            </a:extLst>
          </p:cNvPr>
          <p:cNvCxnSpPr>
            <a:cxnSpLocks/>
            <a:stCxn id="11" idx="4"/>
            <a:endCxn id="68" idx="0"/>
          </p:cNvCxnSpPr>
          <p:nvPr/>
        </p:nvCxnSpPr>
        <p:spPr bwMode="auto">
          <a:xfrm>
            <a:off x="7282467" y="4567685"/>
            <a:ext cx="40217" cy="988359"/>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91" name="直線矢印コネクタ 90">
            <a:extLst>
              <a:ext uri="{FF2B5EF4-FFF2-40B4-BE49-F238E27FC236}">
                <a16:creationId xmlns:a16="http://schemas.microsoft.com/office/drawing/2014/main" id="{CDA0105B-C4C5-008D-A441-24045EFEAFBB}"/>
              </a:ext>
            </a:extLst>
          </p:cNvPr>
          <p:cNvCxnSpPr>
            <a:cxnSpLocks/>
            <a:stCxn id="11" idx="5"/>
            <a:endCxn id="69" idx="0"/>
          </p:cNvCxnSpPr>
          <p:nvPr/>
        </p:nvCxnSpPr>
        <p:spPr bwMode="auto">
          <a:xfrm>
            <a:off x="7417171" y="4511889"/>
            <a:ext cx="643729" cy="732631"/>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95" name="直線矢印コネクタ 94">
            <a:extLst>
              <a:ext uri="{FF2B5EF4-FFF2-40B4-BE49-F238E27FC236}">
                <a16:creationId xmlns:a16="http://schemas.microsoft.com/office/drawing/2014/main" id="{ED804AF5-DAAD-33E7-A201-EF5AC89BC272}"/>
              </a:ext>
            </a:extLst>
          </p:cNvPr>
          <p:cNvCxnSpPr>
            <a:cxnSpLocks/>
            <a:stCxn id="11" idx="6"/>
            <a:endCxn id="70" idx="1"/>
          </p:cNvCxnSpPr>
          <p:nvPr/>
        </p:nvCxnSpPr>
        <p:spPr bwMode="auto">
          <a:xfrm>
            <a:off x="7472967" y="4377185"/>
            <a:ext cx="742278" cy="264460"/>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114" name="直線コネクタ 113">
            <a:extLst>
              <a:ext uri="{FF2B5EF4-FFF2-40B4-BE49-F238E27FC236}">
                <a16:creationId xmlns:a16="http://schemas.microsoft.com/office/drawing/2014/main" id="{E5EE0DE0-EB79-2A21-22DF-B1AA754A1B9E}"/>
              </a:ext>
            </a:extLst>
          </p:cNvPr>
          <p:cNvCxnSpPr>
            <a:cxnSpLocks/>
          </p:cNvCxnSpPr>
          <p:nvPr/>
        </p:nvCxnSpPr>
        <p:spPr bwMode="auto">
          <a:xfrm>
            <a:off x="9067594" y="4851820"/>
            <a:ext cx="2399486" cy="0"/>
          </a:xfrm>
          <a:prstGeom prst="line">
            <a:avLst/>
          </a:prstGeom>
          <a:solidFill>
            <a:srgbClr val="00B8FF"/>
          </a:solidFill>
          <a:ln w="15875" cap="flat" cmpd="sng" algn="ctr">
            <a:solidFill>
              <a:schemeClr val="tx1"/>
            </a:solidFill>
            <a:prstDash val="solid"/>
            <a:round/>
            <a:headEnd type="none" w="med" len="med"/>
            <a:tailEnd type="none" w="med" len="med"/>
          </a:ln>
          <a:effectLst/>
        </p:spPr>
      </p:cxnSp>
      <p:sp>
        <p:nvSpPr>
          <p:cNvPr id="116" name="テキスト ボックス 115">
            <a:extLst>
              <a:ext uri="{FF2B5EF4-FFF2-40B4-BE49-F238E27FC236}">
                <a16:creationId xmlns:a16="http://schemas.microsoft.com/office/drawing/2014/main" id="{1F1891C6-6181-C450-4394-2B058E7B72CA}"/>
              </a:ext>
            </a:extLst>
          </p:cNvPr>
          <p:cNvSpPr txBox="1"/>
          <p:nvPr/>
        </p:nvSpPr>
        <p:spPr>
          <a:xfrm>
            <a:off x="9609945" y="4908191"/>
            <a:ext cx="1314784" cy="461665"/>
          </a:xfrm>
          <a:prstGeom prst="rect">
            <a:avLst/>
          </a:prstGeom>
          <a:noFill/>
        </p:spPr>
        <p:txBody>
          <a:bodyPr wrap="none" rtlCol="0">
            <a:spAutoFit/>
          </a:bodyPr>
          <a:lstStyle/>
          <a:p>
            <a:pPr algn="ctr"/>
            <a:r>
              <a:rPr kumimoji="1" lang="en-US" altLang="ja-JP" dirty="0">
                <a:solidFill>
                  <a:schemeClr val="tx1"/>
                </a:solidFill>
                <a:latin typeface="Arial" panose="020B0604020202020204" pitchFamily="34" charset="0"/>
                <a:cs typeface="Arial" panose="020B0604020202020204" pitchFamily="34" charset="0"/>
              </a:rPr>
              <a:t>200 kHz</a:t>
            </a:r>
            <a:endParaRPr kumimoji="1" lang="ja-JP" altLang="en-US">
              <a:solidFill>
                <a:schemeClr val="tx1"/>
              </a:solidFill>
              <a:latin typeface="Arial" panose="020B0604020202020204" pitchFamily="34" charset="0"/>
              <a:cs typeface="Arial" panose="020B0604020202020204" pitchFamily="34" charset="0"/>
            </a:endParaRPr>
          </a:p>
        </p:txBody>
      </p:sp>
      <p:cxnSp>
        <p:nvCxnSpPr>
          <p:cNvPr id="118" name="直線コネクタ 117">
            <a:extLst>
              <a:ext uri="{FF2B5EF4-FFF2-40B4-BE49-F238E27FC236}">
                <a16:creationId xmlns:a16="http://schemas.microsoft.com/office/drawing/2014/main" id="{767361C4-ACEA-9634-C254-36D4E7AE945C}"/>
              </a:ext>
            </a:extLst>
          </p:cNvPr>
          <p:cNvCxnSpPr>
            <a:cxnSpLocks/>
          </p:cNvCxnSpPr>
          <p:nvPr/>
        </p:nvCxnSpPr>
        <p:spPr bwMode="auto">
          <a:xfrm flipV="1">
            <a:off x="9104880" y="4656263"/>
            <a:ext cx="0" cy="37594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9" name="直線コネクタ 118">
            <a:extLst>
              <a:ext uri="{FF2B5EF4-FFF2-40B4-BE49-F238E27FC236}">
                <a16:creationId xmlns:a16="http://schemas.microsoft.com/office/drawing/2014/main" id="{976C64BB-A822-F97A-04C9-C00352D16835}"/>
              </a:ext>
            </a:extLst>
          </p:cNvPr>
          <p:cNvCxnSpPr>
            <a:cxnSpLocks/>
          </p:cNvCxnSpPr>
          <p:nvPr/>
        </p:nvCxnSpPr>
        <p:spPr bwMode="auto">
          <a:xfrm flipV="1">
            <a:off x="11390880" y="4656262"/>
            <a:ext cx="0" cy="37594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1" name="直線矢印コネクタ 120">
            <a:extLst>
              <a:ext uri="{FF2B5EF4-FFF2-40B4-BE49-F238E27FC236}">
                <a16:creationId xmlns:a16="http://schemas.microsoft.com/office/drawing/2014/main" id="{76153410-A474-AA33-BA69-23E74B3A0A95}"/>
              </a:ext>
            </a:extLst>
          </p:cNvPr>
          <p:cNvCxnSpPr/>
          <p:nvPr/>
        </p:nvCxnSpPr>
        <p:spPr bwMode="auto">
          <a:xfrm>
            <a:off x="9104880" y="4976409"/>
            <a:ext cx="2286000" cy="0"/>
          </a:xfrm>
          <a:prstGeom prst="straightConnector1">
            <a:avLst/>
          </a:prstGeom>
          <a:solidFill>
            <a:srgbClr val="00B8FF"/>
          </a:solidFill>
          <a:ln w="9525" cap="flat" cmpd="sng" algn="ctr">
            <a:solidFill>
              <a:schemeClr val="tx1"/>
            </a:solidFill>
            <a:prstDash val="solid"/>
            <a:round/>
            <a:headEnd type="arrow" w="med" len="med"/>
            <a:tailEnd type="arrow"/>
          </a:ln>
          <a:effectLst/>
        </p:spPr>
      </p:cxnSp>
    </p:spTree>
    <p:extLst>
      <p:ext uri="{BB962C8B-B14F-4D97-AF65-F5344CB8AC3E}">
        <p14:creationId xmlns:p14="http://schemas.microsoft.com/office/powerpoint/2010/main" val="1762278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7CEFEC-28FD-E67A-0820-60E4A61D7206}"/>
            </a:ext>
          </a:extLst>
        </p:cNvPr>
        <p:cNvGrpSpPr/>
        <p:nvPr/>
      </p:nvGrpSpPr>
      <p:grpSpPr>
        <a:xfrm>
          <a:off x="0" y="0"/>
          <a:ext cx="0" cy="0"/>
          <a:chOff x="0" y="0"/>
          <a:chExt cx="0" cy="0"/>
        </a:xfrm>
      </p:grpSpPr>
      <p:sp>
        <p:nvSpPr>
          <p:cNvPr id="59" name="円/楕円 58">
            <a:extLst>
              <a:ext uri="{FF2B5EF4-FFF2-40B4-BE49-F238E27FC236}">
                <a16:creationId xmlns:a16="http://schemas.microsoft.com/office/drawing/2014/main" id="{C2252323-EA16-CBE5-1A66-47B34FE5D5C2}"/>
              </a:ext>
            </a:extLst>
          </p:cNvPr>
          <p:cNvSpPr/>
          <p:nvPr/>
        </p:nvSpPr>
        <p:spPr bwMode="auto">
          <a:xfrm>
            <a:off x="6603573" y="2802171"/>
            <a:ext cx="3150027" cy="3150027"/>
          </a:xfrm>
          <a:prstGeom prst="ellipse">
            <a:avLst/>
          </a:prstGeom>
          <a:solidFill>
            <a:srgbClr val="FFC000">
              <a:alpha val="23000"/>
            </a:srgbClr>
          </a:solidFill>
          <a:ln w="222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2" name="フリーフォーム 71">
            <a:extLst>
              <a:ext uri="{FF2B5EF4-FFF2-40B4-BE49-F238E27FC236}">
                <a16:creationId xmlns:a16="http://schemas.microsoft.com/office/drawing/2014/main" id="{8418F640-7603-2882-C71A-23B92B1FF80A}"/>
              </a:ext>
            </a:extLst>
          </p:cNvPr>
          <p:cNvSpPr/>
          <p:nvPr/>
        </p:nvSpPr>
        <p:spPr bwMode="auto">
          <a:xfrm>
            <a:off x="1" y="2136175"/>
            <a:ext cx="7948199" cy="4270984"/>
          </a:xfrm>
          <a:custGeom>
            <a:avLst/>
            <a:gdLst>
              <a:gd name="connsiteX0" fmla="*/ 0 w 7948199"/>
              <a:gd name="connsiteY0" fmla="*/ 0 h 4270984"/>
              <a:gd name="connsiteX1" fmla="*/ 7481224 w 7948199"/>
              <a:gd name="connsiteY1" fmla="*/ 0 h 4270984"/>
              <a:gd name="connsiteX2" fmla="*/ 7482263 w 7948199"/>
              <a:gd name="connsiteY2" fmla="*/ 2029 h 4270984"/>
              <a:gd name="connsiteX3" fmla="*/ 7948199 w 7948199"/>
              <a:gd name="connsiteY3" fmla="*/ 2050511 h 4270984"/>
              <a:gd name="connsiteX4" fmla="*/ 7482263 w 7948199"/>
              <a:gd name="connsiteY4" fmla="*/ 4098994 h 4270984"/>
              <a:gd name="connsiteX5" fmla="*/ 7394175 w 7948199"/>
              <a:gd name="connsiteY5" fmla="*/ 4270984 h 4270984"/>
              <a:gd name="connsiteX6" fmla="*/ 0 w 7948199"/>
              <a:gd name="connsiteY6" fmla="*/ 4270984 h 4270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48199" h="4270984">
                <a:moveTo>
                  <a:pt x="0" y="0"/>
                </a:moveTo>
                <a:lnTo>
                  <a:pt x="7481224" y="0"/>
                </a:lnTo>
                <a:lnTo>
                  <a:pt x="7482263" y="2029"/>
                </a:lnTo>
                <a:cubicBezTo>
                  <a:pt x="7780863" y="621725"/>
                  <a:pt x="7948199" y="1316577"/>
                  <a:pt x="7948199" y="2050511"/>
                </a:cubicBezTo>
                <a:cubicBezTo>
                  <a:pt x="7948199" y="2784446"/>
                  <a:pt x="7780863" y="3479297"/>
                  <a:pt x="7482263" y="4098994"/>
                </a:cubicBezTo>
                <a:lnTo>
                  <a:pt x="7394175" y="4270984"/>
                </a:lnTo>
                <a:lnTo>
                  <a:pt x="0" y="4270984"/>
                </a:lnTo>
                <a:close/>
              </a:path>
            </a:pathLst>
          </a:custGeom>
          <a:solidFill>
            <a:srgbClr val="00B0F0">
              <a:alpha val="23000"/>
            </a:srgbClr>
          </a:solidFill>
          <a:ln w="222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タイトル 1">
            <a:extLst>
              <a:ext uri="{FF2B5EF4-FFF2-40B4-BE49-F238E27FC236}">
                <a16:creationId xmlns:a16="http://schemas.microsoft.com/office/drawing/2014/main" id="{363DC838-28DA-0A49-6C13-868E1849634B}"/>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Difference in CS range</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0555089C-48FF-9BEE-9FB5-40B4B8207D6C}"/>
              </a:ext>
            </a:extLst>
          </p:cNvPr>
          <p:cNvSpPr>
            <a:spLocks noGrp="1"/>
          </p:cNvSpPr>
          <p:nvPr>
            <p:ph idx="1"/>
          </p:nvPr>
        </p:nvSpPr>
        <p:spPr>
          <a:xfrm>
            <a:off x="914401" y="1600200"/>
            <a:ext cx="10361084" cy="484694"/>
          </a:xfrm>
        </p:spPr>
        <p:txBody>
          <a:bodyPr/>
          <a:lstStyle/>
          <a:p>
            <a:r>
              <a:rPr kumimoji="1" lang="en-US" altLang="ja-JP" dirty="0">
                <a:latin typeface="Arial" panose="020B0604020202020204" pitchFamily="34" charset="0"/>
                <a:cs typeface="Arial" panose="020B0604020202020204" pitchFamily="34" charset="0"/>
              </a:rPr>
              <a:t>Slow-mode nodes have smaller CS range due to the lower Power/BW.</a:t>
            </a:r>
            <a:endParaRPr kumimoji="1" lang="ja-JP" altLang="en-US">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353361CC-42BE-86FF-BBB5-5B96625CAA2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7" name="円/楕円 6">
            <a:extLst>
              <a:ext uri="{FF2B5EF4-FFF2-40B4-BE49-F238E27FC236}">
                <a16:creationId xmlns:a16="http://schemas.microsoft.com/office/drawing/2014/main" id="{0C85FD44-AC2F-F36F-0C5B-A0B402B53222}"/>
              </a:ext>
            </a:extLst>
          </p:cNvPr>
          <p:cNvSpPr/>
          <p:nvPr/>
        </p:nvSpPr>
        <p:spPr bwMode="auto">
          <a:xfrm>
            <a:off x="3057875" y="4016589"/>
            <a:ext cx="381000" cy="3810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テキスト ボックス 7">
            <a:extLst>
              <a:ext uri="{FF2B5EF4-FFF2-40B4-BE49-F238E27FC236}">
                <a16:creationId xmlns:a16="http://schemas.microsoft.com/office/drawing/2014/main" id="{1BF618B0-C53C-B380-1B86-F2BFAFA53259}"/>
              </a:ext>
            </a:extLst>
          </p:cNvPr>
          <p:cNvSpPr txBox="1"/>
          <p:nvPr/>
        </p:nvSpPr>
        <p:spPr>
          <a:xfrm>
            <a:off x="2711208" y="3290456"/>
            <a:ext cx="1263487"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50 kbps</a:t>
            </a:r>
            <a:endParaRPr kumimoji="1" lang="ja-JP" altLang="en-US">
              <a:solidFill>
                <a:schemeClr val="tx1"/>
              </a:solidFill>
              <a:latin typeface="Arial" panose="020B0604020202020204" pitchFamily="34" charset="0"/>
              <a:cs typeface="Arial" panose="020B0604020202020204" pitchFamily="34" charset="0"/>
            </a:endParaRPr>
          </a:p>
        </p:txBody>
      </p:sp>
      <p:sp>
        <p:nvSpPr>
          <p:cNvPr id="9" name="円/楕円 8">
            <a:extLst>
              <a:ext uri="{FF2B5EF4-FFF2-40B4-BE49-F238E27FC236}">
                <a16:creationId xmlns:a16="http://schemas.microsoft.com/office/drawing/2014/main" id="{0C0A5787-5CDF-9184-BDFD-B791F649497E}"/>
              </a:ext>
            </a:extLst>
          </p:cNvPr>
          <p:cNvSpPr/>
          <p:nvPr/>
        </p:nvSpPr>
        <p:spPr bwMode="auto">
          <a:xfrm>
            <a:off x="8003447" y="4186685"/>
            <a:ext cx="381000" cy="381000"/>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テキスト ボックス 9">
            <a:extLst>
              <a:ext uri="{FF2B5EF4-FFF2-40B4-BE49-F238E27FC236}">
                <a16:creationId xmlns:a16="http://schemas.microsoft.com/office/drawing/2014/main" id="{3ED7DC8E-E76E-2AB2-0409-281BCD5184D1}"/>
              </a:ext>
            </a:extLst>
          </p:cNvPr>
          <p:cNvSpPr txBox="1"/>
          <p:nvPr/>
        </p:nvSpPr>
        <p:spPr>
          <a:xfrm>
            <a:off x="7546247" y="3448001"/>
            <a:ext cx="1435008"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150 kbps</a:t>
            </a:r>
            <a:endParaRPr kumimoji="1" lang="ja-JP" altLang="en-US">
              <a:solidFill>
                <a:schemeClr val="tx1"/>
              </a:solidFill>
              <a:latin typeface="Arial" panose="020B0604020202020204" pitchFamily="34" charset="0"/>
              <a:cs typeface="Arial" panose="020B0604020202020204" pitchFamily="34" charset="0"/>
            </a:endParaRPr>
          </a:p>
        </p:txBody>
      </p:sp>
      <p:sp>
        <p:nvSpPr>
          <p:cNvPr id="11" name="正方形/長方形 10">
            <a:extLst>
              <a:ext uri="{FF2B5EF4-FFF2-40B4-BE49-F238E27FC236}">
                <a16:creationId xmlns:a16="http://schemas.microsoft.com/office/drawing/2014/main" id="{3E51E976-B7B8-86D6-06B6-082C7850B6B5}"/>
              </a:ext>
            </a:extLst>
          </p:cNvPr>
          <p:cNvSpPr/>
          <p:nvPr/>
        </p:nvSpPr>
        <p:spPr bwMode="auto">
          <a:xfrm>
            <a:off x="1285886" y="498522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1B67CE2D-84E4-DA26-54AA-2023C9650DE9}"/>
              </a:ext>
            </a:extLst>
          </p:cNvPr>
          <p:cNvSpPr/>
          <p:nvPr/>
        </p:nvSpPr>
        <p:spPr bwMode="auto">
          <a:xfrm>
            <a:off x="2537231" y="5411049"/>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正方形/長方形 12">
            <a:extLst>
              <a:ext uri="{FF2B5EF4-FFF2-40B4-BE49-F238E27FC236}">
                <a16:creationId xmlns:a16="http://schemas.microsoft.com/office/drawing/2014/main" id="{54AF914C-C3F6-C2B1-8E1C-21F362725038}"/>
              </a:ext>
            </a:extLst>
          </p:cNvPr>
          <p:cNvSpPr/>
          <p:nvPr/>
        </p:nvSpPr>
        <p:spPr bwMode="auto">
          <a:xfrm>
            <a:off x="4048475" y="6073988"/>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正方形/長方形 13">
            <a:extLst>
              <a:ext uri="{FF2B5EF4-FFF2-40B4-BE49-F238E27FC236}">
                <a16:creationId xmlns:a16="http://schemas.microsoft.com/office/drawing/2014/main" id="{910FEE19-694B-FB89-E718-80000236730E}"/>
              </a:ext>
            </a:extLst>
          </p:cNvPr>
          <p:cNvSpPr/>
          <p:nvPr/>
        </p:nvSpPr>
        <p:spPr bwMode="auto">
          <a:xfrm>
            <a:off x="6827129" y="4880860"/>
            <a:ext cx="241935"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正方形/長方形 14">
            <a:extLst>
              <a:ext uri="{FF2B5EF4-FFF2-40B4-BE49-F238E27FC236}">
                <a16:creationId xmlns:a16="http://schemas.microsoft.com/office/drawing/2014/main" id="{2710775E-75A3-14FA-58D1-FEE7F9848DFC}"/>
              </a:ext>
            </a:extLst>
          </p:cNvPr>
          <p:cNvSpPr/>
          <p:nvPr/>
        </p:nvSpPr>
        <p:spPr bwMode="auto">
          <a:xfrm>
            <a:off x="7037463" y="3227131"/>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正方形/長方形 15">
            <a:extLst>
              <a:ext uri="{FF2B5EF4-FFF2-40B4-BE49-F238E27FC236}">
                <a16:creationId xmlns:a16="http://schemas.microsoft.com/office/drawing/2014/main" id="{2E82545B-DA52-8A62-36FB-980BC32759B1}"/>
              </a:ext>
            </a:extLst>
          </p:cNvPr>
          <p:cNvSpPr/>
          <p:nvPr/>
        </p:nvSpPr>
        <p:spPr bwMode="auto">
          <a:xfrm>
            <a:off x="6575809" y="5708736"/>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7" name="直線矢印コネクタ 16">
            <a:extLst>
              <a:ext uri="{FF2B5EF4-FFF2-40B4-BE49-F238E27FC236}">
                <a16:creationId xmlns:a16="http://schemas.microsoft.com/office/drawing/2014/main" id="{ACA772B2-B601-813E-A062-E4F5E06E6BFE}"/>
              </a:ext>
            </a:extLst>
          </p:cNvPr>
          <p:cNvCxnSpPr>
            <a:cxnSpLocks/>
            <a:stCxn id="11" idx="3"/>
            <a:endCxn id="7" idx="2"/>
          </p:cNvCxnSpPr>
          <p:nvPr/>
        </p:nvCxnSpPr>
        <p:spPr bwMode="auto">
          <a:xfrm flipV="1">
            <a:off x="1514486" y="4207089"/>
            <a:ext cx="1543389" cy="892436"/>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18" name="直線矢印コネクタ 17">
            <a:extLst>
              <a:ext uri="{FF2B5EF4-FFF2-40B4-BE49-F238E27FC236}">
                <a16:creationId xmlns:a16="http://schemas.microsoft.com/office/drawing/2014/main" id="{985469B7-2FDE-631C-294F-85CF0FB2D2E9}"/>
              </a:ext>
            </a:extLst>
          </p:cNvPr>
          <p:cNvCxnSpPr>
            <a:cxnSpLocks/>
            <a:stCxn id="12" idx="3"/>
            <a:endCxn id="7" idx="3"/>
          </p:cNvCxnSpPr>
          <p:nvPr/>
        </p:nvCxnSpPr>
        <p:spPr bwMode="auto">
          <a:xfrm flipV="1">
            <a:off x="2765831" y="4341793"/>
            <a:ext cx="347840" cy="1183556"/>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19" name="直線矢印コネクタ 18">
            <a:extLst>
              <a:ext uri="{FF2B5EF4-FFF2-40B4-BE49-F238E27FC236}">
                <a16:creationId xmlns:a16="http://schemas.microsoft.com/office/drawing/2014/main" id="{C3517B36-5191-F565-6A61-093A6D8C3CDF}"/>
              </a:ext>
            </a:extLst>
          </p:cNvPr>
          <p:cNvCxnSpPr>
            <a:cxnSpLocks/>
            <a:stCxn id="13" idx="0"/>
            <a:endCxn id="7" idx="4"/>
          </p:cNvCxnSpPr>
          <p:nvPr/>
        </p:nvCxnSpPr>
        <p:spPr bwMode="auto">
          <a:xfrm flipH="1" flipV="1">
            <a:off x="3248375" y="4397589"/>
            <a:ext cx="914400" cy="1676399"/>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20" name="直線矢印コネクタ 19">
            <a:extLst>
              <a:ext uri="{FF2B5EF4-FFF2-40B4-BE49-F238E27FC236}">
                <a16:creationId xmlns:a16="http://schemas.microsoft.com/office/drawing/2014/main" id="{6608301B-F501-A77C-79E9-9D898EE785E3}"/>
              </a:ext>
            </a:extLst>
          </p:cNvPr>
          <p:cNvCxnSpPr>
            <a:cxnSpLocks/>
            <a:stCxn id="16" idx="0"/>
            <a:endCxn id="7" idx="5"/>
          </p:cNvCxnSpPr>
          <p:nvPr/>
        </p:nvCxnSpPr>
        <p:spPr bwMode="auto">
          <a:xfrm flipH="1" flipV="1">
            <a:off x="3383079" y="4341793"/>
            <a:ext cx="3307030" cy="1366943"/>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21" name="直線矢印コネクタ 20">
            <a:extLst>
              <a:ext uri="{FF2B5EF4-FFF2-40B4-BE49-F238E27FC236}">
                <a16:creationId xmlns:a16="http://schemas.microsoft.com/office/drawing/2014/main" id="{25B16C02-88E0-4238-7E0B-F7910FF2675A}"/>
              </a:ext>
            </a:extLst>
          </p:cNvPr>
          <p:cNvCxnSpPr>
            <a:cxnSpLocks/>
            <a:stCxn id="15" idx="1"/>
            <a:endCxn id="7" idx="7"/>
          </p:cNvCxnSpPr>
          <p:nvPr/>
        </p:nvCxnSpPr>
        <p:spPr bwMode="auto">
          <a:xfrm flipH="1">
            <a:off x="3383079" y="3341431"/>
            <a:ext cx="3654384" cy="730954"/>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22" name="直線矢印コネクタ 21">
            <a:extLst>
              <a:ext uri="{FF2B5EF4-FFF2-40B4-BE49-F238E27FC236}">
                <a16:creationId xmlns:a16="http://schemas.microsoft.com/office/drawing/2014/main" id="{C1B4F691-2B79-6C65-F60A-BE75DA4CEE89}"/>
              </a:ext>
            </a:extLst>
          </p:cNvPr>
          <p:cNvCxnSpPr>
            <a:cxnSpLocks/>
            <a:stCxn id="14" idx="1"/>
            <a:endCxn id="7" idx="6"/>
          </p:cNvCxnSpPr>
          <p:nvPr/>
        </p:nvCxnSpPr>
        <p:spPr bwMode="auto">
          <a:xfrm flipH="1" flipV="1">
            <a:off x="3438875" y="4207089"/>
            <a:ext cx="3388254" cy="788071"/>
          </a:xfrm>
          <a:prstGeom prst="straightConnector1">
            <a:avLst/>
          </a:prstGeom>
          <a:solidFill>
            <a:srgbClr val="00B8FF"/>
          </a:solidFill>
          <a:ln w="9525" cap="flat" cmpd="sng" algn="ctr">
            <a:solidFill>
              <a:schemeClr val="tx1"/>
            </a:solidFill>
            <a:prstDash val="solid"/>
            <a:round/>
            <a:headEnd type="none" w="med" len="med"/>
            <a:tailEnd type="none"/>
          </a:ln>
          <a:effectLst/>
        </p:spPr>
      </p:cxnSp>
      <p:sp>
        <p:nvSpPr>
          <p:cNvPr id="23" name="正方形/長方形 22">
            <a:extLst>
              <a:ext uri="{FF2B5EF4-FFF2-40B4-BE49-F238E27FC236}">
                <a16:creationId xmlns:a16="http://schemas.microsoft.com/office/drawing/2014/main" id="{EFE16ABF-EE5B-4185-6B1E-C5BD12B8EFD6}"/>
              </a:ext>
            </a:extLst>
          </p:cNvPr>
          <p:cNvSpPr/>
          <p:nvPr/>
        </p:nvSpPr>
        <p:spPr bwMode="auto">
          <a:xfrm>
            <a:off x="1640297" y="363670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4" name="直線矢印コネクタ 23">
            <a:extLst>
              <a:ext uri="{FF2B5EF4-FFF2-40B4-BE49-F238E27FC236}">
                <a16:creationId xmlns:a16="http://schemas.microsoft.com/office/drawing/2014/main" id="{3EB4F463-8D06-47B5-4A67-716B0F045B4C}"/>
              </a:ext>
            </a:extLst>
          </p:cNvPr>
          <p:cNvCxnSpPr>
            <a:cxnSpLocks/>
            <a:stCxn id="23" idx="3"/>
            <a:endCxn id="7" idx="1"/>
          </p:cNvCxnSpPr>
          <p:nvPr/>
        </p:nvCxnSpPr>
        <p:spPr bwMode="auto">
          <a:xfrm>
            <a:off x="1868897" y="3751005"/>
            <a:ext cx="1244774" cy="321380"/>
          </a:xfrm>
          <a:prstGeom prst="straightConnector1">
            <a:avLst/>
          </a:prstGeom>
          <a:solidFill>
            <a:srgbClr val="00B8FF"/>
          </a:solidFill>
          <a:ln w="9525" cap="flat" cmpd="sng" algn="ctr">
            <a:solidFill>
              <a:schemeClr val="tx1"/>
            </a:solidFill>
            <a:prstDash val="solid"/>
            <a:round/>
            <a:headEnd type="none" w="med" len="med"/>
            <a:tailEnd type="none"/>
          </a:ln>
          <a:effectLst/>
        </p:spPr>
      </p:cxnSp>
      <p:sp>
        <p:nvSpPr>
          <p:cNvPr id="25" name="正方形/長方形 24">
            <a:extLst>
              <a:ext uri="{FF2B5EF4-FFF2-40B4-BE49-F238E27FC236}">
                <a16:creationId xmlns:a16="http://schemas.microsoft.com/office/drawing/2014/main" id="{E35B5AF0-48CE-675B-BD3B-5C2E272156FD}"/>
              </a:ext>
            </a:extLst>
          </p:cNvPr>
          <p:cNvSpPr/>
          <p:nvPr/>
        </p:nvSpPr>
        <p:spPr bwMode="auto">
          <a:xfrm>
            <a:off x="6743943" y="3666283"/>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正方形/長方形 25">
            <a:extLst>
              <a:ext uri="{FF2B5EF4-FFF2-40B4-BE49-F238E27FC236}">
                <a16:creationId xmlns:a16="http://schemas.microsoft.com/office/drawing/2014/main" id="{6EC57115-FED8-EC27-AC9B-588F4BA77372}"/>
              </a:ext>
            </a:extLst>
          </p:cNvPr>
          <p:cNvSpPr/>
          <p:nvPr/>
        </p:nvSpPr>
        <p:spPr bwMode="auto">
          <a:xfrm>
            <a:off x="6761599" y="4453385"/>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正方形/長方形 26">
            <a:extLst>
              <a:ext uri="{FF2B5EF4-FFF2-40B4-BE49-F238E27FC236}">
                <a16:creationId xmlns:a16="http://schemas.microsoft.com/office/drawing/2014/main" id="{F7CFCB20-126F-201D-1990-97A68D80F926}"/>
              </a:ext>
            </a:extLst>
          </p:cNvPr>
          <p:cNvSpPr/>
          <p:nvPr/>
        </p:nvSpPr>
        <p:spPr bwMode="auto">
          <a:xfrm>
            <a:off x="7304312" y="498671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正方形/長方形 27">
            <a:extLst>
              <a:ext uri="{FF2B5EF4-FFF2-40B4-BE49-F238E27FC236}">
                <a16:creationId xmlns:a16="http://schemas.microsoft.com/office/drawing/2014/main" id="{FDA3E5CB-5FC6-FC37-F9FD-D7D3D62D50F1}"/>
              </a:ext>
            </a:extLst>
          </p:cNvPr>
          <p:cNvSpPr/>
          <p:nvPr/>
        </p:nvSpPr>
        <p:spPr bwMode="auto">
          <a:xfrm>
            <a:off x="8113196" y="555604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正方形/長方形 28">
            <a:extLst>
              <a:ext uri="{FF2B5EF4-FFF2-40B4-BE49-F238E27FC236}">
                <a16:creationId xmlns:a16="http://schemas.microsoft.com/office/drawing/2014/main" id="{44799BBA-D78B-FB07-2EC5-194A6F3EB70E}"/>
              </a:ext>
            </a:extLst>
          </p:cNvPr>
          <p:cNvSpPr/>
          <p:nvPr/>
        </p:nvSpPr>
        <p:spPr bwMode="auto">
          <a:xfrm>
            <a:off x="8851412" y="5244520"/>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正方形/長方形 29">
            <a:extLst>
              <a:ext uri="{FF2B5EF4-FFF2-40B4-BE49-F238E27FC236}">
                <a16:creationId xmlns:a16="http://schemas.microsoft.com/office/drawing/2014/main" id="{2E11BC70-3E43-5F73-1931-216B4D4B4923}"/>
              </a:ext>
            </a:extLst>
          </p:cNvPr>
          <p:cNvSpPr/>
          <p:nvPr/>
        </p:nvSpPr>
        <p:spPr bwMode="auto">
          <a:xfrm>
            <a:off x="9126725" y="4527345"/>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正方形/長方形 30">
            <a:extLst>
              <a:ext uri="{FF2B5EF4-FFF2-40B4-BE49-F238E27FC236}">
                <a16:creationId xmlns:a16="http://schemas.microsoft.com/office/drawing/2014/main" id="{7EE72176-27CE-BE70-A920-40D2FE1B4CE8}"/>
              </a:ext>
            </a:extLst>
          </p:cNvPr>
          <p:cNvSpPr/>
          <p:nvPr/>
        </p:nvSpPr>
        <p:spPr bwMode="auto">
          <a:xfrm>
            <a:off x="9022281" y="381868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32" name="直線矢印コネクタ 31">
            <a:extLst>
              <a:ext uri="{FF2B5EF4-FFF2-40B4-BE49-F238E27FC236}">
                <a16:creationId xmlns:a16="http://schemas.microsoft.com/office/drawing/2014/main" id="{2C6909C8-8330-735A-2073-0AAF6B67F855}"/>
              </a:ext>
            </a:extLst>
          </p:cNvPr>
          <p:cNvCxnSpPr>
            <a:cxnSpLocks/>
            <a:stCxn id="31" idx="1"/>
            <a:endCxn id="9" idx="7"/>
          </p:cNvCxnSpPr>
          <p:nvPr/>
        </p:nvCxnSpPr>
        <p:spPr bwMode="auto">
          <a:xfrm flipH="1">
            <a:off x="8328651" y="3932984"/>
            <a:ext cx="693630" cy="309497"/>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33" name="直線矢印コネクタ 32">
            <a:extLst>
              <a:ext uri="{FF2B5EF4-FFF2-40B4-BE49-F238E27FC236}">
                <a16:creationId xmlns:a16="http://schemas.microsoft.com/office/drawing/2014/main" id="{6292BD70-83FD-0034-5999-80E3C8919CC8}"/>
              </a:ext>
            </a:extLst>
          </p:cNvPr>
          <p:cNvCxnSpPr>
            <a:cxnSpLocks/>
            <a:stCxn id="9" idx="1"/>
            <a:endCxn id="25" idx="3"/>
          </p:cNvCxnSpPr>
          <p:nvPr/>
        </p:nvCxnSpPr>
        <p:spPr bwMode="auto">
          <a:xfrm flipH="1" flipV="1">
            <a:off x="6985878" y="3780583"/>
            <a:ext cx="1073365" cy="461898"/>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34" name="直線矢印コネクタ 33">
            <a:extLst>
              <a:ext uri="{FF2B5EF4-FFF2-40B4-BE49-F238E27FC236}">
                <a16:creationId xmlns:a16="http://schemas.microsoft.com/office/drawing/2014/main" id="{0A8076AA-49CD-355B-97D0-941776422311}"/>
              </a:ext>
            </a:extLst>
          </p:cNvPr>
          <p:cNvCxnSpPr>
            <a:cxnSpLocks/>
            <a:stCxn id="9" idx="2"/>
            <a:endCxn id="26" idx="3"/>
          </p:cNvCxnSpPr>
          <p:nvPr/>
        </p:nvCxnSpPr>
        <p:spPr bwMode="auto">
          <a:xfrm flipH="1">
            <a:off x="7003534" y="4377185"/>
            <a:ext cx="999913" cy="190500"/>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35" name="直線矢印コネクタ 34">
            <a:extLst>
              <a:ext uri="{FF2B5EF4-FFF2-40B4-BE49-F238E27FC236}">
                <a16:creationId xmlns:a16="http://schemas.microsoft.com/office/drawing/2014/main" id="{EE9A0550-BA74-5DC8-E776-50D9F21B3D34}"/>
              </a:ext>
            </a:extLst>
          </p:cNvPr>
          <p:cNvCxnSpPr>
            <a:cxnSpLocks/>
            <a:stCxn id="9" idx="3"/>
            <a:endCxn id="27" idx="0"/>
          </p:cNvCxnSpPr>
          <p:nvPr/>
        </p:nvCxnSpPr>
        <p:spPr bwMode="auto">
          <a:xfrm flipH="1">
            <a:off x="7425280" y="4511889"/>
            <a:ext cx="633963" cy="474825"/>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36" name="直線矢印コネクタ 35">
            <a:extLst>
              <a:ext uri="{FF2B5EF4-FFF2-40B4-BE49-F238E27FC236}">
                <a16:creationId xmlns:a16="http://schemas.microsoft.com/office/drawing/2014/main" id="{63728F81-E427-DCE8-C81C-42E8AE2263C6}"/>
              </a:ext>
            </a:extLst>
          </p:cNvPr>
          <p:cNvCxnSpPr>
            <a:cxnSpLocks/>
            <a:stCxn id="9" idx="4"/>
            <a:endCxn id="28" idx="0"/>
          </p:cNvCxnSpPr>
          <p:nvPr/>
        </p:nvCxnSpPr>
        <p:spPr bwMode="auto">
          <a:xfrm>
            <a:off x="8193947" y="4567685"/>
            <a:ext cx="40217" cy="988359"/>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37" name="直線矢印コネクタ 36">
            <a:extLst>
              <a:ext uri="{FF2B5EF4-FFF2-40B4-BE49-F238E27FC236}">
                <a16:creationId xmlns:a16="http://schemas.microsoft.com/office/drawing/2014/main" id="{3996C94D-81DE-DECA-C6A3-D5699EF9FEA8}"/>
              </a:ext>
            </a:extLst>
          </p:cNvPr>
          <p:cNvCxnSpPr>
            <a:cxnSpLocks/>
            <a:stCxn id="9" idx="5"/>
            <a:endCxn id="29" idx="0"/>
          </p:cNvCxnSpPr>
          <p:nvPr/>
        </p:nvCxnSpPr>
        <p:spPr bwMode="auto">
          <a:xfrm>
            <a:off x="8328651" y="4511889"/>
            <a:ext cx="643729" cy="732631"/>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38" name="直線矢印コネクタ 37">
            <a:extLst>
              <a:ext uri="{FF2B5EF4-FFF2-40B4-BE49-F238E27FC236}">
                <a16:creationId xmlns:a16="http://schemas.microsoft.com/office/drawing/2014/main" id="{69A234BE-530A-1520-B0A3-6235870628FC}"/>
              </a:ext>
            </a:extLst>
          </p:cNvPr>
          <p:cNvCxnSpPr>
            <a:cxnSpLocks/>
            <a:stCxn id="9" idx="6"/>
            <a:endCxn id="30" idx="1"/>
          </p:cNvCxnSpPr>
          <p:nvPr/>
        </p:nvCxnSpPr>
        <p:spPr bwMode="auto">
          <a:xfrm>
            <a:off x="8384447" y="4377185"/>
            <a:ext cx="742278" cy="264460"/>
          </a:xfrm>
          <a:prstGeom prst="straightConnector1">
            <a:avLst/>
          </a:prstGeom>
          <a:solidFill>
            <a:srgbClr val="00B8FF"/>
          </a:solidFill>
          <a:ln w="9525" cap="flat" cmpd="sng" algn="ctr">
            <a:solidFill>
              <a:schemeClr val="tx1"/>
            </a:solidFill>
            <a:prstDash val="solid"/>
            <a:round/>
            <a:headEnd type="none" w="med" len="med"/>
            <a:tailEnd type="none"/>
          </a:ln>
          <a:effectLst/>
        </p:spPr>
      </p:cxnSp>
    </p:spTree>
    <p:extLst>
      <p:ext uri="{BB962C8B-B14F-4D97-AF65-F5344CB8AC3E}">
        <p14:creationId xmlns:p14="http://schemas.microsoft.com/office/powerpoint/2010/main" val="61651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CE1A55-EC5F-6EEC-2705-199C3AB96DB8}"/>
            </a:ext>
          </a:extLst>
        </p:cNvPr>
        <p:cNvGrpSpPr/>
        <p:nvPr/>
      </p:nvGrpSpPr>
      <p:grpSpPr>
        <a:xfrm>
          <a:off x="0" y="0"/>
          <a:ext cx="0" cy="0"/>
          <a:chOff x="0" y="0"/>
          <a:chExt cx="0" cy="0"/>
        </a:xfrm>
      </p:grpSpPr>
      <p:sp>
        <p:nvSpPr>
          <p:cNvPr id="84" name="フリーフォーム 83">
            <a:extLst>
              <a:ext uri="{FF2B5EF4-FFF2-40B4-BE49-F238E27FC236}">
                <a16:creationId xmlns:a16="http://schemas.microsoft.com/office/drawing/2014/main" id="{943E4203-38DD-0368-70E3-C21D3740E104}"/>
              </a:ext>
            </a:extLst>
          </p:cNvPr>
          <p:cNvSpPr/>
          <p:nvPr/>
        </p:nvSpPr>
        <p:spPr bwMode="auto">
          <a:xfrm>
            <a:off x="3581820" y="2158689"/>
            <a:ext cx="9220568" cy="4270983"/>
          </a:xfrm>
          <a:custGeom>
            <a:avLst/>
            <a:gdLst>
              <a:gd name="connsiteX0" fmla="*/ 581433 w 9220568"/>
              <a:gd name="connsiteY0" fmla="*/ 0 h 4270983"/>
              <a:gd name="connsiteX1" fmla="*/ 8639135 w 9220568"/>
              <a:gd name="connsiteY1" fmla="*/ 0 h 4270983"/>
              <a:gd name="connsiteX2" fmla="*/ 8664132 w 9220568"/>
              <a:gd name="connsiteY2" fmla="*/ 43474 h 4270983"/>
              <a:gd name="connsiteX3" fmla="*/ 9220568 w 9220568"/>
              <a:gd name="connsiteY3" fmla="*/ 2241009 h 4270983"/>
              <a:gd name="connsiteX4" fmla="*/ 8858269 w 9220568"/>
              <a:gd name="connsiteY4" fmla="*/ 4035540 h 4270983"/>
              <a:gd name="connsiteX5" fmla="*/ 8744850 w 9220568"/>
              <a:gd name="connsiteY5" fmla="*/ 4270983 h 4270983"/>
              <a:gd name="connsiteX6" fmla="*/ 475718 w 9220568"/>
              <a:gd name="connsiteY6" fmla="*/ 4270983 h 4270983"/>
              <a:gd name="connsiteX7" fmla="*/ 362299 w 9220568"/>
              <a:gd name="connsiteY7" fmla="*/ 4035540 h 4270983"/>
              <a:gd name="connsiteX8" fmla="*/ 0 w 9220568"/>
              <a:gd name="connsiteY8" fmla="*/ 2241009 h 4270983"/>
              <a:gd name="connsiteX9" fmla="*/ 556436 w 9220568"/>
              <a:gd name="connsiteY9" fmla="*/ 43474 h 4270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20568" h="4270983">
                <a:moveTo>
                  <a:pt x="581433" y="0"/>
                </a:moveTo>
                <a:lnTo>
                  <a:pt x="8639135" y="0"/>
                </a:lnTo>
                <a:lnTo>
                  <a:pt x="8664132" y="43474"/>
                </a:lnTo>
                <a:cubicBezTo>
                  <a:pt x="9018996" y="696720"/>
                  <a:pt x="9220568" y="1445325"/>
                  <a:pt x="9220568" y="2241009"/>
                </a:cubicBezTo>
                <a:cubicBezTo>
                  <a:pt x="9220568" y="2877557"/>
                  <a:pt x="9091562" y="3483973"/>
                  <a:pt x="8858269" y="4035540"/>
                </a:cubicBezTo>
                <a:lnTo>
                  <a:pt x="8744850" y="4270983"/>
                </a:lnTo>
                <a:lnTo>
                  <a:pt x="475718" y="4270983"/>
                </a:lnTo>
                <a:lnTo>
                  <a:pt x="362299" y="4035540"/>
                </a:lnTo>
                <a:cubicBezTo>
                  <a:pt x="129006" y="3483973"/>
                  <a:pt x="0" y="2877557"/>
                  <a:pt x="0" y="2241009"/>
                </a:cubicBezTo>
                <a:cubicBezTo>
                  <a:pt x="0" y="1445325"/>
                  <a:pt x="201572" y="696720"/>
                  <a:pt x="556436" y="43474"/>
                </a:cubicBezTo>
                <a:close/>
              </a:path>
            </a:pathLst>
          </a:custGeom>
          <a:solidFill>
            <a:srgbClr val="92D050">
              <a:alpha val="23000"/>
            </a:srgbClr>
          </a:solidFill>
          <a:ln w="222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3" name="フリーフォーム 82">
            <a:extLst>
              <a:ext uri="{FF2B5EF4-FFF2-40B4-BE49-F238E27FC236}">
                <a16:creationId xmlns:a16="http://schemas.microsoft.com/office/drawing/2014/main" id="{7DE961D0-3B91-FC57-824B-247D365BFFA2}"/>
              </a:ext>
            </a:extLst>
          </p:cNvPr>
          <p:cNvSpPr/>
          <p:nvPr/>
        </p:nvSpPr>
        <p:spPr bwMode="auto">
          <a:xfrm>
            <a:off x="-25503" y="2124561"/>
            <a:ext cx="7948199" cy="4270984"/>
          </a:xfrm>
          <a:custGeom>
            <a:avLst/>
            <a:gdLst>
              <a:gd name="connsiteX0" fmla="*/ 0 w 7948199"/>
              <a:gd name="connsiteY0" fmla="*/ 0 h 4270984"/>
              <a:gd name="connsiteX1" fmla="*/ 7481224 w 7948199"/>
              <a:gd name="connsiteY1" fmla="*/ 0 h 4270984"/>
              <a:gd name="connsiteX2" fmla="*/ 7482263 w 7948199"/>
              <a:gd name="connsiteY2" fmla="*/ 2029 h 4270984"/>
              <a:gd name="connsiteX3" fmla="*/ 7948199 w 7948199"/>
              <a:gd name="connsiteY3" fmla="*/ 2050511 h 4270984"/>
              <a:gd name="connsiteX4" fmla="*/ 7482263 w 7948199"/>
              <a:gd name="connsiteY4" fmla="*/ 4098994 h 4270984"/>
              <a:gd name="connsiteX5" fmla="*/ 7394175 w 7948199"/>
              <a:gd name="connsiteY5" fmla="*/ 4270984 h 4270984"/>
              <a:gd name="connsiteX6" fmla="*/ 0 w 7948199"/>
              <a:gd name="connsiteY6" fmla="*/ 4270984 h 4270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48199" h="4270984">
                <a:moveTo>
                  <a:pt x="0" y="0"/>
                </a:moveTo>
                <a:lnTo>
                  <a:pt x="7481224" y="0"/>
                </a:lnTo>
                <a:lnTo>
                  <a:pt x="7482263" y="2029"/>
                </a:lnTo>
                <a:cubicBezTo>
                  <a:pt x="7780863" y="621725"/>
                  <a:pt x="7948199" y="1316577"/>
                  <a:pt x="7948199" y="2050511"/>
                </a:cubicBezTo>
                <a:cubicBezTo>
                  <a:pt x="7948199" y="2784446"/>
                  <a:pt x="7780863" y="3479297"/>
                  <a:pt x="7482263" y="4098994"/>
                </a:cubicBezTo>
                <a:lnTo>
                  <a:pt x="7394175" y="4270984"/>
                </a:lnTo>
                <a:lnTo>
                  <a:pt x="0" y="4270984"/>
                </a:lnTo>
                <a:close/>
              </a:path>
            </a:pathLst>
          </a:custGeom>
          <a:solidFill>
            <a:srgbClr val="92D050">
              <a:alpha val="23000"/>
            </a:srgbClr>
          </a:solidFill>
          <a:ln w="222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タイトル 1">
            <a:extLst>
              <a:ext uri="{FF2B5EF4-FFF2-40B4-BE49-F238E27FC236}">
                <a16:creationId xmlns:a16="http://schemas.microsoft.com/office/drawing/2014/main" id="{F14F38A8-463A-868C-E9A2-FCCF760E33A0}"/>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ED Range … depends on the ED threshold</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9C232307-72E8-5E9E-2187-A680253D412C}"/>
              </a:ext>
            </a:extLst>
          </p:cNvPr>
          <p:cNvSpPr>
            <a:spLocks noGrp="1"/>
          </p:cNvSpPr>
          <p:nvPr>
            <p:ph idx="1"/>
          </p:nvPr>
        </p:nvSpPr>
        <p:spPr>
          <a:xfrm>
            <a:off x="914401" y="1387035"/>
            <a:ext cx="10361084" cy="714207"/>
          </a:xfrm>
        </p:spPr>
        <p:txBody>
          <a:bodyPr/>
          <a:lstStyle/>
          <a:p>
            <a:r>
              <a:rPr kumimoji="1" lang="en-US" altLang="ja-JP" dirty="0">
                <a:latin typeface="Arial" panose="020B0604020202020204" pitchFamily="34" charset="0"/>
                <a:cs typeface="Arial" panose="020B0604020202020204" pitchFamily="34" charset="0"/>
              </a:rPr>
              <a:t>ED range can be equal or larger than CS range of slow-mode nodes</a:t>
            </a:r>
            <a:br>
              <a:rPr kumimoji="1" lang="en-US" altLang="ja-JP" dirty="0">
                <a:latin typeface="Arial" panose="020B0604020202020204" pitchFamily="34" charset="0"/>
                <a:cs typeface="Arial" panose="020B0604020202020204" pitchFamily="34" charset="0"/>
              </a:rPr>
            </a:br>
            <a:r>
              <a:rPr kumimoji="1" lang="en-US" altLang="ja-JP" dirty="0">
                <a:latin typeface="Arial" panose="020B0604020202020204" pitchFamily="34" charset="0"/>
                <a:cs typeface="Arial" panose="020B0604020202020204" pitchFamily="34" charset="0"/>
              </a:rPr>
              <a:t>→ED range is larger than CS range of fast-mode nodes</a:t>
            </a:r>
          </a:p>
        </p:txBody>
      </p:sp>
      <p:sp>
        <p:nvSpPr>
          <p:cNvPr id="4" name="スライド番号プレースホルダー 3">
            <a:extLst>
              <a:ext uri="{FF2B5EF4-FFF2-40B4-BE49-F238E27FC236}">
                <a16:creationId xmlns:a16="http://schemas.microsoft.com/office/drawing/2014/main" id="{9FF47FD2-BE1A-DDF7-8F14-984172B1B42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46" name="テキスト ボックス 45">
            <a:extLst>
              <a:ext uri="{FF2B5EF4-FFF2-40B4-BE49-F238E27FC236}">
                <a16:creationId xmlns:a16="http://schemas.microsoft.com/office/drawing/2014/main" id="{F120F64E-8B38-4BD6-EADF-73B156348A8E}"/>
              </a:ext>
            </a:extLst>
          </p:cNvPr>
          <p:cNvSpPr txBox="1"/>
          <p:nvPr/>
        </p:nvSpPr>
        <p:spPr>
          <a:xfrm>
            <a:off x="8972379" y="1595123"/>
            <a:ext cx="3459778" cy="2246769"/>
          </a:xfrm>
          <a:prstGeom prst="rect">
            <a:avLst/>
          </a:prstGeom>
          <a:noFill/>
        </p:spPr>
        <p:txBody>
          <a:bodyPr wrap="square" rtlCol="0">
            <a:spAutoFit/>
          </a:bodyPr>
          <a:lstStyle/>
          <a:p>
            <a:r>
              <a:rPr kumimoji="1" lang="en-US" altLang="ja-JP" sz="2000" dirty="0">
                <a:solidFill>
                  <a:schemeClr val="tx1"/>
                </a:solidFill>
                <a:latin typeface="Arial" panose="020B0604020202020204" pitchFamily="34" charset="0"/>
                <a:cs typeface="Arial" panose="020B0604020202020204" pitchFamily="34" charset="0"/>
              </a:rPr>
              <a:t>In this scenario,</a:t>
            </a:r>
          </a:p>
          <a:p>
            <a:r>
              <a:rPr kumimoji="1" lang="en-US" altLang="ja-JP" sz="2000" dirty="0">
                <a:solidFill>
                  <a:schemeClr val="tx1"/>
                </a:solidFill>
                <a:latin typeface="Arial" panose="020B0604020202020204" pitchFamily="34" charset="0"/>
                <a:cs typeface="Arial" panose="020B0604020202020204" pitchFamily="34" charset="0"/>
              </a:rPr>
              <a:t>transmission from the coordinator of the 150 kbps network will not affect the reception from the 50 kbps coordinator at the edge nodes</a:t>
            </a:r>
          </a:p>
        </p:txBody>
      </p:sp>
      <p:sp>
        <p:nvSpPr>
          <p:cNvPr id="47" name="円/楕円 46">
            <a:extLst>
              <a:ext uri="{FF2B5EF4-FFF2-40B4-BE49-F238E27FC236}">
                <a16:creationId xmlns:a16="http://schemas.microsoft.com/office/drawing/2014/main" id="{12D5642E-5FC8-8133-BD44-B1701D39A9C9}"/>
              </a:ext>
            </a:extLst>
          </p:cNvPr>
          <p:cNvSpPr/>
          <p:nvPr/>
        </p:nvSpPr>
        <p:spPr bwMode="auto">
          <a:xfrm>
            <a:off x="6603573" y="2802171"/>
            <a:ext cx="3150027" cy="3150027"/>
          </a:xfrm>
          <a:prstGeom prst="ellipse">
            <a:avLst/>
          </a:prstGeom>
          <a:solidFill>
            <a:srgbClr val="FFC000">
              <a:alpha val="23000"/>
            </a:srgbClr>
          </a:solidFill>
          <a:ln w="222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フリーフォーム 47">
            <a:extLst>
              <a:ext uri="{FF2B5EF4-FFF2-40B4-BE49-F238E27FC236}">
                <a16:creationId xmlns:a16="http://schemas.microsoft.com/office/drawing/2014/main" id="{7CBD0093-0A1B-0058-B091-CEB94F12AE09}"/>
              </a:ext>
            </a:extLst>
          </p:cNvPr>
          <p:cNvSpPr/>
          <p:nvPr/>
        </p:nvSpPr>
        <p:spPr bwMode="auto">
          <a:xfrm>
            <a:off x="1" y="2136175"/>
            <a:ext cx="7948199" cy="4270984"/>
          </a:xfrm>
          <a:custGeom>
            <a:avLst/>
            <a:gdLst>
              <a:gd name="connsiteX0" fmla="*/ 0 w 7948199"/>
              <a:gd name="connsiteY0" fmla="*/ 0 h 4270984"/>
              <a:gd name="connsiteX1" fmla="*/ 7481224 w 7948199"/>
              <a:gd name="connsiteY1" fmla="*/ 0 h 4270984"/>
              <a:gd name="connsiteX2" fmla="*/ 7482263 w 7948199"/>
              <a:gd name="connsiteY2" fmla="*/ 2029 h 4270984"/>
              <a:gd name="connsiteX3" fmla="*/ 7948199 w 7948199"/>
              <a:gd name="connsiteY3" fmla="*/ 2050511 h 4270984"/>
              <a:gd name="connsiteX4" fmla="*/ 7482263 w 7948199"/>
              <a:gd name="connsiteY4" fmla="*/ 4098994 h 4270984"/>
              <a:gd name="connsiteX5" fmla="*/ 7394175 w 7948199"/>
              <a:gd name="connsiteY5" fmla="*/ 4270984 h 4270984"/>
              <a:gd name="connsiteX6" fmla="*/ 0 w 7948199"/>
              <a:gd name="connsiteY6" fmla="*/ 4270984 h 4270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48199" h="4270984">
                <a:moveTo>
                  <a:pt x="0" y="0"/>
                </a:moveTo>
                <a:lnTo>
                  <a:pt x="7481224" y="0"/>
                </a:lnTo>
                <a:lnTo>
                  <a:pt x="7482263" y="2029"/>
                </a:lnTo>
                <a:cubicBezTo>
                  <a:pt x="7780863" y="621725"/>
                  <a:pt x="7948199" y="1316577"/>
                  <a:pt x="7948199" y="2050511"/>
                </a:cubicBezTo>
                <a:cubicBezTo>
                  <a:pt x="7948199" y="2784446"/>
                  <a:pt x="7780863" y="3479297"/>
                  <a:pt x="7482263" y="4098994"/>
                </a:cubicBezTo>
                <a:lnTo>
                  <a:pt x="7394175" y="4270984"/>
                </a:lnTo>
                <a:lnTo>
                  <a:pt x="0" y="4270984"/>
                </a:lnTo>
                <a:close/>
              </a:path>
            </a:pathLst>
          </a:custGeom>
          <a:solidFill>
            <a:srgbClr val="00B0F0">
              <a:alpha val="23000"/>
            </a:srgbClr>
          </a:solidFill>
          <a:ln w="222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9" name="円/楕円 48">
            <a:extLst>
              <a:ext uri="{FF2B5EF4-FFF2-40B4-BE49-F238E27FC236}">
                <a16:creationId xmlns:a16="http://schemas.microsoft.com/office/drawing/2014/main" id="{751A0FB9-9A78-7A37-43D4-C734FABED523}"/>
              </a:ext>
            </a:extLst>
          </p:cNvPr>
          <p:cNvSpPr/>
          <p:nvPr/>
        </p:nvSpPr>
        <p:spPr bwMode="auto">
          <a:xfrm>
            <a:off x="3057875" y="4016589"/>
            <a:ext cx="381000" cy="3810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テキスト ボックス 49">
            <a:extLst>
              <a:ext uri="{FF2B5EF4-FFF2-40B4-BE49-F238E27FC236}">
                <a16:creationId xmlns:a16="http://schemas.microsoft.com/office/drawing/2014/main" id="{CDBDD321-8737-1444-867A-CCF231DBB7A3}"/>
              </a:ext>
            </a:extLst>
          </p:cNvPr>
          <p:cNvSpPr txBox="1"/>
          <p:nvPr/>
        </p:nvSpPr>
        <p:spPr>
          <a:xfrm>
            <a:off x="2711208" y="3290456"/>
            <a:ext cx="1263487"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50 kbps</a:t>
            </a:r>
            <a:endParaRPr kumimoji="1" lang="ja-JP" altLang="en-US">
              <a:solidFill>
                <a:schemeClr val="tx1"/>
              </a:solidFill>
              <a:latin typeface="Arial" panose="020B0604020202020204" pitchFamily="34" charset="0"/>
              <a:cs typeface="Arial" panose="020B0604020202020204" pitchFamily="34" charset="0"/>
            </a:endParaRPr>
          </a:p>
        </p:txBody>
      </p:sp>
      <p:sp>
        <p:nvSpPr>
          <p:cNvPr id="51" name="円/楕円 50">
            <a:extLst>
              <a:ext uri="{FF2B5EF4-FFF2-40B4-BE49-F238E27FC236}">
                <a16:creationId xmlns:a16="http://schemas.microsoft.com/office/drawing/2014/main" id="{4EDE36D5-34F4-FD7C-78F6-E5C35BA150C0}"/>
              </a:ext>
            </a:extLst>
          </p:cNvPr>
          <p:cNvSpPr/>
          <p:nvPr/>
        </p:nvSpPr>
        <p:spPr bwMode="auto">
          <a:xfrm>
            <a:off x="8003447" y="4186685"/>
            <a:ext cx="381000" cy="381000"/>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テキスト ボックス 51">
            <a:extLst>
              <a:ext uri="{FF2B5EF4-FFF2-40B4-BE49-F238E27FC236}">
                <a16:creationId xmlns:a16="http://schemas.microsoft.com/office/drawing/2014/main" id="{A61BA528-6ECC-B730-3455-FC86E2E53268}"/>
              </a:ext>
            </a:extLst>
          </p:cNvPr>
          <p:cNvSpPr txBox="1"/>
          <p:nvPr/>
        </p:nvSpPr>
        <p:spPr>
          <a:xfrm>
            <a:off x="7546247" y="3448001"/>
            <a:ext cx="1435008"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150 kbps</a:t>
            </a:r>
            <a:endParaRPr kumimoji="1" lang="ja-JP" altLang="en-US">
              <a:solidFill>
                <a:schemeClr val="tx1"/>
              </a:solidFill>
              <a:latin typeface="Arial" panose="020B0604020202020204" pitchFamily="34" charset="0"/>
              <a:cs typeface="Arial" panose="020B0604020202020204" pitchFamily="34" charset="0"/>
            </a:endParaRPr>
          </a:p>
        </p:txBody>
      </p:sp>
      <p:sp>
        <p:nvSpPr>
          <p:cNvPr id="53" name="正方形/長方形 52">
            <a:extLst>
              <a:ext uri="{FF2B5EF4-FFF2-40B4-BE49-F238E27FC236}">
                <a16:creationId xmlns:a16="http://schemas.microsoft.com/office/drawing/2014/main" id="{754BCD74-7160-B354-3BBF-61F7FC94B179}"/>
              </a:ext>
            </a:extLst>
          </p:cNvPr>
          <p:cNvSpPr/>
          <p:nvPr/>
        </p:nvSpPr>
        <p:spPr bwMode="auto">
          <a:xfrm>
            <a:off x="1285886" y="498522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4" name="正方形/長方形 53">
            <a:extLst>
              <a:ext uri="{FF2B5EF4-FFF2-40B4-BE49-F238E27FC236}">
                <a16:creationId xmlns:a16="http://schemas.microsoft.com/office/drawing/2014/main" id="{C9C7939F-1218-C619-7B1F-354A342095EA}"/>
              </a:ext>
            </a:extLst>
          </p:cNvPr>
          <p:cNvSpPr/>
          <p:nvPr/>
        </p:nvSpPr>
        <p:spPr bwMode="auto">
          <a:xfrm>
            <a:off x="2537231" y="5411049"/>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正方形/長方形 54">
            <a:extLst>
              <a:ext uri="{FF2B5EF4-FFF2-40B4-BE49-F238E27FC236}">
                <a16:creationId xmlns:a16="http://schemas.microsoft.com/office/drawing/2014/main" id="{7515AD0B-9544-7CBB-3350-ADC8FF91732E}"/>
              </a:ext>
            </a:extLst>
          </p:cNvPr>
          <p:cNvSpPr/>
          <p:nvPr/>
        </p:nvSpPr>
        <p:spPr bwMode="auto">
          <a:xfrm>
            <a:off x="4048475" y="6073988"/>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正方形/長方形 55">
            <a:extLst>
              <a:ext uri="{FF2B5EF4-FFF2-40B4-BE49-F238E27FC236}">
                <a16:creationId xmlns:a16="http://schemas.microsoft.com/office/drawing/2014/main" id="{F590D573-CA75-6943-D77D-6948E803FA99}"/>
              </a:ext>
            </a:extLst>
          </p:cNvPr>
          <p:cNvSpPr/>
          <p:nvPr/>
        </p:nvSpPr>
        <p:spPr bwMode="auto">
          <a:xfrm>
            <a:off x="6827129" y="4880860"/>
            <a:ext cx="241935"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7" name="正方形/長方形 56">
            <a:extLst>
              <a:ext uri="{FF2B5EF4-FFF2-40B4-BE49-F238E27FC236}">
                <a16:creationId xmlns:a16="http://schemas.microsoft.com/office/drawing/2014/main" id="{518D80DA-D34D-937E-69E3-8EC3BAD25749}"/>
              </a:ext>
            </a:extLst>
          </p:cNvPr>
          <p:cNvSpPr/>
          <p:nvPr/>
        </p:nvSpPr>
        <p:spPr bwMode="auto">
          <a:xfrm>
            <a:off x="7037463" y="3227131"/>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正方形/長方形 57">
            <a:extLst>
              <a:ext uri="{FF2B5EF4-FFF2-40B4-BE49-F238E27FC236}">
                <a16:creationId xmlns:a16="http://schemas.microsoft.com/office/drawing/2014/main" id="{1672789A-D17A-7C46-F0AA-477EC3C1FFA7}"/>
              </a:ext>
            </a:extLst>
          </p:cNvPr>
          <p:cNvSpPr/>
          <p:nvPr/>
        </p:nvSpPr>
        <p:spPr bwMode="auto">
          <a:xfrm>
            <a:off x="6575809" y="5708736"/>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60" name="直線矢印コネクタ 59">
            <a:extLst>
              <a:ext uri="{FF2B5EF4-FFF2-40B4-BE49-F238E27FC236}">
                <a16:creationId xmlns:a16="http://schemas.microsoft.com/office/drawing/2014/main" id="{79172F04-8094-83C7-DD2B-379086A69D29}"/>
              </a:ext>
            </a:extLst>
          </p:cNvPr>
          <p:cNvCxnSpPr>
            <a:cxnSpLocks/>
            <a:stCxn id="53" idx="3"/>
            <a:endCxn id="49" idx="2"/>
          </p:cNvCxnSpPr>
          <p:nvPr/>
        </p:nvCxnSpPr>
        <p:spPr bwMode="auto">
          <a:xfrm flipV="1">
            <a:off x="1514486" y="4207089"/>
            <a:ext cx="1543389" cy="892436"/>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61" name="直線矢印コネクタ 60">
            <a:extLst>
              <a:ext uri="{FF2B5EF4-FFF2-40B4-BE49-F238E27FC236}">
                <a16:creationId xmlns:a16="http://schemas.microsoft.com/office/drawing/2014/main" id="{C6DD7317-10AE-D9D0-8686-02DFE7B171EF}"/>
              </a:ext>
            </a:extLst>
          </p:cNvPr>
          <p:cNvCxnSpPr>
            <a:cxnSpLocks/>
            <a:stCxn id="54" idx="3"/>
            <a:endCxn id="49" idx="3"/>
          </p:cNvCxnSpPr>
          <p:nvPr/>
        </p:nvCxnSpPr>
        <p:spPr bwMode="auto">
          <a:xfrm flipV="1">
            <a:off x="2765831" y="4341793"/>
            <a:ext cx="347840" cy="1183556"/>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62" name="直線矢印コネクタ 61">
            <a:extLst>
              <a:ext uri="{FF2B5EF4-FFF2-40B4-BE49-F238E27FC236}">
                <a16:creationId xmlns:a16="http://schemas.microsoft.com/office/drawing/2014/main" id="{8BD24087-3447-C100-6D96-FA7C051F67D2}"/>
              </a:ext>
            </a:extLst>
          </p:cNvPr>
          <p:cNvCxnSpPr>
            <a:cxnSpLocks/>
            <a:stCxn id="55" idx="0"/>
            <a:endCxn id="49" idx="4"/>
          </p:cNvCxnSpPr>
          <p:nvPr/>
        </p:nvCxnSpPr>
        <p:spPr bwMode="auto">
          <a:xfrm flipH="1" flipV="1">
            <a:off x="3248375" y="4397589"/>
            <a:ext cx="914400" cy="1676399"/>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63" name="直線矢印コネクタ 62">
            <a:extLst>
              <a:ext uri="{FF2B5EF4-FFF2-40B4-BE49-F238E27FC236}">
                <a16:creationId xmlns:a16="http://schemas.microsoft.com/office/drawing/2014/main" id="{38ED3698-CD8B-8096-014F-279494167759}"/>
              </a:ext>
            </a:extLst>
          </p:cNvPr>
          <p:cNvCxnSpPr>
            <a:cxnSpLocks/>
            <a:stCxn id="58" idx="0"/>
            <a:endCxn id="49" idx="5"/>
          </p:cNvCxnSpPr>
          <p:nvPr/>
        </p:nvCxnSpPr>
        <p:spPr bwMode="auto">
          <a:xfrm flipH="1" flipV="1">
            <a:off x="3383079" y="4341793"/>
            <a:ext cx="3307030" cy="1366943"/>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64" name="直線矢印コネクタ 63">
            <a:extLst>
              <a:ext uri="{FF2B5EF4-FFF2-40B4-BE49-F238E27FC236}">
                <a16:creationId xmlns:a16="http://schemas.microsoft.com/office/drawing/2014/main" id="{378E4927-133E-4354-E696-259EB1D98E77}"/>
              </a:ext>
            </a:extLst>
          </p:cNvPr>
          <p:cNvCxnSpPr>
            <a:cxnSpLocks/>
            <a:stCxn id="57" idx="1"/>
            <a:endCxn id="49" idx="7"/>
          </p:cNvCxnSpPr>
          <p:nvPr/>
        </p:nvCxnSpPr>
        <p:spPr bwMode="auto">
          <a:xfrm flipH="1">
            <a:off x="3383079" y="3341431"/>
            <a:ext cx="3654384" cy="730954"/>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65" name="直線矢印コネクタ 64">
            <a:extLst>
              <a:ext uri="{FF2B5EF4-FFF2-40B4-BE49-F238E27FC236}">
                <a16:creationId xmlns:a16="http://schemas.microsoft.com/office/drawing/2014/main" id="{914DD23E-CF82-9449-07A6-A4EFA12C09C9}"/>
              </a:ext>
            </a:extLst>
          </p:cNvPr>
          <p:cNvCxnSpPr>
            <a:cxnSpLocks/>
            <a:stCxn id="56" idx="1"/>
            <a:endCxn id="49" idx="6"/>
          </p:cNvCxnSpPr>
          <p:nvPr/>
        </p:nvCxnSpPr>
        <p:spPr bwMode="auto">
          <a:xfrm flipH="1" flipV="1">
            <a:off x="3438875" y="4207089"/>
            <a:ext cx="3388254" cy="788071"/>
          </a:xfrm>
          <a:prstGeom prst="straightConnector1">
            <a:avLst/>
          </a:prstGeom>
          <a:solidFill>
            <a:srgbClr val="00B8FF"/>
          </a:solidFill>
          <a:ln w="9525" cap="flat" cmpd="sng" algn="ctr">
            <a:solidFill>
              <a:schemeClr val="tx1"/>
            </a:solidFill>
            <a:prstDash val="solid"/>
            <a:round/>
            <a:headEnd type="none" w="med" len="med"/>
            <a:tailEnd type="none"/>
          </a:ln>
          <a:effectLst/>
        </p:spPr>
      </p:cxnSp>
      <p:sp>
        <p:nvSpPr>
          <p:cNvPr id="66" name="正方形/長方形 65">
            <a:extLst>
              <a:ext uri="{FF2B5EF4-FFF2-40B4-BE49-F238E27FC236}">
                <a16:creationId xmlns:a16="http://schemas.microsoft.com/office/drawing/2014/main" id="{97043B88-FBE5-0FF8-F0D0-2591D3F0B380}"/>
              </a:ext>
            </a:extLst>
          </p:cNvPr>
          <p:cNvSpPr/>
          <p:nvPr/>
        </p:nvSpPr>
        <p:spPr bwMode="auto">
          <a:xfrm>
            <a:off x="1640297" y="363670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67" name="直線矢印コネクタ 66">
            <a:extLst>
              <a:ext uri="{FF2B5EF4-FFF2-40B4-BE49-F238E27FC236}">
                <a16:creationId xmlns:a16="http://schemas.microsoft.com/office/drawing/2014/main" id="{31A84460-C3AD-2E85-204A-40E56F9590D8}"/>
              </a:ext>
            </a:extLst>
          </p:cNvPr>
          <p:cNvCxnSpPr>
            <a:cxnSpLocks/>
            <a:stCxn id="66" idx="3"/>
            <a:endCxn id="49" idx="1"/>
          </p:cNvCxnSpPr>
          <p:nvPr/>
        </p:nvCxnSpPr>
        <p:spPr bwMode="auto">
          <a:xfrm>
            <a:off x="1868897" y="3751005"/>
            <a:ext cx="1244774" cy="321380"/>
          </a:xfrm>
          <a:prstGeom prst="straightConnector1">
            <a:avLst/>
          </a:prstGeom>
          <a:solidFill>
            <a:srgbClr val="00B8FF"/>
          </a:solidFill>
          <a:ln w="9525" cap="flat" cmpd="sng" algn="ctr">
            <a:solidFill>
              <a:schemeClr val="tx1"/>
            </a:solidFill>
            <a:prstDash val="solid"/>
            <a:round/>
            <a:headEnd type="none" w="med" len="med"/>
            <a:tailEnd type="none"/>
          </a:ln>
          <a:effectLst/>
        </p:spPr>
      </p:cxnSp>
      <p:sp>
        <p:nvSpPr>
          <p:cNvPr id="68" name="正方形/長方形 67">
            <a:extLst>
              <a:ext uri="{FF2B5EF4-FFF2-40B4-BE49-F238E27FC236}">
                <a16:creationId xmlns:a16="http://schemas.microsoft.com/office/drawing/2014/main" id="{5693835D-3317-930C-0BD2-052FFCE670C2}"/>
              </a:ext>
            </a:extLst>
          </p:cNvPr>
          <p:cNvSpPr/>
          <p:nvPr/>
        </p:nvSpPr>
        <p:spPr bwMode="auto">
          <a:xfrm>
            <a:off x="6743943" y="3666283"/>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正方形/長方形 68">
            <a:extLst>
              <a:ext uri="{FF2B5EF4-FFF2-40B4-BE49-F238E27FC236}">
                <a16:creationId xmlns:a16="http://schemas.microsoft.com/office/drawing/2014/main" id="{B1F881CF-886F-DFF9-D1AC-16E7C7AE74B7}"/>
              </a:ext>
            </a:extLst>
          </p:cNvPr>
          <p:cNvSpPr/>
          <p:nvPr/>
        </p:nvSpPr>
        <p:spPr bwMode="auto">
          <a:xfrm>
            <a:off x="6761599" y="4453385"/>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正方形/長方形 69">
            <a:extLst>
              <a:ext uri="{FF2B5EF4-FFF2-40B4-BE49-F238E27FC236}">
                <a16:creationId xmlns:a16="http://schemas.microsoft.com/office/drawing/2014/main" id="{1428CE2B-0472-DB81-8574-9E7010E4DFFD}"/>
              </a:ext>
            </a:extLst>
          </p:cNvPr>
          <p:cNvSpPr/>
          <p:nvPr/>
        </p:nvSpPr>
        <p:spPr bwMode="auto">
          <a:xfrm>
            <a:off x="7304312" y="498671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正方形/長方形 70">
            <a:extLst>
              <a:ext uri="{FF2B5EF4-FFF2-40B4-BE49-F238E27FC236}">
                <a16:creationId xmlns:a16="http://schemas.microsoft.com/office/drawing/2014/main" id="{5AD330C0-2C59-BBC5-BE22-4A2D575E2EC0}"/>
              </a:ext>
            </a:extLst>
          </p:cNvPr>
          <p:cNvSpPr/>
          <p:nvPr/>
        </p:nvSpPr>
        <p:spPr bwMode="auto">
          <a:xfrm>
            <a:off x="8113196" y="555604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3" name="正方形/長方形 72">
            <a:extLst>
              <a:ext uri="{FF2B5EF4-FFF2-40B4-BE49-F238E27FC236}">
                <a16:creationId xmlns:a16="http://schemas.microsoft.com/office/drawing/2014/main" id="{779D1CD1-98A4-8F27-7BA1-DE85190AD25F}"/>
              </a:ext>
            </a:extLst>
          </p:cNvPr>
          <p:cNvSpPr/>
          <p:nvPr/>
        </p:nvSpPr>
        <p:spPr bwMode="auto">
          <a:xfrm>
            <a:off x="8851412" y="5244520"/>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正方形/長方形 73">
            <a:extLst>
              <a:ext uri="{FF2B5EF4-FFF2-40B4-BE49-F238E27FC236}">
                <a16:creationId xmlns:a16="http://schemas.microsoft.com/office/drawing/2014/main" id="{054E0DAD-6A96-DCBC-4411-1C95860E0819}"/>
              </a:ext>
            </a:extLst>
          </p:cNvPr>
          <p:cNvSpPr/>
          <p:nvPr/>
        </p:nvSpPr>
        <p:spPr bwMode="auto">
          <a:xfrm>
            <a:off x="9126725" y="4527345"/>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5" name="正方形/長方形 74">
            <a:extLst>
              <a:ext uri="{FF2B5EF4-FFF2-40B4-BE49-F238E27FC236}">
                <a16:creationId xmlns:a16="http://schemas.microsoft.com/office/drawing/2014/main" id="{0F5879C8-6F86-CAFC-D004-82CC4CF0554B}"/>
              </a:ext>
            </a:extLst>
          </p:cNvPr>
          <p:cNvSpPr/>
          <p:nvPr/>
        </p:nvSpPr>
        <p:spPr bwMode="auto">
          <a:xfrm>
            <a:off x="9022281" y="381868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6" name="直線矢印コネクタ 75">
            <a:extLst>
              <a:ext uri="{FF2B5EF4-FFF2-40B4-BE49-F238E27FC236}">
                <a16:creationId xmlns:a16="http://schemas.microsoft.com/office/drawing/2014/main" id="{B2563B4F-169A-6DD1-F989-2A549F3D622D}"/>
              </a:ext>
            </a:extLst>
          </p:cNvPr>
          <p:cNvCxnSpPr>
            <a:cxnSpLocks/>
            <a:stCxn id="75" idx="1"/>
            <a:endCxn id="51" idx="7"/>
          </p:cNvCxnSpPr>
          <p:nvPr/>
        </p:nvCxnSpPr>
        <p:spPr bwMode="auto">
          <a:xfrm flipH="1">
            <a:off x="8328651" y="3932984"/>
            <a:ext cx="693630" cy="309497"/>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77" name="直線矢印コネクタ 76">
            <a:extLst>
              <a:ext uri="{FF2B5EF4-FFF2-40B4-BE49-F238E27FC236}">
                <a16:creationId xmlns:a16="http://schemas.microsoft.com/office/drawing/2014/main" id="{346FFC0A-F32D-0ED8-89C7-A9EAF425951C}"/>
              </a:ext>
            </a:extLst>
          </p:cNvPr>
          <p:cNvCxnSpPr>
            <a:cxnSpLocks/>
            <a:stCxn id="51" idx="1"/>
            <a:endCxn id="68" idx="3"/>
          </p:cNvCxnSpPr>
          <p:nvPr/>
        </p:nvCxnSpPr>
        <p:spPr bwMode="auto">
          <a:xfrm flipH="1" flipV="1">
            <a:off x="6985878" y="3780583"/>
            <a:ext cx="1073365" cy="461898"/>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78" name="直線矢印コネクタ 77">
            <a:extLst>
              <a:ext uri="{FF2B5EF4-FFF2-40B4-BE49-F238E27FC236}">
                <a16:creationId xmlns:a16="http://schemas.microsoft.com/office/drawing/2014/main" id="{77A5ACF5-BE05-3FA4-FA3A-02F9381D661B}"/>
              </a:ext>
            </a:extLst>
          </p:cNvPr>
          <p:cNvCxnSpPr>
            <a:cxnSpLocks/>
            <a:stCxn id="51" idx="2"/>
            <a:endCxn id="69" idx="3"/>
          </p:cNvCxnSpPr>
          <p:nvPr/>
        </p:nvCxnSpPr>
        <p:spPr bwMode="auto">
          <a:xfrm flipH="1">
            <a:off x="7003534" y="4377185"/>
            <a:ext cx="999913" cy="190500"/>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79" name="直線矢印コネクタ 78">
            <a:extLst>
              <a:ext uri="{FF2B5EF4-FFF2-40B4-BE49-F238E27FC236}">
                <a16:creationId xmlns:a16="http://schemas.microsoft.com/office/drawing/2014/main" id="{EC219E9E-970E-F4D8-313F-9C608565FD6A}"/>
              </a:ext>
            </a:extLst>
          </p:cNvPr>
          <p:cNvCxnSpPr>
            <a:cxnSpLocks/>
            <a:stCxn id="51" idx="3"/>
            <a:endCxn id="70" idx="0"/>
          </p:cNvCxnSpPr>
          <p:nvPr/>
        </p:nvCxnSpPr>
        <p:spPr bwMode="auto">
          <a:xfrm flipH="1">
            <a:off x="7425280" y="4511889"/>
            <a:ext cx="633963" cy="474825"/>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80" name="直線矢印コネクタ 79">
            <a:extLst>
              <a:ext uri="{FF2B5EF4-FFF2-40B4-BE49-F238E27FC236}">
                <a16:creationId xmlns:a16="http://schemas.microsoft.com/office/drawing/2014/main" id="{83381CAA-6677-797D-E597-CBBED56685C1}"/>
              </a:ext>
            </a:extLst>
          </p:cNvPr>
          <p:cNvCxnSpPr>
            <a:cxnSpLocks/>
            <a:stCxn id="51" idx="4"/>
            <a:endCxn id="71" idx="0"/>
          </p:cNvCxnSpPr>
          <p:nvPr/>
        </p:nvCxnSpPr>
        <p:spPr bwMode="auto">
          <a:xfrm>
            <a:off x="8193947" y="4567685"/>
            <a:ext cx="40217" cy="988359"/>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81" name="直線矢印コネクタ 80">
            <a:extLst>
              <a:ext uri="{FF2B5EF4-FFF2-40B4-BE49-F238E27FC236}">
                <a16:creationId xmlns:a16="http://schemas.microsoft.com/office/drawing/2014/main" id="{B00F37DE-32AA-C022-4E38-1AC29FED2171}"/>
              </a:ext>
            </a:extLst>
          </p:cNvPr>
          <p:cNvCxnSpPr>
            <a:cxnSpLocks/>
            <a:stCxn id="51" idx="5"/>
            <a:endCxn id="73" idx="0"/>
          </p:cNvCxnSpPr>
          <p:nvPr/>
        </p:nvCxnSpPr>
        <p:spPr bwMode="auto">
          <a:xfrm>
            <a:off x="8328651" y="4511889"/>
            <a:ext cx="643729" cy="732631"/>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82" name="直線矢印コネクタ 81">
            <a:extLst>
              <a:ext uri="{FF2B5EF4-FFF2-40B4-BE49-F238E27FC236}">
                <a16:creationId xmlns:a16="http://schemas.microsoft.com/office/drawing/2014/main" id="{E1E19C9B-69FB-35EB-CC91-713F7CB72E35}"/>
              </a:ext>
            </a:extLst>
          </p:cNvPr>
          <p:cNvCxnSpPr>
            <a:cxnSpLocks/>
            <a:stCxn id="51" idx="6"/>
            <a:endCxn id="74" idx="1"/>
          </p:cNvCxnSpPr>
          <p:nvPr/>
        </p:nvCxnSpPr>
        <p:spPr bwMode="auto">
          <a:xfrm>
            <a:off x="8384447" y="4377185"/>
            <a:ext cx="742278" cy="264460"/>
          </a:xfrm>
          <a:prstGeom prst="straightConnector1">
            <a:avLst/>
          </a:prstGeom>
          <a:solidFill>
            <a:srgbClr val="00B8FF"/>
          </a:solidFill>
          <a:ln w="9525" cap="flat" cmpd="sng" algn="ctr">
            <a:solidFill>
              <a:schemeClr val="tx1"/>
            </a:solidFill>
            <a:prstDash val="solid"/>
            <a:round/>
            <a:headEnd type="none" w="med" len="med"/>
            <a:tailEnd type="none"/>
          </a:ln>
          <a:effectLst/>
        </p:spPr>
      </p:cxnSp>
    </p:spTree>
    <p:extLst>
      <p:ext uri="{BB962C8B-B14F-4D97-AF65-F5344CB8AC3E}">
        <p14:creationId xmlns:p14="http://schemas.microsoft.com/office/powerpoint/2010/main" val="364779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A77721-438B-FF60-1E63-54E0B5A0B28E}"/>
              </a:ext>
            </a:extLst>
          </p:cNvPr>
          <p:cNvSpPr>
            <a:spLocks noGrp="1"/>
          </p:cNvSpPr>
          <p:nvPr>
            <p:ph type="title"/>
          </p:nvPr>
        </p:nvSpPr>
        <p:spPr/>
        <p:txBody>
          <a:bodyPr/>
          <a:lstStyle/>
          <a:p>
            <a:r>
              <a:rPr lang="en-US" altLang="ja-JP" dirty="0">
                <a:latin typeface="Arial" panose="020B0604020202020204" pitchFamily="34" charset="0"/>
                <a:cs typeface="Arial" panose="020B0604020202020204" pitchFamily="34" charset="0"/>
              </a:rPr>
              <a:t>Slow mode transmission → Long Airtime</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6351CFC5-034A-D258-0916-5E6F34642A51}"/>
              </a:ext>
            </a:extLst>
          </p:cNvPr>
          <p:cNvSpPr>
            <a:spLocks noGrp="1"/>
          </p:cNvSpPr>
          <p:nvPr>
            <p:ph idx="1"/>
          </p:nvPr>
        </p:nvSpPr>
        <p:spPr>
          <a:xfrm>
            <a:off x="914401" y="1447800"/>
            <a:ext cx="10361084" cy="4953000"/>
          </a:xfrm>
        </p:spPr>
        <p:txBody>
          <a:bodyPr/>
          <a:lstStyle/>
          <a:p>
            <a:pPr>
              <a:spcBef>
                <a:spcPts val="1200"/>
              </a:spcBef>
            </a:pPr>
            <a:r>
              <a:rPr lang="en-US" altLang="ja-JP" sz="2200" b="1" dirty="0">
                <a:latin typeface="Arial" panose="020B0604020202020204" pitchFamily="34" charset="0"/>
                <a:cs typeface="Arial" panose="020B0604020202020204" pitchFamily="34" charset="0"/>
              </a:rPr>
              <a:t>One frame sent in a slow mode has a stronger impact on the channel</a:t>
            </a:r>
          </a:p>
          <a:p>
            <a:pPr lvl="1">
              <a:spcBef>
                <a:spcPts val="1200"/>
              </a:spcBef>
            </a:pPr>
            <a:r>
              <a:rPr lang="en-US" altLang="ja-JP" sz="2000" dirty="0">
                <a:latin typeface="Arial" panose="020B0604020202020204" pitchFamily="34" charset="0"/>
                <a:cs typeface="Arial" panose="020B0604020202020204" pitchFamily="34" charset="0"/>
              </a:rPr>
              <a:t>If a fast-mode node executes ED-CCA and detects a channel busy caused by a slow-mode node, the fast node must wait for a long time compared to its airtime.</a:t>
            </a:r>
          </a:p>
          <a:p>
            <a:pPr lvl="1">
              <a:spcBef>
                <a:spcPts val="1200"/>
              </a:spcBef>
            </a:pPr>
            <a:r>
              <a:rPr lang="en-US" altLang="ja-JP" sz="2000" dirty="0">
                <a:latin typeface="Arial" panose="020B0604020202020204" pitchFamily="34" charset="0"/>
                <a:cs typeface="Arial" panose="020B0604020202020204" pitchFamily="34" charset="0"/>
              </a:rPr>
              <a:t>If the frame is resent multiple times, the channel remains occupied for an extended period.</a:t>
            </a:r>
          </a:p>
          <a:p>
            <a:pPr>
              <a:spcBef>
                <a:spcPts val="1200"/>
              </a:spcBef>
            </a:pPr>
            <a:r>
              <a:rPr lang="en-US" altLang="ja-JP" sz="2200" b="1" dirty="0">
                <a:latin typeface="Arial" panose="020B0604020202020204" pitchFamily="34" charset="0"/>
                <a:cs typeface="Arial" panose="020B0604020202020204" pitchFamily="34" charset="0"/>
              </a:rPr>
              <a:t>For Fast-mode nodes, waiting time caused by slow modes’ transmission may be waste of time because they tend to be </a:t>
            </a:r>
            <a:r>
              <a:rPr lang="en-US" altLang="ja-JP" sz="2200" b="1" i="1" dirty="0">
                <a:latin typeface="Arial" panose="020B0604020202020204" pitchFamily="34" charset="0"/>
                <a:cs typeface="Arial" panose="020B0604020202020204" pitchFamily="34" charset="0"/>
              </a:rPr>
              <a:t>exposed</a:t>
            </a:r>
            <a:r>
              <a:rPr lang="en-US" altLang="ja-JP" sz="2200" b="1" dirty="0">
                <a:latin typeface="Arial" panose="020B0604020202020204" pitchFamily="34" charset="0"/>
                <a:cs typeface="Arial" panose="020B0604020202020204" pitchFamily="34" charset="0"/>
              </a:rPr>
              <a:t> to slow nodes’ transmission.</a:t>
            </a:r>
          </a:p>
          <a:p>
            <a:pPr lvl="1">
              <a:spcBef>
                <a:spcPts val="1200"/>
              </a:spcBef>
            </a:pPr>
            <a:r>
              <a:rPr lang="en-US" altLang="ja-JP" sz="2000" dirty="0">
                <a:latin typeface="Arial" panose="020B0604020202020204" pitchFamily="34" charset="0"/>
                <a:cs typeface="Arial" panose="020B0604020202020204" pitchFamily="34" charset="0"/>
              </a:rPr>
              <a:t>If the receiver</a:t>
            </a:r>
            <a:r>
              <a:rPr lang="ja-JP" altLang="en-US" sz="2000">
                <a:latin typeface="Arial" panose="020B0604020202020204" pitchFamily="34" charset="0"/>
                <a:cs typeface="Arial" panose="020B0604020202020204" pitchFamily="34" charset="0"/>
              </a:rPr>
              <a:t> </a:t>
            </a:r>
            <a:r>
              <a:rPr lang="en-US" altLang="ja-JP" sz="2000" dirty="0">
                <a:latin typeface="Arial" panose="020B0604020202020204" pitchFamily="34" charset="0"/>
                <a:cs typeface="Arial" panose="020B0604020202020204" pitchFamily="34" charset="0"/>
              </a:rPr>
              <a:t>of the slow-mode transmission is far away from the fast-mode node, </a:t>
            </a:r>
            <a:br>
              <a:rPr lang="en-US" altLang="ja-JP" sz="2000" dirty="0">
                <a:latin typeface="Arial" panose="020B0604020202020204" pitchFamily="34" charset="0"/>
                <a:cs typeface="Arial" panose="020B0604020202020204" pitchFamily="34" charset="0"/>
              </a:rPr>
            </a:br>
            <a:r>
              <a:rPr lang="en-US" altLang="ja-JP" sz="2000" dirty="0">
                <a:latin typeface="Arial" panose="020B0604020202020204" pitchFamily="34" charset="0"/>
                <a:cs typeface="Arial" panose="020B0604020202020204" pitchFamily="34" charset="0"/>
              </a:rPr>
              <a:t>the fast-mode node defers its transmission even though it does not affect the slow-mode transmission. (Exposed terminal problem)</a:t>
            </a:r>
          </a:p>
          <a:p>
            <a:pPr lvl="1">
              <a:spcBef>
                <a:spcPts val="1200"/>
              </a:spcBef>
            </a:pPr>
            <a:r>
              <a:rPr lang="en-US" altLang="ja-JP" sz="2000" dirty="0">
                <a:latin typeface="Arial" panose="020B0604020202020204" pitchFamily="34" charset="0"/>
                <a:cs typeface="Arial" panose="020B0604020202020204" pitchFamily="34" charset="0"/>
              </a:rPr>
              <a:t>Of course, if the receiver of the slow-mode transmission is close to the fast-mode node, it is reasonable that the fast-mode node defers transmission.</a:t>
            </a:r>
          </a:p>
        </p:txBody>
      </p:sp>
      <p:sp>
        <p:nvSpPr>
          <p:cNvPr id="4" name="スライド番号プレースホルダー 3">
            <a:extLst>
              <a:ext uri="{FF2B5EF4-FFF2-40B4-BE49-F238E27FC236}">
                <a16:creationId xmlns:a16="http://schemas.microsoft.com/office/drawing/2014/main" id="{65879933-A535-219A-AE04-5F1ED0F6F16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498501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04918E-1DCA-CAF0-8373-3F014B2404FF}"/>
              </a:ext>
            </a:extLst>
          </p:cNvPr>
          <p:cNvSpPr>
            <a:spLocks noGrp="1"/>
          </p:cNvSpPr>
          <p:nvPr>
            <p:ph type="title"/>
          </p:nvPr>
        </p:nvSpPr>
        <p:spPr>
          <a:xfrm>
            <a:off x="760943" y="642258"/>
            <a:ext cx="10667999" cy="990599"/>
          </a:xfrm>
        </p:spPr>
        <p:txBody>
          <a:bodyPr/>
          <a:lstStyle/>
          <a:p>
            <a:r>
              <a:rPr kumimoji="1" lang="en-US" altLang="ja-JP" dirty="0">
                <a:latin typeface="Arial" panose="020B0604020202020204" pitchFamily="34" charset="0"/>
                <a:cs typeface="Arial" panose="020B0604020202020204" pitchFamily="34" charset="0"/>
              </a:rPr>
              <a:t>Effect of a slow-mode node’s transmission in </a:t>
            </a:r>
            <a:r>
              <a:rPr kumimoji="1" lang="en-US" altLang="ja-JP" dirty="0" err="1">
                <a:latin typeface="Arial" panose="020B0604020202020204" pitchFamily="34" charset="0"/>
                <a:cs typeface="Arial" panose="020B0604020202020204" pitchFamily="34" charset="0"/>
              </a:rPr>
              <a:t>suspendable</a:t>
            </a:r>
            <a:r>
              <a:rPr kumimoji="1" lang="en-US" altLang="ja-JP" dirty="0">
                <a:latin typeface="Arial" panose="020B0604020202020204" pitchFamily="34" charset="0"/>
                <a:cs typeface="Arial" panose="020B0604020202020204" pitchFamily="34" charset="0"/>
              </a:rPr>
              <a:t> CSMA-CA from the viewpoint of a fast-mode node</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4787BDDE-5C6B-5C37-9812-803258D66A4D}"/>
              </a:ext>
            </a:extLst>
          </p:cNvPr>
          <p:cNvSpPr>
            <a:spLocks noGrp="1"/>
          </p:cNvSpPr>
          <p:nvPr>
            <p:ph idx="1"/>
          </p:nvPr>
        </p:nvSpPr>
        <p:spPr>
          <a:xfrm>
            <a:off x="914400" y="1721939"/>
            <a:ext cx="10361084" cy="2556279"/>
          </a:xfrm>
        </p:spPr>
        <p:txBody>
          <a:bodyPr/>
          <a:lstStyle/>
          <a:p>
            <a:pPr>
              <a:spcBef>
                <a:spcPts val="1200"/>
              </a:spcBef>
            </a:pPr>
            <a:r>
              <a:rPr lang="en-US" altLang="ja-JP" b="1" dirty="0">
                <a:latin typeface="Arial" panose="020B0604020202020204" pitchFamily="34" charset="0"/>
                <a:cs typeface="Arial" panose="020B0604020202020204" pitchFamily="34" charset="0"/>
              </a:rPr>
              <a:t>CS</a:t>
            </a:r>
            <a:r>
              <a:rPr lang="en-US" altLang="ja-JP" dirty="0">
                <a:latin typeface="Arial" panose="020B0604020202020204" pitchFamily="34" charset="0"/>
                <a:cs typeface="Arial" panose="020B0604020202020204" pitchFamily="34" charset="0"/>
              </a:rPr>
              <a:t>-CCA during the backoff does not affect the latency of the fast-mode node</a:t>
            </a:r>
            <a:br>
              <a:rPr lang="en-US" altLang="ja-JP" dirty="0">
                <a:latin typeface="Arial" panose="020B0604020202020204" pitchFamily="34" charset="0"/>
                <a:cs typeface="Arial" panose="020B0604020202020204" pitchFamily="34" charset="0"/>
              </a:rPr>
            </a:br>
            <a:r>
              <a:rPr lang="en-US" altLang="ja-JP" dirty="0">
                <a:latin typeface="Arial" panose="020B0604020202020204" pitchFamily="34" charset="0"/>
                <a:cs typeface="Arial" panose="020B0604020202020204" pitchFamily="34" charset="0"/>
              </a:rPr>
              <a:t>because the result of the CCA is ”clear” even if a slow-mode node is transmitting a frame.</a:t>
            </a:r>
          </a:p>
          <a:p>
            <a:pPr>
              <a:spcBef>
                <a:spcPts val="1200"/>
              </a:spcBef>
            </a:pPr>
            <a:r>
              <a:rPr lang="en-US" altLang="ja-JP" b="1" dirty="0">
                <a:latin typeface="Arial" panose="020B0604020202020204" pitchFamily="34" charset="0"/>
                <a:cs typeface="Arial" panose="020B0604020202020204" pitchFamily="34" charset="0"/>
              </a:rPr>
              <a:t>ED</a:t>
            </a:r>
            <a:r>
              <a:rPr lang="en-US" altLang="ja-JP" dirty="0">
                <a:latin typeface="Arial" panose="020B0604020202020204" pitchFamily="34" charset="0"/>
                <a:cs typeface="Arial" panose="020B0604020202020204" pitchFamily="34" charset="0"/>
              </a:rPr>
              <a:t>-CCA during the backoff would needlessly prolong the transmission latency of fast-mode nodes if they are exposed nodes.</a:t>
            </a:r>
          </a:p>
          <a:p>
            <a:pPr>
              <a:spcBef>
                <a:spcPts val="1200"/>
              </a:spcBef>
            </a:pPr>
            <a:r>
              <a:rPr lang="en-US" altLang="ja-JP" b="1" dirty="0">
                <a:latin typeface="Arial" panose="020B0604020202020204" pitchFamily="34" charset="0"/>
                <a:cs typeface="Arial" panose="020B0604020202020204" pitchFamily="34" charset="0"/>
              </a:rPr>
              <a:t>ED</a:t>
            </a:r>
            <a:r>
              <a:rPr lang="en-US" altLang="ja-JP" dirty="0">
                <a:latin typeface="Arial" panose="020B0604020202020204" pitchFamily="34" charset="0"/>
                <a:cs typeface="Arial" panose="020B0604020202020204" pitchFamily="34" charset="0"/>
              </a:rPr>
              <a:t>-CCA at the end of the backoff would contribute to increasing the number of backoffs (NB) and transmission failure of fast-mode nodes even if they are exposed. </a:t>
            </a:r>
          </a:p>
        </p:txBody>
      </p:sp>
      <p:sp>
        <p:nvSpPr>
          <p:cNvPr id="4" name="スライド番号プレースホルダー 3">
            <a:extLst>
              <a:ext uri="{FF2B5EF4-FFF2-40B4-BE49-F238E27FC236}">
                <a16:creationId xmlns:a16="http://schemas.microsoft.com/office/drawing/2014/main" id="{C2882715-0858-4EFE-5F17-F0860B10BF8B}"/>
              </a:ext>
            </a:extLst>
          </p:cNvPr>
          <p:cNvSpPr>
            <a:spLocks noGrp="1"/>
          </p:cNvSpPr>
          <p:nvPr>
            <p:ph type="sldNum" idx="12"/>
          </p:nvPr>
        </p:nvSpPr>
        <p:spPr>
          <a:xfrm>
            <a:off x="5743575" y="6494463"/>
            <a:ext cx="704849" cy="363537"/>
          </a:xfrm>
        </p:spPr>
        <p:txBody>
          <a:bodyPr/>
          <a:lstStyle/>
          <a:p>
            <a:r>
              <a:rPr lang="en-GB" dirty="0"/>
              <a:t>Slide </a:t>
            </a:r>
            <a:fld id="{440F5867-744E-4AA6-B0ED-4C44D2DFBB7B}" type="slidenum">
              <a:rPr lang="en-GB" smtClean="0"/>
              <a:pPr/>
              <a:t>14</a:t>
            </a:fld>
            <a:endParaRPr lang="en-GB" dirty="0"/>
          </a:p>
        </p:txBody>
      </p:sp>
      <p:grpSp>
        <p:nvGrpSpPr>
          <p:cNvPr id="17" name="グループ化 16">
            <a:extLst>
              <a:ext uri="{FF2B5EF4-FFF2-40B4-BE49-F238E27FC236}">
                <a16:creationId xmlns:a16="http://schemas.microsoft.com/office/drawing/2014/main" id="{FB47595E-2695-E1A5-ACE2-559C156631F6}"/>
              </a:ext>
            </a:extLst>
          </p:cNvPr>
          <p:cNvGrpSpPr/>
          <p:nvPr/>
        </p:nvGrpSpPr>
        <p:grpSpPr>
          <a:xfrm>
            <a:off x="-887943" y="5310866"/>
            <a:ext cx="8763000" cy="304800"/>
            <a:chOff x="533400" y="5781941"/>
            <a:chExt cx="8763000" cy="304800"/>
          </a:xfrm>
        </p:grpSpPr>
        <p:cxnSp>
          <p:nvCxnSpPr>
            <p:cNvPr id="14" name="直線矢印コネクタ 13">
              <a:extLst>
                <a:ext uri="{FF2B5EF4-FFF2-40B4-BE49-F238E27FC236}">
                  <a16:creationId xmlns:a16="http://schemas.microsoft.com/office/drawing/2014/main" id="{B5B03E1C-02CF-17F8-243B-2864DDA7D302}"/>
                </a:ext>
              </a:extLst>
            </p:cNvPr>
            <p:cNvCxnSpPr>
              <a:cxnSpLocks/>
            </p:cNvCxnSpPr>
            <p:nvPr/>
          </p:nvCxnSpPr>
          <p:spPr bwMode="auto">
            <a:xfrm>
              <a:off x="533400" y="5943600"/>
              <a:ext cx="8763000" cy="0"/>
            </a:xfrm>
            <a:prstGeom prst="straightConnector1">
              <a:avLst/>
            </a:prstGeom>
            <a:solidFill>
              <a:srgbClr val="00B8FF"/>
            </a:solidFill>
            <a:ln w="31750" cap="flat" cmpd="sng" algn="ctr">
              <a:solidFill>
                <a:srgbClr val="0070C0"/>
              </a:solidFill>
              <a:prstDash val="solid"/>
              <a:round/>
              <a:headEnd type="oval" w="med" len="med"/>
              <a:tailEnd type="oval"/>
            </a:ln>
            <a:effectLst/>
          </p:spPr>
        </p:cxnSp>
        <p:sp>
          <p:nvSpPr>
            <p:cNvPr id="6" name="円/楕円 5">
              <a:extLst>
                <a:ext uri="{FF2B5EF4-FFF2-40B4-BE49-F238E27FC236}">
                  <a16:creationId xmlns:a16="http://schemas.microsoft.com/office/drawing/2014/main" id="{C00DC22A-1948-D642-C785-E3CF9DAB645B}"/>
                </a:ext>
              </a:extLst>
            </p:cNvPr>
            <p:cNvSpPr/>
            <p:nvPr/>
          </p:nvSpPr>
          <p:spPr bwMode="auto">
            <a:xfrm>
              <a:off x="4762500" y="5781941"/>
              <a:ext cx="304800" cy="3048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7" name="正方形/長方形 6">
            <a:extLst>
              <a:ext uri="{FF2B5EF4-FFF2-40B4-BE49-F238E27FC236}">
                <a16:creationId xmlns:a16="http://schemas.microsoft.com/office/drawing/2014/main" id="{017C5948-A751-986E-6392-0CA695018B1F}"/>
              </a:ext>
            </a:extLst>
          </p:cNvPr>
          <p:cNvSpPr/>
          <p:nvPr/>
        </p:nvSpPr>
        <p:spPr bwMode="auto">
          <a:xfrm>
            <a:off x="7409391" y="533626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正方形/長方形 7">
            <a:extLst>
              <a:ext uri="{FF2B5EF4-FFF2-40B4-BE49-F238E27FC236}">
                <a16:creationId xmlns:a16="http://schemas.microsoft.com/office/drawing/2014/main" id="{23662D57-620D-4821-74A7-C83206022397}"/>
              </a:ext>
            </a:extLst>
          </p:cNvPr>
          <p:cNvSpPr/>
          <p:nvPr/>
        </p:nvSpPr>
        <p:spPr bwMode="auto">
          <a:xfrm>
            <a:off x="2202390" y="5348966"/>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正方形/長方形 8">
            <a:extLst>
              <a:ext uri="{FF2B5EF4-FFF2-40B4-BE49-F238E27FC236}">
                <a16:creationId xmlns:a16="http://schemas.microsoft.com/office/drawing/2014/main" id="{001012C8-44CF-D5D1-0C43-F641391B37DC}"/>
              </a:ext>
            </a:extLst>
          </p:cNvPr>
          <p:cNvSpPr/>
          <p:nvPr/>
        </p:nvSpPr>
        <p:spPr bwMode="auto">
          <a:xfrm>
            <a:off x="1211790" y="5348966"/>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22" name="グループ化 21">
            <a:extLst>
              <a:ext uri="{FF2B5EF4-FFF2-40B4-BE49-F238E27FC236}">
                <a16:creationId xmlns:a16="http://schemas.microsoft.com/office/drawing/2014/main" id="{0F0E1E48-D7D5-2D6D-2625-FC1ECDD4B3DB}"/>
              </a:ext>
            </a:extLst>
          </p:cNvPr>
          <p:cNvGrpSpPr/>
          <p:nvPr/>
        </p:nvGrpSpPr>
        <p:grpSpPr>
          <a:xfrm>
            <a:off x="7036857" y="4988339"/>
            <a:ext cx="2919600" cy="304800"/>
            <a:chOff x="2607733" y="5029200"/>
            <a:chExt cx="2919600" cy="304800"/>
          </a:xfrm>
        </p:grpSpPr>
        <p:cxnSp>
          <p:nvCxnSpPr>
            <p:cNvPr id="19" name="直線矢印コネクタ 18">
              <a:extLst>
                <a:ext uri="{FF2B5EF4-FFF2-40B4-BE49-F238E27FC236}">
                  <a16:creationId xmlns:a16="http://schemas.microsoft.com/office/drawing/2014/main" id="{2BCE40C6-5E71-5E1E-4A56-A325C5FF05EA}"/>
                </a:ext>
              </a:extLst>
            </p:cNvPr>
            <p:cNvCxnSpPr>
              <a:cxnSpLocks/>
            </p:cNvCxnSpPr>
            <p:nvPr/>
          </p:nvCxnSpPr>
          <p:spPr bwMode="auto">
            <a:xfrm>
              <a:off x="2607733" y="5185833"/>
              <a:ext cx="2919600" cy="0"/>
            </a:xfrm>
            <a:prstGeom prst="straightConnector1">
              <a:avLst/>
            </a:prstGeom>
            <a:solidFill>
              <a:srgbClr val="00B8FF"/>
            </a:solidFill>
            <a:ln w="31750" cap="flat" cmpd="sng" algn="ctr">
              <a:solidFill>
                <a:srgbClr val="FF0000"/>
              </a:solidFill>
              <a:prstDash val="solid"/>
              <a:round/>
              <a:headEnd type="oval" w="med" len="med"/>
              <a:tailEnd type="oval"/>
            </a:ln>
            <a:effectLst/>
          </p:spPr>
        </p:cxnSp>
        <p:sp>
          <p:nvSpPr>
            <p:cNvPr id="21" name="円/楕円 20">
              <a:extLst>
                <a:ext uri="{FF2B5EF4-FFF2-40B4-BE49-F238E27FC236}">
                  <a16:creationId xmlns:a16="http://schemas.microsoft.com/office/drawing/2014/main" id="{EAEA3E42-19B2-581A-C6A9-5F536D70F4E2}"/>
                </a:ext>
              </a:extLst>
            </p:cNvPr>
            <p:cNvSpPr/>
            <p:nvPr/>
          </p:nvSpPr>
          <p:spPr bwMode="auto">
            <a:xfrm>
              <a:off x="3886200" y="5029200"/>
              <a:ext cx="304800" cy="304800"/>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23" name="正方形/長方形 22">
            <a:extLst>
              <a:ext uri="{FF2B5EF4-FFF2-40B4-BE49-F238E27FC236}">
                <a16:creationId xmlns:a16="http://schemas.microsoft.com/office/drawing/2014/main" id="{32BF5481-C1B3-64C7-2D22-8A06029F6614}"/>
              </a:ext>
            </a:extLst>
          </p:cNvPr>
          <p:cNvSpPr/>
          <p:nvPr/>
        </p:nvSpPr>
        <p:spPr bwMode="auto">
          <a:xfrm>
            <a:off x="7189257" y="5044959"/>
            <a:ext cx="228600"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正方形/長方形 24">
            <a:extLst>
              <a:ext uri="{FF2B5EF4-FFF2-40B4-BE49-F238E27FC236}">
                <a16:creationId xmlns:a16="http://schemas.microsoft.com/office/drawing/2014/main" id="{44D902D4-7E72-6670-B69E-B3882A9EC80A}"/>
              </a:ext>
            </a:extLst>
          </p:cNvPr>
          <p:cNvSpPr/>
          <p:nvPr/>
        </p:nvSpPr>
        <p:spPr bwMode="auto">
          <a:xfrm>
            <a:off x="9517591" y="5011092"/>
            <a:ext cx="228600" cy="245534"/>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テキスト ボックス 25">
            <a:extLst>
              <a:ext uri="{FF2B5EF4-FFF2-40B4-BE49-F238E27FC236}">
                <a16:creationId xmlns:a16="http://schemas.microsoft.com/office/drawing/2014/main" id="{8DC939BC-6195-34A7-20E8-D29094999F1C}"/>
              </a:ext>
            </a:extLst>
          </p:cNvPr>
          <p:cNvSpPr txBox="1"/>
          <p:nvPr/>
        </p:nvSpPr>
        <p:spPr>
          <a:xfrm>
            <a:off x="8091830" y="4535141"/>
            <a:ext cx="782587"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Fast</a:t>
            </a:r>
            <a:endParaRPr kumimoji="1" lang="ja-JP" altLang="en-US">
              <a:solidFill>
                <a:schemeClr val="tx1"/>
              </a:solidFill>
              <a:latin typeface="Arial" panose="020B0604020202020204" pitchFamily="34" charset="0"/>
              <a:cs typeface="Arial" panose="020B0604020202020204" pitchFamily="34" charset="0"/>
            </a:endParaRPr>
          </a:p>
        </p:txBody>
      </p:sp>
      <p:sp>
        <p:nvSpPr>
          <p:cNvPr id="27" name="テキスト ボックス 26">
            <a:extLst>
              <a:ext uri="{FF2B5EF4-FFF2-40B4-BE49-F238E27FC236}">
                <a16:creationId xmlns:a16="http://schemas.microsoft.com/office/drawing/2014/main" id="{3A34D1AE-7C13-5248-E45B-5CDFD865EE1E}"/>
              </a:ext>
            </a:extLst>
          </p:cNvPr>
          <p:cNvSpPr txBox="1"/>
          <p:nvPr/>
        </p:nvSpPr>
        <p:spPr>
          <a:xfrm>
            <a:off x="3040859" y="4567799"/>
            <a:ext cx="853119"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Slow</a:t>
            </a:r>
            <a:endParaRPr kumimoji="1" lang="ja-JP" altLang="en-US">
              <a:solidFill>
                <a:schemeClr val="tx1"/>
              </a:solidFill>
              <a:latin typeface="Arial" panose="020B0604020202020204" pitchFamily="34" charset="0"/>
              <a:cs typeface="Arial" panose="020B0604020202020204" pitchFamily="34" charset="0"/>
            </a:endParaRPr>
          </a:p>
        </p:txBody>
      </p:sp>
      <p:cxnSp>
        <p:nvCxnSpPr>
          <p:cNvPr id="29" name="直線矢印コネクタ 28">
            <a:extLst>
              <a:ext uri="{FF2B5EF4-FFF2-40B4-BE49-F238E27FC236}">
                <a16:creationId xmlns:a16="http://schemas.microsoft.com/office/drawing/2014/main" id="{E528CB86-A4E4-2AAF-F08D-C5AB825F601C}"/>
              </a:ext>
            </a:extLst>
          </p:cNvPr>
          <p:cNvCxnSpPr>
            <a:cxnSpLocks/>
          </p:cNvCxnSpPr>
          <p:nvPr/>
        </p:nvCxnSpPr>
        <p:spPr bwMode="auto">
          <a:xfrm>
            <a:off x="6960657" y="4798631"/>
            <a:ext cx="342900" cy="230833"/>
          </a:xfrm>
          <a:prstGeom prst="straightConnector1">
            <a:avLst/>
          </a:prstGeom>
          <a:solidFill>
            <a:srgbClr val="00B8FF"/>
          </a:solidFill>
          <a:ln w="25400" cap="flat" cmpd="sng" algn="ctr">
            <a:solidFill>
              <a:schemeClr val="tx1"/>
            </a:solidFill>
            <a:prstDash val="solid"/>
            <a:round/>
            <a:headEnd type="none" w="med" len="med"/>
            <a:tailEnd type="triangle"/>
          </a:ln>
          <a:effectLst/>
        </p:spPr>
      </p:cxnSp>
      <p:sp>
        <p:nvSpPr>
          <p:cNvPr id="31" name="テキスト ボックス 30">
            <a:extLst>
              <a:ext uri="{FF2B5EF4-FFF2-40B4-BE49-F238E27FC236}">
                <a16:creationId xmlns:a16="http://schemas.microsoft.com/office/drawing/2014/main" id="{4A7347CF-7367-EC8C-FE18-8BF67E258839}"/>
              </a:ext>
            </a:extLst>
          </p:cNvPr>
          <p:cNvSpPr txBox="1"/>
          <p:nvPr/>
        </p:nvSpPr>
        <p:spPr>
          <a:xfrm>
            <a:off x="5743575" y="4395027"/>
            <a:ext cx="1503938"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Ego node</a:t>
            </a:r>
            <a:endParaRPr kumimoji="1" lang="ja-JP" altLang="en-US">
              <a:solidFill>
                <a:schemeClr val="tx1"/>
              </a:solidFill>
              <a:latin typeface="Arial" panose="020B0604020202020204" pitchFamily="34" charset="0"/>
              <a:cs typeface="Arial" panose="020B0604020202020204" pitchFamily="34" charset="0"/>
            </a:endParaRPr>
          </a:p>
        </p:txBody>
      </p:sp>
      <p:grpSp>
        <p:nvGrpSpPr>
          <p:cNvPr id="40" name="グループ化 39">
            <a:extLst>
              <a:ext uri="{FF2B5EF4-FFF2-40B4-BE49-F238E27FC236}">
                <a16:creationId xmlns:a16="http://schemas.microsoft.com/office/drawing/2014/main" id="{0D72C989-07D2-1221-42B8-840BF66C1FF2}"/>
              </a:ext>
            </a:extLst>
          </p:cNvPr>
          <p:cNvGrpSpPr/>
          <p:nvPr/>
        </p:nvGrpSpPr>
        <p:grpSpPr>
          <a:xfrm>
            <a:off x="4115157" y="5791200"/>
            <a:ext cx="8763000" cy="457200"/>
            <a:chOff x="3077634" y="4191000"/>
            <a:chExt cx="8763000" cy="457200"/>
          </a:xfrm>
        </p:grpSpPr>
        <p:cxnSp>
          <p:nvCxnSpPr>
            <p:cNvPr id="35" name="直線矢印コネクタ 34">
              <a:extLst>
                <a:ext uri="{FF2B5EF4-FFF2-40B4-BE49-F238E27FC236}">
                  <a16:creationId xmlns:a16="http://schemas.microsoft.com/office/drawing/2014/main" id="{F02DA960-3F91-0508-677A-1D000F54FD88}"/>
                </a:ext>
              </a:extLst>
            </p:cNvPr>
            <p:cNvCxnSpPr>
              <a:cxnSpLocks/>
            </p:cNvCxnSpPr>
            <p:nvPr/>
          </p:nvCxnSpPr>
          <p:spPr bwMode="auto">
            <a:xfrm>
              <a:off x="3077634" y="4419600"/>
              <a:ext cx="8763000" cy="0"/>
            </a:xfrm>
            <a:prstGeom prst="straightConnector1">
              <a:avLst/>
            </a:prstGeom>
            <a:solidFill>
              <a:srgbClr val="00B8FF"/>
            </a:solidFill>
            <a:ln w="28575" cap="flat" cmpd="sng" algn="ctr">
              <a:solidFill>
                <a:schemeClr val="accent5">
                  <a:lumMod val="50000"/>
                </a:schemeClr>
              </a:solidFill>
              <a:prstDash val="solid"/>
              <a:round/>
              <a:headEnd type="oval" w="med" len="med"/>
              <a:tailEnd type="oval"/>
            </a:ln>
            <a:effectLst/>
          </p:spPr>
        </p:cxnSp>
        <p:cxnSp>
          <p:nvCxnSpPr>
            <p:cNvPr id="39" name="直線コネクタ 38">
              <a:extLst>
                <a:ext uri="{FF2B5EF4-FFF2-40B4-BE49-F238E27FC236}">
                  <a16:creationId xmlns:a16="http://schemas.microsoft.com/office/drawing/2014/main" id="{F38DA5E8-8726-C363-E2DC-11C67664D30B}"/>
                </a:ext>
              </a:extLst>
            </p:cNvPr>
            <p:cNvCxnSpPr/>
            <p:nvPr/>
          </p:nvCxnSpPr>
          <p:spPr bwMode="auto">
            <a:xfrm>
              <a:off x="7459134" y="4191000"/>
              <a:ext cx="0" cy="457200"/>
            </a:xfrm>
            <a:prstGeom prst="line">
              <a:avLst/>
            </a:prstGeom>
            <a:solidFill>
              <a:srgbClr val="00B8FF"/>
            </a:solidFill>
            <a:ln w="9525" cap="flat" cmpd="sng" algn="ctr">
              <a:solidFill>
                <a:schemeClr val="accent5">
                  <a:lumMod val="50000"/>
                </a:schemeClr>
              </a:solidFill>
              <a:prstDash val="solid"/>
              <a:round/>
              <a:headEnd type="none" w="med" len="med"/>
              <a:tailEnd type="none" w="med" len="med"/>
            </a:ln>
            <a:effectLst/>
          </p:spPr>
        </p:cxnSp>
      </p:grpSp>
      <p:grpSp>
        <p:nvGrpSpPr>
          <p:cNvPr id="41" name="グループ化 40">
            <a:extLst>
              <a:ext uri="{FF2B5EF4-FFF2-40B4-BE49-F238E27FC236}">
                <a16:creationId xmlns:a16="http://schemas.microsoft.com/office/drawing/2014/main" id="{C89D42B2-199E-F4B5-002E-C7984C04D9B0}"/>
              </a:ext>
            </a:extLst>
          </p:cNvPr>
          <p:cNvGrpSpPr/>
          <p:nvPr/>
        </p:nvGrpSpPr>
        <p:grpSpPr>
          <a:xfrm>
            <a:off x="-882818" y="5605886"/>
            <a:ext cx="8763000" cy="457200"/>
            <a:chOff x="3077634" y="4191000"/>
            <a:chExt cx="8763000" cy="457200"/>
          </a:xfrm>
        </p:grpSpPr>
        <p:cxnSp>
          <p:nvCxnSpPr>
            <p:cNvPr id="42" name="直線矢印コネクタ 41">
              <a:extLst>
                <a:ext uri="{FF2B5EF4-FFF2-40B4-BE49-F238E27FC236}">
                  <a16:creationId xmlns:a16="http://schemas.microsoft.com/office/drawing/2014/main" id="{B5F84C86-3F93-2367-898A-897BC30022CC}"/>
                </a:ext>
              </a:extLst>
            </p:cNvPr>
            <p:cNvCxnSpPr>
              <a:cxnSpLocks/>
            </p:cNvCxnSpPr>
            <p:nvPr/>
          </p:nvCxnSpPr>
          <p:spPr bwMode="auto">
            <a:xfrm>
              <a:off x="3077634" y="4419600"/>
              <a:ext cx="8763000" cy="0"/>
            </a:xfrm>
            <a:prstGeom prst="straightConnector1">
              <a:avLst/>
            </a:prstGeom>
            <a:solidFill>
              <a:srgbClr val="00B8FF"/>
            </a:solidFill>
            <a:ln w="28575" cap="flat" cmpd="sng" algn="ctr">
              <a:solidFill>
                <a:schemeClr val="accent5">
                  <a:lumMod val="50000"/>
                </a:schemeClr>
              </a:solidFill>
              <a:prstDash val="solid"/>
              <a:round/>
              <a:headEnd type="oval" w="med" len="med"/>
              <a:tailEnd type="oval"/>
            </a:ln>
            <a:effectLst/>
          </p:spPr>
        </p:cxnSp>
        <p:cxnSp>
          <p:nvCxnSpPr>
            <p:cNvPr id="43" name="直線コネクタ 42">
              <a:extLst>
                <a:ext uri="{FF2B5EF4-FFF2-40B4-BE49-F238E27FC236}">
                  <a16:creationId xmlns:a16="http://schemas.microsoft.com/office/drawing/2014/main" id="{14E67769-EEB9-3583-614C-B1D62BB99C24}"/>
                </a:ext>
              </a:extLst>
            </p:cNvPr>
            <p:cNvCxnSpPr/>
            <p:nvPr/>
          </p:nvCxnSpPr>
          <p:spPr bwMode="auto">
            <a:xfrm>
              <a:off x="7459134" y="4191000"/>
              <a:ext cx="0" cy="457200"/>
            </a:xfrm>
            <a:prstGeom prst="line">
              <a:avLst/>
            </a:prstGeom>
            <a:solidFill>
              <a:srgbClr val="00B8FF"/>
            </a:solidFill>
            <a:ln w="9525" cap="flat" cmpd="sng" algn="ctr">
              <a:solidFill>
                <a:schemeClr val="accent5">
                  <a:lumMod val="50000"/>
                </a:schemeClr>
              </a:solidFill>
              <a:prstDash val="solid"/>
              <a:round/>
              <a:headEnd type="none" w="med" len="med"/>
              <a:tailEnd type="none" w="med" len="med"/>
            </a:ln>
            <a:effectLst/>
          </p:spPr>
        </p:cxnSp>
      </p:grpSp>
      <p:sp>
        <p:nvSpPr>
          <p:cNvPr id="44" name="テキスト ボックス 43">
            <a:extLst>
              <a:ext uri="{FF2B5EF4-FFF2-40B4-BE49-F238E27FC236}">
                <a16:creationId xmlns:a16="http://schemas.microsoft.com/office/drawing/2014/main" id="{0981CD22-6C2F-0E1C-CDF1-642416363034}"/>
              </a:ext>
            </a:extLst>
          </p:cNvPr>
          <p:cNvSpPr txBox="1"/>
          <p:nvPr/>
        </p:nvSpPr>
        <p:spPr>
          <a:xfrm>
            <a:off x="10210800" y="5693754"/>
            <a:ext cx="1710789" cy="369332"/>
          </a:xfrm>
          <a:prstGeom prst="rect">
            <a:avLst/>
          </a:prstGeom>
          <a:noFill/>
        </p:spPr>
        <p:txBody>
          <a:bodyPr wrap="none" rtlCol="0">
            <a:spAutoFit/>
          </a:bodyPr>
          <a:lstStyle/>
          <a:p>
            <a:r>
              <a:rPr kumimoji="1" lang="en-US" altLang="ja-JP" sz="1800" dirty="0">
                <a:solidFill>
                  <a:schemeClr val="accent5">
                    <a:lumMod val="50000"/>
                  </a:schemeClr>
                </a:solidFill>
                <a:latin typeface="Arial" panose="020B0604020202020204" pitchFamily="34" charset="0"/>
                <a:cs typeface="Arial" panose="020B0604020202020204" pitchFamily="34" charset="0"/>
              </a:rPr>
              <a:t>ED-CCA range</a:t>
            </a:r>
            <a:endParaRPr kumimoji="1" lang="ja-JP" altLang="en-US" sz="1800">
              <a:solidFill>
                <a:schemeClr val="accent5">
                  <a:lumMod val="50000"/>
                </a:schemeClr>
              </a:solidFill>
              <a:latin typeface="Arial" panose="020B0604020202020204" pitchFamily="34" charset="0"/>
              <a:cs typeface="Arial" panose="020B0604020202020204" pitchFamily="34" charset="0"/>
            </a:endParaRPr>
          </a:p>
        </p:txBody>
      </p:sp>
      <p:sp>
        <p:nvSpPr>
          <p:cNvPr id="45" name="テキスト ボックス 44">
            <a:extLst>
              <a:ext uri="{FF2B5EF4-FFF2-40B4-BE49-F238E27FC236}">
                <a16:creationId xmlns:a16="http://schemas.microsoft.com/office/drawing/2014/main" id="{676ACDE2-762C-D11D-BC8C-111A9404CAEE}"/>
              </a:ext>
            </a:extLst>
          </p:cNvPr>
          <p:cNvSpPr txBox="1"/>
          <p:nvPr/>
        </p:nvSpPr>
        <p:spPr>
          <a:xfrm>
            <a:off x="1553362" y="5819589"/>
            <a:ext cx="1710789" cy="369332"/>
          </a:xfrm>
          <a:prstGeom prst="rect">
            <a:avLst/>
          </a:prstGeom>
          <a:noFill/>
        </p:spPr>
        <p:txBody>
          <a:bodyPr wrap="none" rtlCol="0">
            <a:spAutoFit/>
          </a:bodyPr>
          <a:lstStyle/>
          <a:p>
            <a:r>
              <a:rPr kumimoji="1" lang="en-US" altLang="ja-JP" sz="1800" dirty="0">
                <a:solidFill>
                  <a:schemeClr val="accent5">
                    <a:lumMod val="50000"/>
                  </a:schemeClr>
                </a:solidFill>
                <a:latin typeface="Arial" panose="020B0604020202020204" pitchFamily="34" charset="0"/>
                <a:cs typeface="Arial" panose="020B0604020202020204" pitchFamily="34" charset="0"/>
              </a:rPr>
              <a:t>ED-CCA range</a:t>
            </a:r>
            <a:endParaRPr kumimoji="1" lang="ja-JP" altLang="en-US" sz="1800">
              <a:solidFill>
                <a:schemeClr val="accent5">
                  <a:lumMod val="50000"/>
                </a:schemeClr>
              </a:solidFill>
              <a:latin typeface="Arial" panose="020B0604020202020204" pitchFamily="34" charset="0"/>
              <a:cs typeface="Arial" panose="020B0604020202020204" pitchFamily="34" charset="0"/>
            </a:endParaRPr>
          </a:p>
        </p:txBody>
      </p:sp>
      <p:sp>
        <p:nvSpPr>
          <p:cNvPr id="46" name="正方形/長方形 45">
            <a:extLst>
              <a:ext uri="{FF2B5EF4-FFF2-40B4-BE49-F238E27FC236}">
                <a16:creationId xmlns:a16="http://schemas.microsoft.com/office/drawing/2014/main" id="{60EBDDD3-3B26-7A65-91D7-9CA4C4B905F1}"/>
              </a:ext>
            </a:extLst>
          </p:cNvPr>
          <p:cNvSpPr/>
          <p:nvPr/>
        </p:nvSpPr>
        <p:spPr bwMode="auto">
          <a:xfrm>
            <a:off x="138363" y="5348966"/>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8" name="直線矢印コネクタ 47">
            <a:extLst>
              <a:ext uri="{FF2B5EF4-FFF2-40B4-BE49-F238E27FC236}">
                <a16:creationId xmlns:a16="http://schemas.microsoft.com/office/drawing/2014/main" id="{59DF9C68-35A8-6B85-E6DA-7374FDD3365A}"/>
              </a:ext>
            </a:extLst>
          </p:cNvPr>
          <p:cNvCxnSpPr>
            <a:cxnSpLocks/>
          </p:cNvCxnSpPr>
          <p:nvPr/>
        </p:nvCxnSpPr>
        <p:spPr bwMode="auto">
          <a:xfrm flipH="1">
            <a:off x="1326090" y="5120521"/>
            <a:ext cx="2123696" cy="15495"/>
          </a:xfrm>
          <a:prstGeom prst="straightConnector1">
            <a:avLst/>
          </a:prstGeom>
          <a:solidFill>
            <a:srgbClr val="00B8FF"/>
          </a:solidFill>
          <a:ln w="57150" cap="flat" cmpd="sng" algn="ctr">
            <a:solidFill>
              <a:srgbClr val="0070C0"/>
            </a:solidFill>
            <a:prstDash val="solid"/>
            <a:round/>
            <a:headEnd type="none" w="med" len="med"/>
            <a:tailEnd type="triangle"/>
          </a:ln>
          <a:effectLst/>
        </p:spPr>
      </p:cxnSp>
      <p:sp>
        <p:nvSpPr>
          <p:cNvPr id="49" name="テキスト ボックス 48">
            <a:extLst>
              <a:ext uri="{FF2B5EF4-FFF2-40B4-BE49-F238E27FC236}">
                <a16:creationId xmlns:a16="http://schemas.microsoft.com/office/drawing/2014/main" id="{38565D9A-5F19-A637-05E3-CE2D108B5B0E}"/>
              </a:ext>
            </a:extLst>
          </p:cNvPr>
          <p:cNvSpPr txBox="1"/>
          <p:nvPr/>
        </p:nvSpPr>
        <p:spPr>
          <a:xfrm>
            <a:off x="2083122" y="4765973"/>
            <a:ext cx="492443" cy="369332"/>
          </a:xfrm>
          <a:prstGeom prst="rect">
            <a:avLst/>
          </a:prstGeom>
          <a:noFill/>
        </p:spPr>
        <p:txBody>
          <a:bodyPr wrap="none" rtlCol="0">
            <a:spAutoFit/>
          </a:bodyPr>
          <a:lstStyle/>
          <a:p>
            <a:r>
              <a:rPr kumimoji="1" lang="en-US" altLang="ja-JP" sz="1800" dirty="0">
                <a:solidFill>
                  <a:schemeClr val="tx1"/>
                </a:solidFill>
                <a:latin typeface="Arial" panose="020B0604020202020204" pitchFamily="34" charset="0"/>
                <a:cs typeface="Arial" panose="020B0604020202020204" pitchFamily="34" charset="0"/>
              </a:rPr>
              <a:t>TX</a:t>
            </a:r>
            <a:endParaRPr kumimoji="1" lang="ja-JP" altLang="en-US" sz="18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6409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0E2C05-52AE-B70F-1FC2-D2A7D715646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3F82F35C-CBA6-9DF6-3796-0752701732C5}"/>
              </a:ext>
            </a:extLst>
          </p:cNvPr>
          <p:cNvSpPr>
            <a:spLocks noGrp="1"/>
          </p:cNvSpPr>
          <p:nvPr>
            <p:ph type="title"/>
          </p:nvPr>
        </p:nvSpPr>
        <p:spPr>
          <a:xfrm>
            <a:off x="760943" y="642258"/>
            <a:ext cx="10667999" cy="990599"/>
          </a:xfrm>
        </p:spPr>
        <p:txBody>
          <a:bodyPr/>
          <a:lstStyle/>
          <a:p>
            <a:r>
              <a:rPr kumimoji="1" lang="en-US" altLang="ja-JP" dirty="0">
                <a:latin typeface="Arial" panose="020B0604020202020204" pitchFamily="34" charset="0"/>
                <a:cs typeface="Arial" panose="020B0604020202020204" pitchFamily="34" charset="0"/>
              </a:rPr>
              <a:t>Effect of a fast-mode node’s transmission in </a:t>
            </a:r>
            <a:r>
              <a:rPr kumimoji="1" lang="en-US" altLang="ja-JP" dirty="0" err="1">
                <a:latin typeface="Arial" panose="020B0604020202020204" pitchFamily="34" charset="0"/>
                <a:cs typeface="Arial" panose="020B0604020202020204" pitchFamily="34" charset="0"/>
              </a:rPr>
              <a:t>suspendable</a:t>
            </a:r>
            <a:r>
              <a:rPr kumimoji="1" lang="en-US" altLang="ja-JP" dirty="0">
                <a:latin typeface="Arial" panose="020B0604020202020204" pitchFamily="34" charset="0"/>
                <a:cs typeface="Arial" panose="020B0604020202020204" pitchFamily="34" charset="0"/>
              </a:rPr>
              <a:t> CSMA-CA from the viewpoint of a slow-mode node</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FAE9F61D-9E32-27C8-54F1-15065B24E318}"/>
              </a:ext>
            </a:extLst>
          </p:cNvPr>
          <p:cNvSpPr>
            <a:spLocks noGrp="1"/>
          </p:cNvSpPr>
          <p:nvPr>
            <p:ph idx="1"/>
          </p:nvPr>
        </p:nvSpPr>
        <p:spPr>
          <a:xfrm>
            <a:off x="914400" y="1721939"/>
            <a:ext cx="10361084" cy="2548205"/>
          </a:xfrm>
        </p:spPr>
        <p:txBody>
          <a:bodyPr/>
          <a:lstStyle/>
          <a:p>
            <a:pPr>
              <a:spcBef>
                <a:spcPts val="1200"/>
              </a:spcBef>
            </a:pPr>
            <a:r>
              <a:rPr lang="en-US" altLang="ja-JP" b="1" dirty="0">
                <a:latin typeface="Arial" panose="020B0604020202020204" pitchFamily="34" charset="0"/>
                <a:cs typeface="Arial" panose="020B0604020202020204" pitchFamily="34" charset="0"/>
              </a:rPr>
              <a:t>CS</a:t>
            </a:r>
            <a:r>
              <a:rPr lang="en-US" altLang="ja-JP" dirty="0">
                <a:latin typeface="Arial" panose="020B0604020202020204" pitchFamily="34" charset="0"/>
                <a:cs typeface="Arial" panose="020B0604020202020204" pitchFamily="34" charset="0"/>
              </a:rPr>
              <a:t>-CCA during the backoff does not affect the latency of the slow-mode node</a:t>
            </a:r>
            <a:br>
              <a:rPr lang="en-US" altLang="ja-JP" dirty="0">
                <a:latin typeface="Arial" panose="020B0604020202020204" pitchFamily="34" charset="0"/>
                <a:cs typeface="Arial" panose="020B0604020202020204" pitchFamily="34" charset="0"/>
              </a:rPr>
            </a:br>
            <a:r>
              <a:rPr lang="en-US" altLang="ja-JP" dirty="0">
                <a:latin typeface="Arial" panose="020B0604020202020204" pitchFamily="34" charset="0"/>
                <a:cs typeface="Arial" panose="020B0604020202020204" pitchFamily="34" charset="0"/>
              </a:rPr>
              <a:t>because the result of the CCA is ”clear” if a fast-mode node is transmitting a frame. </a:t>
            </a:r>
          </a:p>
          <a:p>
            <a:pPr>
              <a:spcBef>
                <a:spcPts val="1200"/>
              </a:spcBef>
            </a:pPr>
            <a:r>
              <a:rPr lang="en-US" altLang="ja-JP" b="1" dirty="0">
                <a:latin typeface="Arial" panose="020B0604020202020204" pitchFamily="34" charset="0"/>
                <a:cs typeface="Arial" panose="020B0604020202020204" pitchFamily="34" charset="0"/>
              </a:rPr>
              <a:t>ED</a:t>
            </a:r>
            <a:r>
              <a:rPr lang="en-US" altLang="ja-JP" dirty="0">
                <a:latin typeface="Arial" panose="020B0604020202020204" pitchFamily="34" charset="0"/>
                <a:cs typeface="Arial" panose="020B0604020202020204" pitchFamily="34" charset="0"/>
              </a:rPr>
              <a:t>-CCA during the backoff would contribute to avoid interference at the receiver of the fast-mode node’s receiver.</a:t>
            </a:r>
          </a:p>
          <a:p>
            <a:pPr>
              <a:spcBef>
                <a:spcPts val="1200"/>
              </a:spcBef>
            </a:pPr>
            <a:r>
              <a:rPr lang="en-US" altLang="ja-JP" b="1" dirty="0">
                <a:latin typeface="Arial" panose="020B0604020202020204" pitchFamily="34" charset="0"/>
                <a:cs typeface="Arial" panose="020B0604020202020204" pitchFamily="34" charset="0"/>
              </a:rPr>
              <a:t>ED</a:t>
            </a:r>
            <a:r>
              <a:rPr lang="en-US" altLang="ja-JP" dirty="0">
                <a:latin typeface="Arial" panose="020B0604020202020204" pitchFamily="34" charset="0"/>
                <a:cs typeface="Arial" panose="020B0604020202020204" pitchFamily="34" charset="0"/>
              </a:rPr>
              <a:t>-CCA at the end of the backoff would contribute to increasing the number of backoffs (NB) and transmission failure of fast-mode nodes. Also, it contributes to avoiding the reception error of the fast-mode receiver node.</a:t>
            </a:r>
          </a:p>
        </p:txBody>
      </p:sp>
      <p:sp>
        <p:nvSpPr>
          <p:cNvPr id="4" name="スライド番号プレースホルダー 3">
            <a:extLst>
              <a:ext uri="{FF2B5EF4-FFF2-40B4-BE49-F238E27FC236}">
                <a16:creationId xmlns:a16="http://schemas.microsoft.com/office/drawing/2014/main" id="{6C92FE8D-CC8D-7E81-65DD-7A1CB54473C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grpSp>
        <p:nvGrpSpPr>
          <p:cNvPr id="5" name="グループ化 4">
            <a:extLst>
              <a:ext uri="{FF2B5EF4-FFF2-40B4-BE49-F238E27FC236}">
                <a16:creationId xmlns:a16="http://schemas.microsoft.com/office/drawing/2014/main" id="{A4947CEC-1A84-BACB-D726-6E2CA312D0FA}"/>
              </a:ext>
            </a:extLst>
          </p:cNvPr>
          <p:cNvGrpSpPr/>
          <p:nvPr/>
        </p:nvGrpSpPr>
        <p:grpSpPr>
          <a:xfrm>
            <a:off x="-887943" y="5310866"/>
            <a:ext cx="8763000" cy="304800"/>
            <a:chOff x="533400" y="5781941"/>
            <a:chExt cx="8763000" cy="304800"/>
          </a:xfrm>
        </p:grpSpPr>
        <p:cxnSp>
          <p:nvCxnSpPr>
            <p:cNvPr id="6" name="直線矢印コネクタ 5">
              <a:extLst>
                <a:ext uri="{FF2B5EF4-FFF2-40B4-BE49-F238E27FC236}">
                  <a16:creationId xmlns:a16="http://schemas.microsoft.com/office/drawing/2014/main" id="{066599C4-D2DC-C59B-FD4E-5E4EF6E17FAA}"/>
                </a:ext>
              </a:extLst>
            </p:cNvPr>
            <p:cNvCxnSpPr>
              <a:cxnSpLocks/>
            </p:cNvCxnSpPr>
            <p:nvPr/>
          </p:nvCxnSpPr>
          <p:spPr bwMode="auto">
            <a:xfrm>
              <a:off x="533400" y="5943600"/>
              <a:ext cx="8763000" cy="0"/>
            </a:xfrm>
            <a:prstGeom prst="straightConnector1">
              <a:avLst/>
            </a:prstGeom>
            <a:solidFill>
              <a:srgbClr val="00B8FF"/>
            </a:solidFill>
            <a:ln w="31750" cap="flat" cmpd="sng" algn="ctr">
              <a:solidFill>
                <a:srgbClr val="0070C0"/>
              </a:solidFill>
              <a:prstDash val="solid"/>
              <a:round/>
              <a:headEnd type="oval" w="med" len="med"/>
              <a:tailEnd type="oval"/>
            </a:ln>
            <a:effectLst/>
          </p:spPr>
        </p:cxnSp>
        <p:sp>
          <p:nvSpPr>
            <p:cNvPr id="7" name="円/楕円 6">
              <a:extLst>
                <a:ext uri="{FF2B5EF4-FFF2-40B4-BE49-F238E27FC236}">
                  <a16:creationId xmlns:a16="http://schemas.microsoft.com/office/drawing/2014/main" id="{4F9B8FEB-606B-4A25-154D-C4BD1055D107}"/>
                </a:ext>
              </a:extLst>
            </p:cNvPr>
            <p:cNvSpPr/>
            <p:nvPr/>
          </p:nvSpPr>
          <p:spPr bwMode="auto">
            <a:xfrm>
              <a:off x="4762500" y="5781941"/>
              <a:ext cx="304800" cy="3048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8" name="正方形/長方形 7">
            <a:extLst>
              <a:ext uri="{FF2B5EF4-FFF2-40B4-BE49-F238E27FC236}">
                <a16:creationId xmlns:a16="http://schemas.microsoft.com/office/drawing/2014/main" id="{35D8C04C-18FC-514A-E8F0-3D3D2C3D40A7}"/>
              </a:ext>
            </a:extLst>
          </p:cNvPr>
          <p:cNvSpPr/>
          <p:nvPr/>
        </p:nvSpPr>
        <p:spPr bwMode="auto">
          <a:xfrm>
            <a:off x="7409391" y="533626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正方形/長方形 8">
            <a:extLst>
              <a:ext uri="{FF2B5EF4-FFF2-40B4-BE49-F238E27FC236}">
                <a16:creationId xmlns:a16="http://schemas.microsoft.com/office/drawing/2014/main" id="{C44B2AF4-ACF8-6B45-C426-20B06E2F7ADB}"/>
              </a:ext>
            </a:extLst>
          </p:cNvPr>
          <p:cNvSpPr/>
          <p:nvPr/>
        </p:nvSpPr>
        <p:spPr bwMode="auto">
          <a:xfrm>
            <a:off x="2202390" y="5348966"/>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正方形/長方形 9">
            <a:extLst>
              <a:ext uri="{FF2B5EF4-FFF2-40B4-BE49-F238E27FC236}">
                <a16:creationId xmlns:a16="http://schemas.microsoft.com/office/drawing/2014/main" id="{D9E5127D-AF11-E327-A59D-7DA322AE614E}"/>
              </a:ext>
            </a:extLst>
          </p:cNvPr>
          <p:cNvSpPr/>
          <p:nvPr/>
        </p:nvSpPr>
        <p:spPr bwMode="auto">
          <a:xfrm>
            <a:off x="1211790" y="5348966"/>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11" name="グループ化 10">
            <a:extLst>
              <a:ext uri="{FF2B5EF4-FFF2-40B4-BE49-F238E27FC236}">
                <a16:creationId xmlns:a16="http://schemas.microsoft.com/office/drawing/2014/main" id="{4C4E2D6C-E00A-9CAA-5023-95E0269EBB3E}"/>
              </a:ext>
            </a:extLst>
          </p:cNvPr>
          <p:cNvGrpSpPr/>
          <p:nvPr/>
        </p:nvGrpSpPr>
        <p:grpSpPr>
          <a:xfrm>
            <a:off x="7036857" y="4988339"/>
            <a:ext cx="2919600" cy="304800"/>
            <a:chOff x="2607733" y="5029200"/>
            <a:chExt cx="2919600" cy="304800"/>
          </a:xfrm>
        </p:grpSpPr>
        <p:cxnSp>
          <p:nvCxnSpPr>
            <p:cNvPr id="12" name="直線矢印コネクタ 11">
              <a:extLst>
                <a:ext uri="{FF2B5EF4-FFF2-40B4-BE49-F238E27FC236}">
                  <a16:creationId xmlns:a16="http://schemas.microsoft.com/office/drawing/2014/main" id="{4F5741AB-96EB-F053-8414-02DEA2B9B513}"/>
                </a:ext>
              </a:extLst>
            </p:cNvPr>
            <p:cNvCxnSpPr>
              <a:cxnSpLocks/>
            </p:cNvCxnSpPr>
            <p:nvPr/>
          </p:nvCxnSpPr>
          <p:spPr bwMode="auto">
            <a:xfrm>
              <a:off x="2607733" y="5185833"/>
              <a:ext cx="2919600" cy="0"/>
            </a:xfrm>
            <a:prstGeom prst="straightConnector1">
              <a:avLst/>
            </a:prstGeom>
            <a:solidFill>
              <a:srgbClr val="00B8FF"/>
            </a:solidFill>
            <a:ln w="31750" cap="flat" cmpd="sng" algn="ctr">
              <a:solidFill>
                <a:srgbClr val="FF0000"/>
              </a:solidFill>
              <a:prstDash val="solid"/>
              <a:round/>
              <a:headEnd type="oval" w="med" len="med"/>
              <a:tailEnd type="oval"/>
            </a:ln>
            <a:effectLst/>
          </p:spPr>
        </p:cxnSp>
        <p:sp>
          <p:nvSpPr>
            <p:cNvPr id="13" name="円/楕円 12">
              <a:extLst>
                <a:ext uri="{FF2B5EF4-FFF2-40B4-BE49-F238E27FC236}">
                  <a16:creationId xmlns:a16="http://schemas.microsoft.com/office/drawing/2014/main" id="{D7892E16-EAEA-337F-54C4-AD8504EB99F6}"/>
                </a:ext>
              </a:extLst>
            </p:cNvPr>
            <p:cNvSpPr/>
            <p:nvPr/>
          </p:nvSpPr>
          <p:spPr bwMode="auto">
            <a:xfrm>
              <a:off x="3886200" y="5029200"/>
              <a:ext cx="304800" cy="304800"/>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14" name="正方形/長方形 13">
            <a:extLst>
              <a:ext uri="{FF2B5EF4-FFF2-40B4-BE49-F238E27FC236}">
                <a16:creationId xmlns:a16="http://schemas.microsoft.com/office/drawing/2014/main" id="{0BD3C1F3-8E1D-9058-48B4-099C551800BE}"/>
              </a:ext>
            </a:extLst>
          </p:cNvPr>
          <p:cNvSpPr/>
          <p:nvPr/>
        </p:nvSpPr>
        <p:spPr bwMode="auto">
          <a:xfrm>
            <a:off x="7189257" y="5044959"/>
            <a:ext cx="228600"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正方形/長方形 14">
            <a:extLst>
              <a:ext uri="{FF2B5EF4-FFF2-40B4-BE49-F238E27FC236}">
                <a16:creationId xmlns:a16="http://schemas.microsoft.com/office/drawing/2014/main" id="{0F758482-2444-A9A2-6FF0-6BD1293CD8EA}"/>
              </a:ext>
            </a:extLst>
          </p:cNvPr>
          <p:cNvSpPr/>
          <p:nvPr/>
        </p:nvSpPr>
        <p:spPr bwMode="auto">
          <a:xfrm>
            <a:off x="9517591" y="5011092"/>
            <a:ext cx="228600" cy="245534"/>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テキスト ボックス 15">
            <a:extLst>
              <a:ext uri="{FF2B5EF4-FFF2-40B4-BE49-F238E27FC236}">
                <a16:creationId xmlns:a16="http://schemas.microsoft.com/office/drawing/2014/main" id="{7C37B0C1-FB38-05E4-B735-4A92B4865111}"/>
              </a:ext>
            </a:extLst>
          </p:cNvPr>
          <p:cNvSpPr txBox="1"/>
          <p:nvPr/>
        </p:nvSpPr>
        <p:spPr>
          <a:xfrm>
            <a:off x="8118910" y="4364906"/>
            <a:ext cx="782587"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Fast</a:t>
            </a:r>
            <a:endParaRPr kumimoji="1" lang="ja-JP" altLang="en-US">
              <a:solidFill>
                <a:schemeClr val="tx1"/>
              </a:solidFill>
              <a:latin typeface="Arial" panose="020B0604020202020204" pitchFamily="34" charset="0"/>
              <a:cs typeface="Arial" panose="020B0604020202020204" pitchFamily="34" charset="0"/>
            </a:endParaRPr>
          </a:p>
        </p:txBody>
      </p:sp>
      <p:sp>
        <p:nvSpPr>
          <p:cNvPr id="17" name="テキスト ボックス 16">
            <a:extLst>
              <a:ext uri="{FF2B5EF4-FFF2-40B4-BE49-F238E27FC236}">
                <a16:creationId xmlns:a16="http://schemas.microsoft.com/office/drawing/2014/main" id="{B96EFA9B-C658-2D58-7C95-9E64E49001DF}"/>
              </a:ext>
            </a:extLst>
          </p:cNvPr>
          <p:cNvSpPr txBox="1"/>
          <p:nvPr/>
        </p:nvSpPr>
        <p:spPr>
          <a:xfrm>
            <a:off x="3040859" y="4567799"/>
            <a:ext cx="853119"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Slow</a:t>
            </a:r>
            <a:endParaRPr kumimoji="1" lang="ja-JP" altLang="en-US">
              <a:solidFill>
                <a:schemeClr val="tx1"/>
              </a:solidFill>
              <a:latin typeface="Arial" panose="020B0604020202020204" pitchFamily="34" charset="0"/>
              <a:cs typeface="Arial" panose="020B0604020202020204" pitchFamily="34" charset="0"/>
            </a:endParaRPr>
          </a:p>
        </p:txBody>
      </p:sp>
      <p:cxnSp>
        <p:nvCxnSpPr>
          <p:cNvPr id="18" name="直線矢印コネクタ 17">
            <a:extLst>
              <a:ext uri="{FF2B5EF4-FFF2-40B4-BE49-F238E27FC236}">
                <a16:creationId xmlns:a16="http://schemas.microsoft.com/office/drawing/2014/main" id="{C2AED56A-B0B1-9F32-D255-84D9BC2A5918}"/>
              </a:ext>
            </a:extLst>
          </p:cNvPr>
          <p:cNvCxnSpPr>
            <a:cxnSpLocks/>
          </p:cNvCxnSpPr>
          <p:nvPr/>
        </p:nvCxnSpPr>
        <p:spPr bwMode="auto">
          <a:xfrm>
            <a:off x="6416627" y="5096583"/>
            <a:ext cx="886930" cy="313047"/>
          </a:xfrm>
          <a:prstGeom prst="straightConnector1">
            <a:avLst/>
          </a:prstGeom>
          <a:solidFill>
            <a:srgbClr val="00B8FF"/>
          </a:solidFill>
          <a:ln w="25400" cap="flat" cmpd="sng" algn="ctr">
            <a:solidFill>
              <a:schemeClr val="tx1"/>
            </a:solidFill>
            <a:prstDash val="solid"/>
            <a:round/>
            <a:headEnd type="none" w="med" len="med"/>
            <a:tailEnd type="triangle"/>
          </a:ln>
          <a:effectLst/>
        </p:spPr>
      </p:cxnSp>
      <p:sp>
        <p:nvSpPr>
          <p:cNvPr id="19" name="テキスト ボックス 18">
            <a:extLst>
              <a:ext uri="{FF2B5EF4-FFF2-40B4-BE49-F238E27FC236}">
                <a16:creationId xmlns:a16="http://schemas.microsoft.com/office/drawing/2014/main" id="{A01364DB-E8F7-3D01-1844-B8711DD6060E}"/>
              </a:ext>
            </a:extLst>
          </p:cNvPr>
          <p:cNvSpPr txBox="1"/>
          <p:nvPr/>
        </p:nvSpPr>
        <p:spPr>
          <a:xfrm>
            <a:off x="5208832" y="4671570"/>
            <a:ext cx="1503938"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Ego node</a:t>
            </a:r>
            <a:endParaRPr kumimoji="1" lang="ja-JP" altLang="en-US">
              <a:solidFill>
                <a:schemeClr val="tx1"/>
              </a:solidFill>
              <a:latin typeface="Arial" panose="020B0604020202020204" pitchFamily="34" charset="0"/>
              <a:cs typeface="Arial" panose="020B0604020202020204" pitchFamily="34" charset="0"/>
            </a:endParaRPr>
          </a:p>
        </p:txBody>
      </p:sp>
      <p:grpSp>
        <p:nvGrpSpPr>
          <p:cNvPr id="20" name="グループ化 19">
            <a:extLst>
              <a:ext uri="{FF2B5EF4-FFF2-40B4-BE49-F238E27FC236}">
                <a16:creationId xmlns:a16="http://schemas.microsoft.com/office/drawing/2014/main" id="{FB382DCA-6419-1BCC-E239-A68CDB0F958E}"/>
              </a:ext>
            </a:extLst>
          </p:cNvPr>
          <p:cNvGrpSpPr/>
          <p:nvPr/>
        </p:nvGrpSpPr>
        <p:grpSpPr>
          <a:xfrm>
            <a:off x="4115157" y="5791200"/>
            <a:ext cx="8763000" cy="457200"/>
            <a:chOff x="3077634" y="4191000"/>
            <a:chExt cx="8763000" cy="457200"/>
          </a:xfrm>
        </p:grpSpPr>
        <p:cxnSp>
          <p:nvCxnSpPr>
            <p:cNvPr id="21" name="直線矢印コネクタ 20">
              <a:extLst>
                <a:ext uri="{FF2B5EF4-FFF2-40B4-BE49-F238E27FC236}">
                  <a16:creationId xmlns:a16="http://schemas.microsoft.com/office/drawing/2014/main" id="{B0AEC8DF-EF78-A6D8-434A-DB97662706B8}"/>
                </a:ext>
              </a:extLst>
            </p:cNvPr>
            <p:cNvCxnSpPr>
              <a:cxnSpLocks/>
            </p:cNvCxnSpPr>
            <p:nvPr/>
          </p:nvCxnSpPr>
          <p:spPr bwMode="auto">
            <a:xfrm>
              <a:off x="3077634" y="4419600"/>
              <a:ext cx="8763000" cy="0"/>
            </a:xfrm>
            <a:prstGeom prst="straightConnector1">
              <a:avLst/>
            </a:prstGeom>
            <a:solidFill>
              <a:srgbClr val="00B8FF"/>
            </a:solidFill>
            <a:ln w="38100" cap="flat" cmpd="sng" algn="ctr">
              <a:solidFill>
                <a:schemeClr val="accent5">
                  <a:lumMod val="50000"/>
                </a:schemeClr>
              </a:solidFill>
              <a:prstDash val="solid"/>
              <a:round/>
              <a:headEnd type="oval" w="med" len="med"/>
              <a:tailEnd type="oval"/>
            </a:ln>
            <a:effectLst/>
          </p:spPr>
        </p:cxnSp>
        <p:cxnSp>
          <p:nvCxnSpPr>
            <p:cNvPr id="22" name="直線コネクタ 21">
              <a:extLst>
                <a:ext uri="{FF2B5EF4-FFF2-40B4-BE49-F238E27FC236}">
                  <a16:creationId xmlns:a16="http://schemas.microsoft.com/office/drawing/2014/main" id="{9E252B31-B839-3498-5459-96A0687F60E3}"/>
                </a:ext>
              </a:extLst>
            </p:cNvPr>
            <p:cNvCxnSpPr/>
            <p:nvPr/>
          </p:nvCxnSpPr>
          <p:spPr bwMode="auto">
            <a:xfrm>
              <a:off x="7459134" y="4191000"/>
              <a:ext cx="0" cy="457200"/>
            </a:xfrm>
            <a:prstGeom prst="line">
              <a:avLst/>
            </a:prstGeom>
            <a:solidFill>
              <a:srgbClr val="00B8FF"/>
            </a:solidFill>
            <a:ln w="38100" cap="flat" cmpd="sng" algn="ctr">
              <a:solidFill>
                <a:schemeClr val="accent5">
                  <a:lumMod val="50000"/>
                </a:schemeClr>
              </a:solidFill>
              <a:prstDash val="solid"/>
              <a:round/>
              <a:headEnd type="none" w="med" len="med"/>
              <a:tailEnd type="none" w="med" len="med"/>
            </a:ln>
            <a:effectLst/>
          </p:spPr>
        </p:cxnSp>
      </p:grpSp>
      <p:grpSp>
        <p:nvGrpSpPr>
          <p:cNvPr id="23" name="グループ化 22">
            <a:extLst>
              <a:ext uri="{FF2B5EF4-FFF2-40B4-BE49-F238E27FC236}">
                <a16:creationId xmlns:a16="http://schemas.microsoft.com/office/drawing/2014/main" id="{AF327C1F-4BDE-06B7-498F-A67046EC35EF}"/>
              </a:ext>
            </a:extLst>
          </p:cNvPr>
          <p:cNvGrpSpPr/>
          <p:nvPr/>
        </p:nvGrpSpPr>
        <p:grpSpPr>
          <a:xfrm>
            <a:off x="-882818" y="5605886"/>
            <a:ext cx="8763000" cy="457200"/>
            <a:chOff x="3077634" y="4191000"/>
            <a:chExt cx="8763000" cy="457200"/>
          </a:xfrm>
        </p:grpSpPr>
        <p:cxnSp>
          <p:nvCxnSpPr>
            <p:cNvPr id="24" name="直線矢印コネクタ 23">
              <a:extLst>
                <a:ext uri="{FF2B5EF4-FFF2-40B4-BE49-F238E27FC236}">
                  <a16:creationId xmlns:a16="http://schemas.microsoft.com/office/drawing/2014/main" id="{A0567413-7B0A-54D1-5E90-213E179E3218}"/>
                </a:ext>
              </a:extLst>
            </p:cNvPr>
            <p:cNvCxnSpPr>
              <a:cxnSpLocks/>
            </p:cNvCxnSpPr>
            <p:nvPr/>
          </p:nvCxnSpPr>
          <p:spPr bwMode="auto">
            <a:xfrm>
              <a:off x="3077634" y="4419600"/>
              <a:ext cx="8763000" cy="0"/>
            </a:xfrm>
            <a:prstGeom prst="straightConnector1">
              <a:avLst/>
            </a:prstGeom>
            <a:solidFill>
              <a:srgbClr val="00B8FF"/>
            </a:solidFill>
            <a:ln w="38100" cap="flat" cmpd="sng" algn="ctr">
              <a:solidFill>
                <a:schemeClr val="accent5">
                  <a:lumMod val="50000"/>
                </a:schemeClr>
              </a:solidFill>
              <a:prstDash val="solid"/>
              <a:round/>
              <a:headEnd type="oval" w="med" len="med"/>
              <a:tailEnd type="oval"/>
            </a:ln>
            <a:effectLst/>
          </p:spPr>
        </p:cxnSp>
        <p:cxnSp>
          <p:nvCxnSpPr>
            <p:cNvPr id="25" name="直線コネクタ 24">
              <a:extLst>
                <a:ext uri="{FF2B5EF4-FFF2-40B4-BE49-F238E27FC236}">
                  <a16:creationId xmlns:a16="http://schemas.microsoft.com/office/drawing/2014/main" id="{678D388A-0B77-EACD-4D12-06CB928EAFEB}"/>
                </a:ext>
              </a:extLst>
            </p:cNvPr>
            <p:cNvCxnSpPr/>
            <p:nvPr/>
          </p:nvCxnSpPr>
          <p:spPr bwMode="auto">
            <a:xfrm>
              <a:off x="7459134" y="4191000"/>
              <a:ext cx="0" cy="457200"/>
            </a:xfrm>
            <a:prstGeom prst="line">
              <a:avLst/>
            </a:prstGeom>
            <a:solidFill>
              <a:srgbClr val="00B8FF"/>
            </a:solidFill>
            <a:ln w="38100" cap="flat" cmpd="sng" algn="ctr">
              <a:solidFill>
                <a:schemeClr val="accent5">
                  <a:lumMod val="50000"/>
                </a:schemeClr>
              </a:solidFill>
              <a:prstDash val="solid"/>
              <a:round/>
              <a:headEnd type="none" w="med" len="med"/>
              <a:tailEnd type="none" w="med" len="med"/>
            </a:ln>
            <a:effectLst/>
          </p:spPr>
        </p:cxnSp>
      </p:grpSp>
      <p:sp>
        <p:nvSpPr>
          <p:cNvPr id="26" name="テキスト ボックス 25">
            <a:extLst>
              <a:ext uri="{FF2B5EF4-FFF2-40B4-BE49-F238E27FC236}">
                <a16:creationId xmlns:a16="http://schemas.microsoft.com/office/drawing/2014/main" id="{FE71FF20-AE29-8179-FC20-DB1747660024}"/>
              </a:ext>
            </a:extLst>
          </p:cNvPr>
          <p:cNvSpPr txBox="1"/>
          <p:nvPr/>
        </p:nvSpPr>
        <p:spPr>
          <a:xfrm>
            <a:off x="10210800" y="5693754"/>
            <a:ext cx="1710789" cy="369332"/>
          </a:xfrm>
          <a:prstGeom prst="rect">
            <a:avLst/>
          </a:prstGeom>
          <a:noFill/>
        </p:spPr>
        <p:txBody>
          <a:bodyPr wrap="none" rtlCol="0">
            <a:spAutoFit/>
          </a:bodyPr>
          <a:lstStyle/>
          <a:p>
            <a:r>
              <a:rPr kumimoji="1" lang="en-US" altLang="ja-JP" sz="1800" dirty="0">
                <a:solidFill>
                  <a:schemeClr val="accent5">
                    <a:lumMod val="50000"/>
                  </a:schemeClr>
                </a:solidFill>
                <a:latin typeface="Arial" panose="020B0604020202020204" pitchFamily="34" charset="0"/>
                <a:cs typeface="Arial" panose="020B0604020202020204" pitchFamily="34" charset="0"/>
              </a:rPr>
              <a:t>ED-CCA range</a:t>
            </a:r>
            <a:endParaRPr kumimoji="1" lang="ja-JP" altLang="en-US" sz="1800">
              <a:solidFill>
                <a:schemeClr val="accent5">
                  <a:lumMod val="50000"/>
                </a:schemeClr>
              </a:solidFill>
              <a:latin typeface="Arial" panose="020B0604020202020204" pitchFamily="34" charset="0"/>
              <a:cs typeface="Arial" panose="020B0604020202020204" pitchFamily="34" charset="0"/>
            </a:endParaRPr>
          </a:p>
        </p:txBody>
      </p:sp>
      <p:sp>
        <p:nvSpPr>
          <p:cNvPr id="27" name="テキスト ボックス 26">
            <a:extLst>
              <a:ext uri="{FF2B5EF4-FFF2-40B4-BE49-F238E27FC236}">
                <a16:creationId xmlns:a16="http://schemas.microsoft.com/office/drawing/2014/main" id="{79EF284C-312A-264D-5038-A0A8E5800D6F}"/>
              </a:ext>
            </a:extLst>
          </p:cNvPr>
          <p:cNvSpPr txBox="1"/>
          <p:nvPr/>
        </p:nvSpPr>
        <p:spPr>
          <a:xfrm>
            <a:off x="1553362" y="5819589"/>
            <a:ext cx="1710789" cy="369332"/>
          </a:xfrm>
          <a:prstGeom prst="rect">
            <a:avLst/>
          </a:prstGeom>
          <a:noFill/>
        </p:spPr>
        <p:txBody>
          <a:bodyPr wrap="none" rtlCol="0">
            <a:spAutoFit/>
          </a:bodyPr>
          <a:lstStyle/>
          <a:p>
            <a:r>
              <a:rPr kumimoji="1" lang="en-US" altLang="ja-JP" sz="1800" dirty="0">
                <a:solidFill>
                  <a:schemeClr val="accent5">
                    <a:lumMod val="50000"/>
                  </a:schemeClr>
                </a:solidFill>
                <a:latin typeface="Arial" panose="020B0604020202020204" pitchFamily="34" charset="0"/>
                <a:cs typeface="Arial" panose="020B0604020202020204" pitchFamily="34" charset="0"/>
              </a:rPr>
              <a:t>ED-CCA range</a:t>
            </a:r>
            <a:endParaRPr kumimoji="1" lang="ja-JP" altLang="en-US" sz="1800">
              <a:solidFill>
                <a:schemeClr val="accent5">
                  <a:lumMod val="50000"/>
                </a:schemeClr>
              </a:solidFill>
              <a:latin typeface="Arial" panose="020B0604020202020204" pitchFamily="34" charset="0"/>
              <a:cs typeface="Arial" panose="020B0604020202020204" pitchFamily="34" charset="0"/>
            </a:endParaRPr>
          </a:p>
        </p:txBody>
      </p:sp>
      <p:sp>
        <p:nvSpPr>
          <p:cNvPr id="28" name="正方形/長方形 27">
            <a:extLst>
              <a:ext uri="{FF2B5EF4-FFF2-40B4-BE49-F238E27FC236}">
                <a16:creationId xmlns:a16="http://schemas.microsoft.com/office/drawing/2014/main" id="{B97E70EF-CF57-2990-F56A-701EEACB443C}"/>
              </a:ext>
            </a:extLst>
          </p:cNvPr>
          <p:cNvSpPr/>
          <p:nvPr/>
        </p:nvSpPr>
        <p:spPr bwMode="auto">
          <a:xfrm>
            <a:off x="138363" y="5348966"/>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9" name="直線矢印コネクタ 28">
            <a:extLst>
              <a:ext uri="{FF2B5EF4-FFF2-40B4-BE49-F238E27FC236}">
                <a16:creationId xmlns:a16="http://schemas.microsoft.com/office/drawing/2014/main" id="{1BCEFB95-B708-59E2-8E3E-F9E4523BF4F4}"/>
              </a:ext>
            </a:extLst>
          </p:cNvPr>
          <p:cNvCxnSpPr>
            <a:cxnSpLocks/>
          </p:cNvCxnSpPr>
          <p:nvPr/>
        </p:nvCxnSpPr>
        <p:spPr bwMode="auto">
          <a:xfrm flipH="1">
            <a:off x="7189257" y="4941769"/>
            <a:ext cx="1278467" cy="9328"/>
          </a:xfrm>
          <a:prstGeom prst="straightConnector1">
            <a:avLst/>
          </a:prstGeom>
          <a:solidFill>
            <a:srgbClr val="00B8FF"/>
          </a:solidFill>
          <a:ln w="57150" cap="flat" cmpd="sng" algn="ctr">
            <a:solidFill>
              <a:srgbClr val="0070C0"/>
            </a:solidFill>
            <a:prstDash val="solid"/>
            <a:round/>
            <a:headEnd type="none" w="med" len="med"/>
            <a:tailEnd type="triangle"/>
          </a:ln>
          <a:effectLst/>
        </p:spPr>
      </p:cxnSp>
      <p:sp>
        <p:nvSpPr>
          <p:cNvPr id="30" name="テキスト ボックス 29">
            <a:extLst>
              <a:ext uri="{FF2B5EF4-FFF2-40B4-BE49-F238E27FC236}">
                <a16:creationId xmlns:a16="http://schemas.microsoft.com/office/drawing/2014/main" id="{3D364961-7020-C51F-5BB1-6903497E4887}"/>
              </a:ext>
            </a:extLst>
          </p:cNvPr>
          <p:cNvSpPr txBox="1"/>
          <p:nvPr/>
        </p:nvSpPr>
        <p:spPr>
          <a:xfrm>
            <a:off x="7245787" y="4577101"/>
            <a:ext cx="492443" cy="369332"/>
          </a:xfrm>
          <a:prstGeom prst="rect">
            <a:avLst/>
          </a:prstGeom>
          <a:noFill/>
        </p:spPr>
        <p:txBody>
          <a:bodyPr wrap="none" rtlCol="0">
            <a:spAutoFit/>
          </a:bodyPr>
          <a:lstStyle/>
          <a:p>
            <a:r>
              <a:rPr kumimoji="1" lang="en-US" altLang="ja-JP" sz="1800" dirty="0">
                <a:solidFill>
                  <a:schemeClr val="tx1"/>
                </a:solidFill>
                <a:latin typeface="Arial" panose="020B0604020202020204" pitchFamily="34" charset="0"/>
                <a:cs typeface="Arial" panose="020B0604020202020204" pitchFamily="34" charset="0"/>
              </a:rPr>
              <a:t>TX</a:t>
            </a:r>
            <a:endParaRPr kumimoji="1" lang="ja-JP" altLang="en-US" sz="18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1565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123F65-1723-0C82-A9A0-F5F8A17F300D}"/>
              </a:ext>
            </a:extLst>
          </p:cNvPr>
          <p:cNvSpPr>
            <a:spLocks noGrp="1"/>
          </p:cNvSpPr>
          <p:nvPr>
            <p:ph type="title"/>
          </p:nvPr>
        </p:nvSpPr>
        <p:spPr>
          <a:xfrm>
            <a:off x="722843" y="839785"/>
            <a:ext cx="10744199" cy="685801"/>
          </a:xfrm>
        </p:spPr>
        <p:txBody>
          <a:bodyPr/>
          <a:lstStyle/>
          <a:p>
            <a:r>
              <a:rPr kumimoji="1" lang="en-US" altLang="ja-JP" dirty="0"/>
              <a:t>The Role of CCAs in backoff period in </a:t>
            </a:r>
            <a:r>
              <a:rPr kumimoji="1" lang="en-US" altLang="ja-JP" dirty="0" err="1"/>
              <a:t>Suspendable</a:t>
            </a:r>
            <a:r>
              <a:rPr kumimoji="1" lang="en-US" altLang="ja-JP" dirty="0"/>
              <a:t> CSMA-CA</a:t>
            </a:r>
            <a:endParaRPr kumimoji="1" lang="ja-JP" altLang="en-US"/>
          </a:p>
        </p:txBody>
      </p:sp>
      <p:sp>
        <p:nvSpPr>
          <p:cNvPr id="5" name="コンテンツ プレースホルダー 4">
            <a:extLst>
              <a:ext uri="{FF2B5EF4-FFF2-40B4-BE49-F238E27FC236}">
                <a16:creationId xmlns:a16="http://schemas.microsoft.com/office/drawing/2014/main" id="{06C20945-4513-7C95-BC04-04883CF77EFD}"/>
              </a:ext>
            </a:extLst>
          </p:cNvPr>
          <p:cNvSpPr>
            <a:spLocks noGrp="1"/>
          </p:cNvSpPr>
          <p:nvPr>
            <p:ph idx="1"/>
          </p:nvPr>
        </p:nvSpPr>
        <p:spPr>
          <a:xfrm>
            <a:off x="914401" y="1600200"/>
            <a:ext cx="10361084" cy="3276600"/>
          </a:xfrm>
        </p:spPr>
        <p:txBody>
          <a:bodyPr/>
          <a:lstStyle/>
          <a:p>
            <a:r>
              <a:rPr lang="en-US" altLang="ja-JP" dirty="0"/>
              <a:t>The failure at the end of backoff directly leads to an increase in the number of backoffs (NB) and transmission failure.</a:t>
            </a:r>
          </a:p>
          <a:p>
            <a:r>
              <a:rPr lang="en-US" altLang="ja-JP" dirty="0"/>
              <a:t>CCAs in the backoff period contribute to avoiding failure (i.e., CCA busy) at the end of the backoff.</a:t>
            </a:r>
          </a:p>
          <a:p>
            <a:r>
              <a:rPr lang="en-US" altLang="ja-JP" dirty="0"/>
              <a:t>A </a:t>
            </a:r>
            <a:r>
              <a:rPr lang="en-US" altLang="ja-JP" i="1" dirty="0"/>
              <a:t>more sensitive </a:t>
            </a:r>
            <a:r>
              <a:rPr lang="en-US" altLang="ja-JP" dirty="0"/>
              <a:t>CCA is needed to avoid failure at the end of the backoff. </a:t>
            </a:r>
          </a:p>
          <a:p>
            <a:pPr lvl="1"/>
            <a:r>
              <a:rPr lang="en-US" altLang="ja-JP" dirty="0"/>
              <a:t>Sensitive CCA: ED CCA.</a:t>
            </a:r>
          </a:p>
          <a:p>
            <a:pPr lvl="2"/>
            <a:r>
              <a:rPr lang="en-US" altLang="ja-JP" dirty="0"/>
              <a:t>With a lower ED threshold, it is more sensitive.</a:t>
            </a:r>
          </a:p>
          <a:p>
            <a:endParaRPr lang="ja-JP" altLang="en-US"/>
          </a:p>
        </p:txBody>
      </p:sp>
      <p:sp>
        <p:nvSpPr>
          <p:cNvPr id="4" name="スライド番号プレースホルダー 3">
            <a:extLst>
              <a:ext uri="{FF2B5EF4-FFF2-40B4-BE49-F238E27FC236}">
                <a16:creationId xmlns:a16="http://schemas.microsoft.com/office/drawing/2014/main" id="{66B9E9CA-232A-C470-310E-11412608716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695030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695C15-3245-84B6-3C72-9E1EF2DB774C}"/>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649F59F-2866-6148-6203-EC75BDFE6724}"/>
              </a:ext>
            </a:extLst>
          </p:cNvPr>
          <p:cNvSpPr>
            <a:spLocks noGrp="1"/>
          </p:cNvSpPr>
          <p:nvPr>
            <p:ph type="title"/>
          </p:nvPr>
        </p:nvSpPr>
        <p:spPr>
          <a:xfrm>
            <a:off x="722843" y="839785"/>
            <a:ext cx="10744199" cy="685801"/>
          </a:xfrm>
        </p:spPr>
        <p:txBody>
          <a:bodyPr/>
          <a:lstStyle/>
          <a:p>
            <a:r>
              <a:rPr kumimoji="1" lang="en-US" altLang="ja-JP" dirty="0"/>
              <a:t>Do we always need such a sensitive CCA?</a:t>
            </a:r>
            <a:endParaRPr kumimoji="1" lang="ja-JP" altLang="en-US"/>
          </a:p>
        </p:txBody>
      </p:sp>
      <p:sp>
        <p:nvSpPr>
          <p:cNvPr id="5" name="コンテンツ プレースホルダー 4">
            <a:extLst>
              <a:ext uri="{FF2B5EF4-FFF2-40B4-BE49-F238E27FC236}">
                <a16:creationId xmlns:a16="http://schemas.microsoft.com/office/drawing/2014/main" id="{FD495867-2C41-BD6B-B4A8-B7E6F439CEE6}"/>
              </a:ext>
            </a:extLst>
          </p:cNvPr>
          <p:cNvSpPr>
            <a:spLocks noGrp="1"/>
          </p:cNvSpPr>
          <p:nvPr>
            <p:ph idx="1"/>
          </p:nvPr>
        </p:nvSpPr>
        <p:spPr>
          <a:xfrm>
            <a:off x="914401" y="1600200"/>
            <a:ext cx="10361084" cy="3276600"/>
          </a:xfrm>
        </p:spPr>
        <p:txBody>
          <a:bodyPr/>
          <a:lstStyle/>
          <a:p>
            <a:r>
              <a:rPr lang="en-US" altLang="ja-JP" dirty="0"/>
              <a:t>CCA “busy” prolongs the backoff period (including the suspended period)</a:t>
            </a:r>
          </a:p>
          <a:p>
            <a:pPr lvl="1"/>
            <a:r>
              <a:rPr lang="en-US" altLang="ja-JP" dirty="0"/>
              <a:t>It may lead to needlessly longer latency.</a:t>
            </a:r>
          </a:p>
          <a:p>
            <a:pPr lvl="1"/>
            <a:r>
              <a:rPr lang="en-US" altLang="ja-JP" dirty="0"/>
              <a:t>How about </a:t>
            </a:r>
            <a:r>
              <a:rPr lang="en-US" altLang="ja-JP" b="1" dirty="0"/>
              <a:t>using a sensitive CCA for the last few backoff slots</a:t>
            </a:r>
            <a:r>
              <a:rPr lang="en-US" altLang="ja-JP" dirty="0"/>
              <a:t>?</a:t>
            </a:r>
          </a:p>
          <a:p>
            <a:pPr lvl="2"/>
            <a:r>
              <a:rPr lang="en-US" altLang="ja-JP" dirty="0"/>
              <a:t>It is sufficient to avoid the CCA failure at the end of the backoff.</a:t>
            </a:r>
          </a:p>
          <a:p>
            <a:pPr lvl="2"/>
            <a:r>
              <a:rPr lang="en-US" altLang="ja-JP" dirty="0"/>
              <a:t>It will contribute to shortening the frame transmission latency.</a:t>
            </a:r>
          </a:p>
          <a:p>
            <a:endParaRPr lang="en-US" altLang="ja-JP" dirty="0"/>
          </a:p>
          <a:p>
            <a:pPr lvl="2"/>
            <a:endParaRPr lang="ja-JP" altLang="en-US"/>
          </a:p>
        </p:txBody>
      </p:sp>
      <p:sp>
        <p:nvSpPr>
          <p:cNvPr id="4" name="スライド番号プレースホルダー 3">
            <a:extLst>
              <a:ext uri="{FF2B5EF4-FFF2-40B4-BE49-F238E27FC236}">
                <a16:creationId xmlns:a16="http://schemas.microsoft.com/office/drawing/2014/main" id="{F78ABF08-BE3D-CC75-30C8-906949DF3601}"/>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670953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55723D-0012-C0C8-754A-63F0F7B7AFAD}"/>
              </a:ext>
            </a:extLst>
          </p:cNvPr>
          <p:cNvSpPr>
            <a:spLocks noGrp="1"/>
          </p:cNvSpPr>
          <p:nvPr>
            <p:ph type="title"/>
          </p:nvPr>
        </p:nvSpPr>
        <p:spPr>
          <a:xfrm>
            <a:off x="914400" y="685801"/>
            <a:ext cx="10667999" cy="914400"/>
          </a:xfrm>
        </p:spPr>
        <p:txBody>
          <a:bodyPr/>
          <a:lstStyle/>
          <a:p>
            <a:r>
              <a:rPr lang="en-US" altLang="ja-JP" dirty="0">
                <a:latin typeface="Arial" panose="020B0604020202020204" pitchFamily="34" charset="0"/>
                <a:cs typeface="Arial" panose="020B0604020202020204" pitchFamily="34" charset="0"/>
              </a:rPr>
              <a:t>The sender is unaware of the environment surrounding the receiver</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6846B003-E323-06A2-8812-29E8B2AEFAB7}"/>
              </a:ext>
            </a:extLst>
          </p:cNvPr>
          <p:cNvSpPr>
            <a:spLocks noGrp="1"/>
          </p:cNvSpPr>
          <p:nvPr>
            <p:ph idx="1"/>
          </p:nvPr>
        </p:nvSpPr>
        <p:spPr>
          <a:xfrm>
            <a:off x="914401" y="1600200"/>
            <a:ext cx="10361084" cy="4495800"/>
          </a:xfrm>
        </p:spPr>
        <p:txBody>
          <a:bodyPr/>
          <a:lstStyle/>
          <a:p>
            <a:pPr>
              <a:spcBef>
                <a:spcPts val="1200"/>
              </a:spcBef>
            </a:pPr>
            <a:r>
              <a:rPr lang="en-US" altLang="ja-JP" sz="2400" b="1" dirty="0">
                <a:latin typeface="Arial" panose="020B0604020202020204" pitchFamily="34" charset="0"/>
                <a:cs typeface="Arial" panose="020B0604020202020204" pitchFamily="34" charset="0"/>
              </a:rPr>
              <a:t>The MAC protocol should work to avoid collisions at the receivers, including both my receiver and others'.</a:t>
            </a:r>
          </a:p>
          <a:p>
            <a:pPr>
              <a:spcBef>
                <a:spcPts val="1200"/>
              </a:spcBef>
            </a:pPr>
            <a:r>
              <a:rPr lang="en-US" altLang="ja-JP" sz="2400" b="1" dirty="0">
                <a:latin typeface="Arial" panose="020B0604020202020204" pitchFamily="34" charset="0"/>
                <a:cs typeface="Arial" panose="020B0604020202020204" pitchFamily="34" charset="0"/>
              </a:rPr>
              <a:t>If we can know the environment of the receiver, can we do anything at the sender?</a:t>
            </a:r>
          </a:p>
          <a:p>
            <a:pPr lvl="1"/>
            <a:r>
              <a:rPr lang="en-US" altLang="ja-JP" sz="2000" dirty="0">
                <a:latin typeface="Arial" panose="020B0604020202020204" pitchFamily="34" charset="0"/>
                <a:cs typeface="Arial" panose="020B0604020202020204" pitchFamily="34" charset="0"/>
              </a:rPr>
              <a:t>Changing the ED threshold is effective?</a:t>
            </a:r>
          </a:p>
          <a:p>
            <a:pPr lvl="1"/>
            <a:r>
              <a:rPr lang="en-US" altLang="ja-JP" sz="2000" dirty="0">
                <a:latin typeface="Arial" panose="020B0604020202020204" pitchFamily="34" charset="0"/>
                <a:cs typeface="Arial" panose="020B0604020202020204" pitchFamily="34" charset="0"/>
              </a:rPr>
              <a:t>E.g., Make the sender conservative if the receiver's neighborhood is congested and the sender's neighborhood is not congested.</a:t>
            </a:r>
          </a:p>
          <a:p>
            <a:r>
              <a:rPr kumimoji="1" lang="en-US" altLang="ja-JP" sz="2200" b="1" dirty="0">
                <a:latin typeface="Arial" panose="020B0604020202020204" pitchFamily="34" charset="0"/>
                <a:cs typeface="Arial" panose="020B0604020202020204" pitchFamily="34" charset="0"/>
              </a:rPr>
              <a:t>How to know the environment of the receiver?</a:t>
            </a:r>
          </a:p>
          <a:p>
            <a:pPr lvl="1"/>
            <a:r>
              <a:rPr kumimoji="1" lang="en-US" altLang="ja-JP" sz="2000" dirty="0">
                <a:latin typeface="Arial" panose="020B0604020202020204" pitchFamily="34" charset="0"/>
                <a:cs typeface="Arial" panose="020B0604020202020204" pitchFamily="34" charset="0"/>
              </a:rPr>
              <a:t>Use the </a:t>
            </a:r>
            <a:r>
              <a:rPr kumimoji="1" lang="en-US" altLang="ja-JP" sz="2000" b="1" dirty="0">
                <a:latin typeface="Arial" panose="020B0604020202020204" pitchFamily="34" charset="0"/>
                <a:cs typeface="Arial" panose="020B0604020202020204" pitchFamily="34" charset="0"/>
              </a:rPr>
              <a:t>Spectrum resource measurement (SRM) </a:t>
            </a:r>
            <a:r>
              <a:rPr kumimoji="1" lang="en-US" altLang="ja-JP" sz="2000" dirty="0">
                <a:latin typeface="Arial" panose="020B0604020202020204" pitchFamily="34" charset="0"/>
                <a:cs typeface="Arial" panose="020B0604020202020204" pitchFamily="34" charset="0"/>
              </a:rPr>
              <a:t>defined in </a:t>
            </a:r>
            <a:r>
              <a:rPr lang="en-US" altLang="ja-JP" sz="2000" b="1" dirty="0">
                <a:latin typeface="Arial" panose="020B0604020202020204" pitchFamily="34" charset="0"/>
                <a:cs typeface="Arial" panose="020B0604020202020204" pitchFamily="34" charset="0"/>
              </a:rPr>
              <a:t>IEEE 802.15.4-2024 10.28</a:t>
            </a:r>
          </a:p>
          <a:p>
            <a:pPr lvl="2"/>
            <a:r>
              <a:rPr lang="en-US" altLang="ja-JP" dirty="0">
                <a:latin typeface="Arial" panose="020B0604020202020204" pitchFamily="34" charset="0"/>
                <a:cs typeface="Arial" panose="020B0604020202020204" pitchFamily="34" charset="0"/>
              </a:rPr>
              <a:t>The coordinator requests measurement of metrics at leaf nodes and receives metrics,</a:t>
            </a:r>
            <a:br>
              <a:rPr lang="en-US" altLang="ja-JP" dirty="0">
                <a:latin typeface="Arial" panose="020B0604020202020204" pitchFamily="34" charset="0"/>
                <a:cs typeface="Arial" panose="020B0604020202020204" pitchFamily="34" charset="0"/>
              </a:rPr>
            </a:br>
            <a:r>
              <a:rPr lang="en-US" altLang="ja-JP" dirty="0">
                <a:latin typeface="Arial" panose="020B0604020202020204" pitchFamily="34" charset="0"/>
                <a:cs typeface="Arial" panose="020B0604020202020204" pitchFamily="34" charset="0"/>
              </a:rPr>
              <a:t>then use the values to control TX power (Transmit Power Control, TPC, defined in IEEE 802.15.4-2024 10.28.3.3) </a:t>
            </a:r>
          </a:p>
          <a:p>
            <a:pPr lvl="1"/>
            <a:endParaRPr kumimoji="1" lang="ja-JP" altLang="en-US" sz="2000">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2A6C4891-AAF5-BCB2-D7B6-BC54D72B45C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84409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549878-04C1-F01F-2065-0969A66A3220}"/>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SRM performance metrics</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A0A5FAE8-4DE9-7E3B-E8BB-32B565C94847}"/>
              </a:ext>
            </a:extLst>
          </p:cNvPr>
          <p:cNvSpPr>
            <a:spLocks noGrp="1"/>
          </p:cNvSpPr>
          <p:nvPr>
            <p:ph idx="1"/>
          </p:nvPr>
        </p:nvSpPr>
        <p:spPr/>
        <p:txBody>
          <a:bodyPr/>
          <a:lstStyle/>
          <a:p>
            <a:r>
              <a:rPr kumimoji="1" lang="en-US" altLang="ja-JP" b="1" dirty="0">
                <a:latin typeface="Arial" panose="020B0604020202020204" pitchFamily="34" charset="0"/>
                <a:cs typeface="Arial" panose="020B0604020202020204" pitchFamily="34" charset="0"/>
              </a:rPr>
              <a:t>Energy detection (ED)</a:t>
            </a:r>
          </a:p>
          <a:p>
            <a:r>
              <a:rPr kumimoji="1" lang="en-US" altLang="ja-JP" dirty="0">
                <a:latin typeface="Arial" panose="020B0604020202020204" pitchFamily="34" charset="0"/>
                <a:cs typeface="Arial" panose="020B0604020202020204" pitchFamily="34" charset="0"/>
              </a:rPr>
              <a:t>Percentage of time of failed transmissions</a:t>
            </a:r>
          </a:p>
          <a:p>
            <a:r>
              <a:rPr kumimoji="1" lang="en-US" altLang="ja-JP" b="1" dirty="0">
                <a:latin typeface="Arial" panose="020B0604020202020204" pitchFamily="34" charset="0"/>
                <a:cs typeface="Arial" panose="020B0604020202020204" pitchFamily="34" charset="0"/>
              </a:rPr>
              <a:t>Percentage of time of deferred transmissions</a:t>
            </a:r>
          </a:p>
          <a:p>
            <a:r>
              <a:rPr kumimoji="1" lang="en-US" altLang="ja-JP" dirty="0">
                <a:latin typeface="Arial" panose="020B0604020202020204" pitchFamily="34" charset="0"/>
                <a:cs typeface="Arial" panose="020B0604020202020204" pitchFamily="34" charset="0"/>
              </a:rPr>
              <a:t>Retry histogram</a:t>
            </a:r>
          </a:p>
          <a:p>
            <a:r>
              <a:rPr kumimoji="1" lang="en-US" altLang="ja-JP" dirty="0">
                <a:latin typeface="Arial" panose="020B0604020202020204" pitchFamily="34" charset="0"/>
                <a:cs typeface="Arial" panose="020B0604020202020204" pitchFamily="34" charset="0"/>
              </a:rPr>
              <a:t>Channel utilization</a:t>
            </a:r>
          </a:p>
          <a:p>
            <a:r>
              <a:rPr kumimoji="1" lang="en-US" altLang="ja-JP" dirty="0">
                <a:latin typeface="Arial" panose="020B0604020202020204" pitchFamily="34" charset="0"/>
                <a:cs typeface="Arial" panose="020B0604020202020204" pitchFamily="34" charset="0"/>
              </a:rPr>
              <a:t>Received channel power indicator (RCPI)</a:t>
            </a:r>
          </a:p>
          <a:p>
            <a:r>
              <a:rPr kumimoji="1" lang="en-US" altLang="ja-JP" dirty="0">
                <a:latin typeface="Arial" panose="020B0604020202020204" pitchFamily="34" charset="0"/>
                <a:cs typeface="Arial" panose="020B0604020202020204" pitchFamily="34" charset="0"/>
              </a:rPr>
              <a:t>Received signal noise indicator (RSNI)</a:t>
            </a:r>
          </a:p>
          <a:p>
            <a:r>
              <a:rPr kumimoji="1" lang="en-US" altLang="ja-JP" dirty="0">
                <a:latin typeface="Arial" panose="020B0604020202020204" pitchFamily="34" charset="0"/>
                <a:cs typeface="Arial" panose="020B0604020202020204" pitchFamily="34" charset="0"/>
              </a:rPr>
              <a:t>Received signal strength indicator (RSSI)</a:t>
            </a:r>
          </a:p>
          <a:p>
            <a:r>
              <a:rPr kumimoji="1" lang="en-US" altLang="ja-JP" dirty="0">
                <a:latin typeface="Arial" panose="020B0604020202020204" pitchFamily="34" charset="0"/>
                <a:cs typeface="Arial" panose="020B0604020202020204" pitchFamily="34" charset="0"/>
              </a:rPr>
              <a:t>Noise histogram</a:t>
            </a:r>
          </a:p>
          <a:p>
            <a:r>
              <a:rPr kumimoji="1" lang="en-US" altLang="ja-JP" dirty="0">
                <a:latin typeface="Arial" panose="020B0604020202020204" pitchFamily="34" charset="0"/>
                <a:cs typeface="Arial" panose="020B0604020202020204" pitchFamily="34" charset="0"/>
              </a:rPr>
              <a:t>Average access delay</a:t>
            </a:r>
          </a:p>
          <a:p>
            <a:r>
              <a:rPr kumimoji="1" lang="en-US" altLang="ja-JP" dirty="0">
                <a:latin typeface="Arial" panose="020B0604020202020204" pitchFamily="34" charset="0"/>
                <a:cs typeface="Arial" panose="020B0604020202020204" pitchFamily="34" charset="0"/>
              </a:rPr>
              <a:t>MAC performance metrics specific MAC PIB attributes</a:t>
            </a:r>
            <a:endParaRPr kumimoji="1" lang="ja-JP" altLang="en-US">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B9D7562E-CA37-70E2-58CC-F7039103D29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612154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EAB60E9-4013-78CD-0465-AF603C0598BA}"/>
              </a:ext>
            </a:extLst>
          </p:cNvPr>
          <p:cNvSpPr>
            <a:spLocks noGrp="1"/>
          </p:cNvSpPr>
          <p:nvPr>
            <p:ph type="ctrTitle"/>
          </p:nvPr>
        </p:nvSpPr>
        <p:spPr/>
        <p:txBody>
          <a:bodyPr/>
          <a:lstStyle/>
          <a:p>
            <a:r>
              <a:rPr lang="en-US" altLang="ja-JP" dirty="0">
                <a:latin typeface="Arial" panose="020B0604020202020204" pitchFamily="34" charset="0"/>
                <a:cs typeface="Arial" panose="020B0604020202020204" pitchFamily="34" charset="0"/>
              </a:rPr>
              <a:t>CCA Modes and Adaptive ED threshold</a:t>
            </a:r>
            <a:br>
              <a:rPr lang="en-US" altLang="ja-JP" dirty="0">
                <a:latin typeface="Arial" panose="020B0604020202020204" pitchFamily="34" charset="0"/>
                <a:cs typeface="Arial" panose="020B0604020202020204" pitchFamily="34" charset="0"/>
              </a:rPr>
            </a:br>
            <a:r>
              <a:rPr lang="en-US" altLang="ja-JP" dirty="0">
                <a:latin typeface="Arial" panose="020B0604020202020204" pitchFamily="34" charset="0"/>
                <a:cs typeface="Arial" panose="020B0604020202020204" pitchFamily="34" charset="0"/>
              </a:rPr>
              <a:t>in </a:t>
            </a:r>
            <a:r>
              <a:rPr lang="en-US" altLang="ja-JP" dirty="0" err="1">
                <a:latin typeface="Arial" panose="020B0604020202020204" pitchFamily="34" charset="0"/>
                <a:cs typeface="Arial" panose="020B0604020202020204" pitchFamily="34" charset="0"/>
              </a:rPr>
              <a:t>suspendable</a:t>
            </a:r>
            <a:r>
              <a:rPr lang="en-US" altLang="ja-JP" dirty="0">
                <a:latin typeface="Arial" panose="020B0604020202020204" pitchFamily="34" charset="0"/>
                <a:cs typeface="Arial" panose="020B0604020202020204" pitchFamily="34" charset="0"/>
              </a:rPr>
              <a:t> CSMA-CA</a:t>
            </a:r>
            <a:endParaRPr lang="ja-JP" altLang="en-US">
              <a:latin typeface="Arial" panose="020B0604020202020204" pitchFamily="34" charset="0"/>
              <a:cs typeface="Arial" panose="020B0604020202020204" pitchFamily="34" charset="0"/>
            </a:endParaRPr>
          </a:p>
        </p:txBody>
      </p:sp>
      <p:sp>
        <p:nvSpPr>
          <p:cNvPr id="4" name="字幕 3">
            <a:extLst>
              <a:ext uri="{FF2B5EF4-FFF2-40B4-BE49-F238E27FC236}">
                <a16:creationId xmlns:a16="http://schemas.microsoft.com/office/drawing/2014/main" id="{BB468D34-E3CF-99F1-5798-3BF2D37A6174}"/>
              </a:ext>
            </a:extLst>
          </p:cNvPr>
          <p:cNvSpPr>
            <a:spLocks noGrp="1"/>
          </p:cNvSpPr>
          <p:nvPr>
            <p:ph type="subTitle" idx="1"/>
          </p:nvPr>
        </p:nvSpPr>
        <p:spPr/>
        <p:txBody>
          <a:bodyPr/>
          <a:lstStyle/>
          <a:p>
            <a:r>
              <a:rPr lang="en-US" altLang="en-US" dirty="0">
                <a:latin typeface="Arial" panose="020B0604020202020204" pitchFamily="34" charset="0"/>
                <a:cs typeface="Arial" panose="020B0604020202020204" pitchFamily="34" charset="0"/>
              </a:rPr>
              <a:t>Susumu Ishihara</a:t>
            </a:r>
            <a:r>
              <a:rPr lang="en-US" altLang="en-US" baseline="30000" dirty="0">
                <a:latin typeface="Arial" panose="020B0604020202020204" pitchFamily="34" charset="0"/>
                <a:cs typeface="Arial" panose="020B0604020202020204" pitchFamily="34" charset="0"/>
              </a:rPr>
              <a:t>1</a:t>
            </a:r>
            <a:r>
              <a:rPr lang="en-US" altLang="en-US" dirty="0">
                <a:latin typeface="Arial" panose="020B0604020202020204" pitchFamily="34" charset="0"/>
                <a:cs typeface="Arial" panose="020B0604020202020204" pitchFamily="34" charset="0"/>
              </a:rPr>
              <a:t>, </a:t>
            </a:r>
            <a:r>
              <a:rPr lang="en-US" altLang="en-JP" dirty="0">
                <a:solidFill>
                  <a:schemeClr val="tx1"/>
                </a:solidFill>
                <a:latin typeface="Arial" panose="020B0604020202020204" pitchFamily="34" charset="0"/>
                <a:cs typeface="Arial" panose="020B0604020202020204" pitchFamily="34" charset="0"/>
              </a:rPr>
              <a:t>Masakatsu Ogawa</a:t>
            </a:r>
            <a:r>
              <a:rPr lang="en-US" altLang="en-JP" baseline="30000" dirty="0">
                <a:solidFill>
                  <a:schemeClr val="tx1"/>
                </a:solidFill>
                <a:latin typeface="Arial" panose="020B0604020202020204" pitchFamily="34" charset="0"/>
                <a:cs typeface="Arial" panose="020B0604020202020204" pitchFamily="34" charset="0"/>
              </a:rPr>
              <a:t>2</a:t>
            </a:r>
            <a:r>
              <a:rPr lang="en-US" altLang="en-US" dirty="0">
                <a:latin typeface="Arial" panose="020B0604020202020204" pitchFamily="34" charset="0"/>
                <a:cs typeface="Arial" panose="020B0604020202020204" pitchFamily="34" charset="0"/>
              </a:rPr>
              <a:t>, </a:t>
            </a:r>
            <a:r>
              <a:rPr lang="en-US" altLang="en-JP" dirty="0">
                <a:solidFill>
                  <a:schemeClr val="tx1"/>
                </a:solidFill>
                <a:latin typeface="Arial" panose="020B0604020202020204" pitchFamily="34" charset="0"/>
                <a:cs typeface="Arial" panose="020B0604020202020204" pitchFamily="34" charset="0"/>
              </a:rPr>
              <a:t>Tetsushi Ikegami</a:t>
            </a:r>
            <a:r>
              <a:rPr lang="en-US" altLang="en-JP" baseline="30000" dirty="0">
                <a:solidFill>
                  <a:schemeClr val="tx1"/>
                </a:solidFill>
                <a:latin typeface="Arial" panose="020B0604020202020204" pitchFamily="34" charset="0"/>
                <a:cs typeface="Arial" panose="020B0604020202020204" pitchFamily="34" charset="0"/>
              </a:rPr>
              <a:t>3</a:t>
            </a:r>
            <a:r>
              <a:rPr lang="en-US" altLang="en-JP" dirty="0">
                <a:solidFill>
                  <a:schemeClr val="tx1"/>
                </a:solidFill>
                <a:latin typeface="Arial" panose="020B0604020202020204" pitchFamily="34" charset="0"/>
                <a:cs typeface="Arial" panose="020B0604020202020204" pitchFamily="34" charset="0"/>
              </a:rPr>
              <a:t>,</a:t>
            </a:r>
            <a:r>
              <a:rPr lang="en-US" altLang="en-JP" baseline="30000" dirty="0">
                <a:solidFill>
                  <a:schemeClr val="tx1"/>
                </a:solidFill>
                <a:latin typeface="Arial" panose="020B0604020202020204" pitchFamily="34" charset="0"/>
                <a:cs typeface="Arial" panose="020B0604020202020204" pitchFamily="34" charset="0"/>
              </a:rPr>
              <a:t> </a:t>
            </a:r>
            <a:r>
              <a:rPr lang="en-US" altLang="en-JP" dirty="0">
                <a:solidFill>
                  <a:schemeClr val="tx1"/>
                </a:solidFill>
                <a:latin typeface="Arial" panose="020B0604020202020204" pitchFamily="34" charset="0"/>
                <a:cs typeface="Arial" panose="020B0604020202020204" pitchFamily="34" charset="0"/>
              </a:rPr>
              <a:t>Shugo Kajita</a:t>
            </a:r>
            <a:r>
              <a:rPr lang="en-US" altLang="en-JP" baseline="30000" dirty="0">
                <a:solidFill>
                  <a:schemeClr val="tx1"/>
                </a:solidFill>
                <a:latin typeface="Arial" panose="020B0604020202020204" pitchFamily="34" charset="0"/>
                <a:cs typeface="Arial" panose="020B0604020202020204" pitchFamily="34" charset="0"/>
              </a:rPr>
              <a:t>4</a:t>
            </a:r>
            <a:r>
              <a:rPr lang="en-US" altLang="en-JP" dirty="0">
                <a:solidFill>
                  <a:schemeClr val="tx1"/>
                </a:solidFill>
                <a:latin typeface="Arial" panose="020B0604020202020204" pitchFamily="34" charset="0"/>
                <a:cs typeface="Arial" panose="020B0604020202020204" pitchFamily="34" charset="0"/>
              </a:rPr>
              <a:t>, Arata Kato</a:t>
            </a:r>
            <a:r>
              <a:rPr lang="en-US" altLang="en-JP" baseline="30000" dirty="0">
                <a:solidFill>
                  <a:schemeClr val="tx1"/>
                </a:solidFill>
                <a:latin typeface="Arial" panose="020B0604020202020204" pitchFamily="34" charset="0"/>
                <a:cs typeface="Arial" panose="020B0604020202020204" pitchFamily="34" charset="0"/>
              </a:rPr>
              <a:t>4</a:t>
            </a:r>
            <a:r>
              <a:rPr lang="en-US" altLang="en-JP" dirty="0">
                <a:solidFill>
                  <a:schemeClr val="tx1"/>
                </a:solidFill>
                <a:latin typeface="Arial" panose="020B0604020202020204" pitchFamily="34" charset="0"/>
                <a:cs typeface="Arial" panose="020B0604020202020204" pitchFamily="34" charset="0"/>
              </a:rPr>
              <a:t>, Mineo Takai</a:t>
            </a:r>
            <a:r>
              <a:rPr lang="en-US" altLang="en-JP" baseline="30000" dirty="0">
                <a:solidFill>
                  <a:schemeClr val="tx1"/>
                </a:solidFill>
                <a:latin typeface="Arial" panose="020B0604020202020204" pitchFamily="34" charset="0"/>
                <a:cs typeface="Arial" panose="020B0604020202020204" pitchFamily="34" charset="0"/>
              </a:rPr>
              <a:t>5</a:t>
            </a:r>
          </a:p>
          <a:p>
            <a:r>
              <a:rPr lang="en-US" altLang="en-JP" sz="2000" baseline="30000" dirty="0">
                <a:solidFill>
                  <a:schemeClr val="tx1"/>
                </a:solidFill>
                <a:latin typeface="Arial" panose="020B0604020202020204" pitchFamily="34" charset="0"/>
                <a:cs typeface="Arial" panose="020B0604020202020204" pitchFamily="34" charset="0"/>
              </a:rPr>
              <a:t>1</a:t>
            </a:r>
            <a:r>
              <a:rPr lang="en-US" altLang="en-JP" sz="2000" dirty="0">
                <a:solidFill>
                  <a:schemeClr val="tx1"/>
                </a:solidFill>
                <a:latin typeface="Arial" panose="020B0604020202020204" pitchFamily="34" charset="0"/>
                <a:cs typeface="Arial" panose="020B0604020202020204" pitchFamily="34" charset="0"/>
              </a:rPr>
              <a:t>Shizuoka University, </a:t>
            </a:r>
            <a:r>
              <a:rPr lang="en-US" altLang="en-JP" sz="2000" baseline="30000" dirty="0">
                <a:solidFill>
                  <a:schemeClr val="tx1"/>
                </a:solidFill>
                <a:latin typeface="Arial" panose="020B0604020202020204" pitchFamily="34" charset="0"/>
                <a:cs typeface="Arial" panose="020B0604020202020204" pitchFamily="34" charset="0"/>
              </a:rPr>
              <a:t>2</a:t>
            </a:r>
            <a:r>
              <a:rPr lang="en-US" altLang="en-JP" sz="2000" dirty="0">
                <a:solidFill>
                  <a:schemeClr val="tx1"/>
                </a:solidFill>
                <a:latin typeface="Arial" panose="020B0604020202020204" pitchFamily="34" charset="0"/>
                <a:cs typeface="Arial" panose="020B0604020202020204" pitchFamily="34" charset="0"/>
              </a:rPr>
              <a:t>Sophia University, </a:t>
            </a:r>
            <a:r>
              <a:rPr lang="en-US" altLang="en-JP" sz="2000" baseline="30000" dirty="0">
                <a:solidFill>
                  <a:schemeClr val="tx1"/>
                </a:solidFill>
                <a:latin typeface="Arial" panose="020B0604020202020204" pitchFamily="34" charset="0"/>
                <a:cs typeface="Arial" panose="020B0604020202020204" pitchFamily="34" charset="0"/>
              </a:rPr>
              <a:t>3</a:t>
            </a:r>
            <a:r>
              <a:rPr lang="en-US" altLang="en-JP" sz="2000" dirty="0">
                <a:solidFill>
                  <a:schemeClr val="tx1"/>
                </a:solidFill>
                <a:latin typeface="Arial" panose="020B0604020202020204" pitchFamily="34" charset="0"/>
                <a:cs typeface="Arial" panose="020B0604020202020204" pitchFamily="34" charset="0"/>
              </a:rPr>
              <a:t>Meiji University, </a:t>
            </a:r>
            <a:r>
              <a:rPr lang="en-US" altLang="en-JP" sz="2000" baseline="30000" dirty="0">
                <a:solidFill>
                  <a:schemeClr val="tx1"/>
                </a:solidFill>
                <a:latin typeface="Arial" panose="020B0604020202020204" pitchFamily="34" charset="0"/>
                <a:cs typeface="Arial" panose="020B0604020202020204" pitchFamily="34" charset="0"/>
              </a:rPr>
              <a:t>4</a:t>
            </a:r>
            <a:r>
              <a:rPr lang="en-US" altLang="en-JP" sz="2000" dirty="0">
                <a:solidFill>
                  <a:schemeClr val="tx1"/>
                </a:solidFill>
                <a:latin typeface="Arial" panose="020B0604020202020204" pitchFamily="34" charset="0"/>
                <a:cs typeface="Arial" panose="020B0604020202020204" pitchFamily="34" charset="0"/>
              </a:rPr>
              <a:t>Space-Time Engineering Japan, Inc., </a:t>
            </a:r>
            <a:r>
              <a:rPr lang="en-US" altLang="en-JP" sz="2000" baseline="30000" dirty="0">
                <a:solidFill>
                  <a:schemeClr val="tx1"/>
                </a:solidFill>
                <a:latin typeface="Arial" panose="020B0604020202020204" pitchFamily="34" charset="0"/>
                <a:cs typeface="Arial" panose="020B0604020202020204" pitchFamily="34" charset="0"/>
              </a:rPr>
              <a:t>5</a:t>
            </a:r>
            <a:r>
              <a:rPr lang="en-US" altLang="en-JP" sz="2000" dirty="0">
                <a:solidFill>
                  <a:schemeClr val="tx1"/>
                </a:solidFill>
                <a:latin typeface="Arial" panose="020B0604020202020204" pitchFamily="34" charset="0"/>
                <a:cs typeface="Arial" panose="020B0604020202020204" pitchFamily="34" charset="0"/>
              </a:rPr>
              <a:t>Space-Time Engineering, LLC</a:t>
            </a:r>
            <a:endParaRPr lang="ja-JP" altLang="en-US" sz="2000">
              <a:latin typeface="Arial" panose="020B0604020202020204" pitchFamily="34" charset="0"/>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7A562E45-633C-97B3-A9F3-119FE5B9A039}"/>
              </a:ext>
            </a:extLst>
          </p:cNvPr>
          <p:cNvSpPr>
            <a:spLocks noGrp="1"/>
          </p:cNvSpPr>
          <p:nvPr>
            <p:ph type="sldNum" idx="12"/>
          </p:nvPr>
        </p:nvSpPr>
        <p:spPr/>
        <p:txBody>
          <a:bodyPr/>
          <a:lstStyle/>
          <a:p>
            <a:r>
              <a:rPr lang="en-GB"/>
              <a:t>Slide </a:t>
            </a:r>
            <a:fld id="{F5D8E26B-7BCF-4D25-9C89-0168A6618F18}" type="slidenum">
              <a:rPr lang="en-GB" smtClean="0"/>
              <a:pPr/>
              <a:t>2</a:t>
            </a:fld>
            <a:endParaRPr lang="en-GB"/>
          </a:p>
        </p:txBody>
      </p:sp>
    </p:spTree>
    <p:extLst>
      <p:ext uri="{BB962C8B-B14F-4D97-AF65-F5344CB8AC3E}">
        <p14:creationId xmlns:p14="http://schemas.microsoft.com/office/powerpoint/2010/main" val="2262389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21039C-DF6A-BF4A-8FBA-FD66C3B63AF4}"/>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5DF53CD-3DFD-8CC1-2E99-F48D04E3E4BB}"/>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Proposed Strategy (represented)</a:t>
            </a:r>
            <a:endParaRPr kumimoji="1" lang="ja-JP" altLang="en-US">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2B7417F5-AF37-6699-85EA-79892950E7F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7" name="コンテンツ プレースホルダー 6">
            <a:extLst>
              <a:ext uri="{FF2B5EF4-FFF2-40B4-BE49-F238E27FC236}">
                <a16:creationId xmlns:a16="http://schemas.microsoft.com/office/drawing/2014/main" id="{744204E3-BFC5-3C87-FC1C-CC6A135DB21A}"/>
              </a:ext>
            </a:extLst>
          </p:cNvPr>
          <p:cNvGraphicFramePr>
            <a:graphicFrameLocks noGrp="1"/>
          </p:cNvGraphicFramePr>
          <p:nvPr>
            <p:ph idx="1"/>
          </p:nvPr>
        </p:nvGraphicFramePr>
        <p:xfrm>
          <a:off x="914400" y="1600200"/>
          <a:ext cx="10439400" cy="4110544"/>
        </p:xfrm>
        <a:graphic>
          <a:graphicData uri="http://schemas.openxmlformats.org/drawingml/2006/table">
            <a:tbl>
              <a:tblPr firstRow="1" bandRow="1">
                <a:tableStyleId>{D7AC3CCA-C797-4891-BE02-D94E43425B78}</a:tableStyleId>
              </a:tblPr>
              <a:tblGrid>
                <a:gridCol w="2609850">
                  <a:extLst>
                    <a:ext uri="{9D8B030D-6E8A-4147-A177-3AD203B41FA5}">
                      <a16:colId xmlns:a16="http://schemas.microsoft.com/office/drawing/2014/main" val="3258906093"/>
                    </a:ext>
                  </a:extLst>
                </a:gridCol>
                <a:gridCol w="2609850">
                  <a:extLst>
                    <a:ext uri="{9D8B030D-6E8A-4147-A177-3AD203B41FA5}">
                      <a16:colId xmlns:a16="http://schemas.microsoft.com/office/drawing/2014/main" val="3973658007"/>
                    </a:ext>
                  </a:extLst>
                </a:gridCol>
                <a:gridCol w="2609850">
                  <a:extLst>
                    <a:ext uri="{9D8B030D-6E8A-4147-A177-3AD203B41FA5}">
                      <a16:colId xmlns:a16="http://schemas.microsoft.com/office/drawing/2014/main" val="995033202"/>
                    </a:ext>
                  </a:extLst>
                </a:gridCol>
                <a:gridCol w="2609850">
                  <a:extLst>
                    <a:ext uri="{9D8B030D-6E8A-4147-A177-3AD203B41FA5}">
                      <a16:colId xmlns:a16="http://schemas.microsoft.com/office/drawing/2014/main" val="3270697209"/>
                    </a:ext>
                  </a:extLst>
                </a:gridCol>
              </a:tblGrid>
              <a:tr h="1341522">
                <a:tc>
                  <a:txBody>
                    <a:bodyPr/>
                    <a:lstStyle/>
                    <a:p>
                      <a:pPr algn="ctr"/>
                      <a:r>
                        <a:rPr kumimoji="1" lang="en-US" altLang="ja-JP" dirty="0">
                          <a:latin typeface="Arial" panose="020B0604020202020204" pitchFamily="34" charset="0"/>
                          <a:cs typeface="Arial" panose="020B0604020202020204" pitchFamily="34" charset="0"/>
                        </a:rPr>
                        <a:t>Link speed</a:t>
                      </a:r>
                      <a:endParaRPr kumimoji="1" lang="ja-JP" altLang="en-US">
                        <a:latin typeface="Arial" panose="020B0604020202020204" pitchFamily="34" charset="0"/>
                        <a:cs typeface="Arial" panose="020B0604020202020204" pitchFamily="34" charset="0"/>
                      </a:endParaRPr>
                    </a:p>
                  </a:txBody>
                  <a:tcPr anchor="ctr"/>
                </a:tc>
                <a:tc>
                  <a:txBody>
                    <a:bodyPr/>
                    <a:lstStyle/>
                    <a:p>
                      <a:pPr algn="ctr"/>
                      <a:r>
                        <a:rPr kumimoji="1" lang="en-US" altLang="ja-JP" dirty="0">
                          <a:latin typeface="Arial" panose="020B0604020202020204" pitchFamily="34" charset="0"/>
                          <a:cs typeface="Arial" panose="020B0604020202020204" pitchFamily="34" charset="0"/>
                        </a:rPr>
                        <a:t>CCA during backoff period</a:t>
                      </a:r>
                    </a:p>
                    <a:p>
                      <a:pPr algn="ctr"/>
                      <a:r>
                        <a:rPr kumimoji="1" lang="en-US" altLang="ja-JP" dirty="0">
                          <a:latin typeface="Arial" panose="020B0604020202020204" pitchFamily="34" charset="0"/>
                          <a:cs typeface="Arial" panose="020B0604020202020204" pitchFamily="34" charset="0"/>
                        </a:rPr>
                        <a:t>(except the last few slots)</a:t>
                      </a:r>
                      <a:endParaRPr kumimoji="1" lang="ja-JP" altLang="en-US">
                        <a:latin typeface="Arial" panose="020B0604020202020204" pitchFamily="34" charset="0"/>
                        <a:cs typeface="Arial" panose="020B0604020202020204" pitchFamily="34" charset="0"/>
                      </a:endParaRPr>
                    </a:p>
                  </a:txBody>
                  <a:tcPr anchor="ctr"/>
                </a:tc>
                <a:tc>
                  <a:txBody>
                    <a:bodyPr/>
                    <a:lstStyle/>
                    <a:p>
                      <a:pPr algn="ctr"/>
                      <a:r>
                        <a:rPr kumimoji="1" lang="en-US" altLang="ja-JP" dirty="0">
                          <a:latin typeface="Arial" panose="020B0604020202020204" pitchFamily="34" charset="0"/>
                          <a:cs typeface="Arial" panose="020B0604020202020204" pitchFamily="34" charset="0"/>
                        </a:rPr>
                        <a:t>CCA in the last few backoff slots</a:t>
                      </a:r>
                      <a:endParaRPr kumimoji="1" lang="ja-JP" altLang="en-US">
                        <a:latin typeface="Arial" panose="020B0604020202020204" pitchFamily="34" charset="0"/>
                        <a:cs typeface="Arial" panose="020B0604020202020204" pitchFamily="34" charset="0"/>
                      </a:endParaRPr>
                    </a:p>
                  </a:txBody>
                  <a:tcPr anchor="ctr"/>
                </a:tc>
                <a:tc>
                  <a:txBody>
                    <a:bodyPr/>
                    <a:lstStyle/>
                    <a:p>
                      <a:pPr algn="ctr"/>
                      <a:r>
                        <a:rPr kumimoji="1" lang="en-US" altLang="ja-JP" dirty="0">
                          <a:latin typeface="Arial" panose="020B0604020202020204" pitchFamily="34" charset="0"/>
                          <a:cs typeface="Arial" panose="020B0604020202020204" pitchFamily="34" charset="0"/>
                        </a:rPr>
                        <a:t>CCA at the end of backoff</a:t>
                      </a:r>
                      <a:endParaRPr kumimoji="1" lang="ja-JP" altLang="en-US">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559463119"/>
                  </a:ext>
                </a:extLst>
              </a:tr>
              <a:tr h="1477878">
                <a:tc>
                  <a:txBody>
                    <a:bodyPr/>
                    <a:lstStyle/>
                    <a:p>
                      <a:pPr algn="ctr"/>
                      <a:r>
                        <a:rPr kumimoji="1" lang="en-US" altLang="ja-JP" b="1" dirty="0">
                          <a:latin typeface="Arial" panose="020B0604020202020204" pitchFamily="34" charset="0"/>
                          <a:cs typeface="Arial" panose="020B0604020202020204" pitchFamily="34" charset="0"/>
                        </a:rPr>
                        <a:t>Fast</a:t>
                      </a:r>
                      <a:endParaRPr kumimoji="1" lang="ja-JP" altLang="en-US" b="1">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No CCA</a:t>
                      </a:r>
                    </a:p>
                    <a:p>
                      <a:pPr algn="ctr"/>
                      <a:r>
                        <a:rPr kumimoji="1" lang="en-US" altLang="ja-JP" b="0" dirty="0">
                          <a:latin typeface="Arial" panose="020B0604020202020204" pitchFamily="34" charset="0"/>
                          <a:cs typeface="Arial" panose="020B0604020202020204" pitchFamily="34" charset="0"/>
                        </a:rPr>
                        <a:t>or</a:t>
                      </a:r>
                      <a:r>
                        <a:rPr kumimoji="1" lang="en-US" altLang="ja-JP" b="1" dirty="0">
                          <a:latin typeface="Arial" panose="020B0604020202020204" pitchFamily="34" charset="0"/>
                          <a:cs typeface="Arial" panose="020B0604020202020204" pitchFamily="34" charset="0"/>
                        </a:rPr>
                        <a:t> CS</a:t>
                      </a:r>
                    </a:p>
                    <a:p>
                      <a:pPr algn="ctr"/>
                      <a:r>
                        <a:rPr kumimoji="1" lang="en-US" altLang="ja-JP" dirty="0">
                          <a:latin typeface="Arial" panose="020B0604020202020204" pitchFamily="34" charset="0"/>
                          <a:cs typeface="Arial" panose="020B0604020202020204" pitchFamily="34" charset="0"/>
                        </a:rPr>
                        <a:t>or </a:t>
                      </a: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higher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higher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dirty="0">
                          <a:latin typeface="Arial" panose="020B0604020202020204" pitchFamily="34" charset="0"/>
                          <a:cs typeface="Arial" panose="020B0604020202020204" pitchFamily="34" charset="0"/>
                        </a:rPr>
                        <a:t>CS</a:t>
                      </a:r>
                      <a:endParaRPr kumimoji="1" lang="ja-JP" altLang="en-US">
                        <a:latin typeface="Arial" panose="020B0604020202020204" pitchFamily="34" charset="0"/>
                        <a:cs typeface="Arial" panose="020B0604020202020204" pitchFamily="34" charset="0"/>
                      </a:endParaRPr>
                    </a:p>
                    <a:p>
                      <a:pPr algn="ctr"/>
                      <a:endParaRPr kumimoji="1" lang="ja-JP" altLang="en-US">
                        <a:latin typeface="Arial" panose="020B0604020202020204" pitchFamily="34" charset="0"/>
                        <a:cs typeface="Arial" panose="020B0604020202020204" pitchFamily="34" charset="0"/>
                      </a:endParaRPr>
                    </a:p>
                  </a:txBody>
                  <a:tcPr anchor="ctr">
                    <a:noFill/>
                  </a:tcPr>
                </a:tc>
                <a:extLst>
                  <a:ext uri="{0D108BD9-81ED-4DB2-BD59-A6C34878D82A}">
                    <a16:rowId xmlns:a16="http://schemas.microsoft.com/office/drawing/2014/main" val="3902025785"/>
                  </a:ext>
                </a:extLst>
              </a:tr>
              <a:tr h="1291144">
                <a:tc>
                  <a:txBody>
                    <a:bodyPr/>
                    <a:lstStyle/>
                    <a:p>
                      <a:pPr algn="ctr"/>
                      <a:r>
                        <a:rPr kumimoji="1" lang="en-US" altLang="ja-JP" b="1" dirty="0">
                          <a:latin typeface="Arial" panose="020B0604020202020204" pitchFamily="34" charset="0"/>
                          <a:cs typeface="Arial" panose="020B0604020202020204" pitchFamily="34" charset="0"/>
                        </a:rPr>
                        <a:t>Slow</a:t>
                      </a:r>
                      <a:endParaRPr kumimoji="1" lang="ja-JP" altLang="en-US" b="1">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higher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lower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lower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extLst>
                  <a:ext uri="{0D108BD9-81ED-4DB2-BD59-A6C34878D82A}">
                    <a16:rowId xmlns:a16="http://schemas.microsoft.com/office/drawing/2014/main" val="3783897080"/>
                  </a:ext>
                </a:extLst>
              </a:tr>
            </a:tbl>
          </a:graphicData>
        </a:graphic>
      </p:graphicFrame>
      <p:sp>
        <p:nvSpPr>
          <p:cNvPr id="9" name="テキスト ボックス 8">
            <a:extLst>
              <a:ext uri="{FF2B5EF4-FFF2-40B4-BE49-F238E27FC236}">
                <a16:creationId xmlns:a16="http://schemas.microsoft.com/office/drawing/2014/main" id="{78B9FE4F-4CA7-4B64-A40A-25EAA74A572E}"/>
              </a:ext>
            </a:extLst>
          </p:cNvPr>
          <p:cNvSpPr txBox="1"/>
          <p:nvPr/>
        </p:nvSpPr>
        <p:spPr>
          <a:xfrm>
            <a:off x="990600" y="5638800"/>
            <a:ext cx="10363200" cy="738664"/>
          </a:xfrm>
          <a:prstGeom prst="rect">
            <a:avLst/>
          </a:prstGeom>
          <a:noFill/>
        </p:spPr>
        <p:txBody>
          <a:bodyPr wrap="square">
            <a:spAutoFit/>
          </a:bodyPr>
          <a:lstStyle/>
          <a:p>
            <a:r>
              <a:rPr kumimoji="1" lang="en-US" altLang="ja-JP" sz="2200" b="1" dirty="0">
                <a:solidFill>
                  <a:schemeClr val="tx1"/>
                </a:solidFill>
                <a:latin typeface="Arial" panose="020B0604020202020204" pitchFamily="34" charset="0"/>
                <a:cs typeface="Arial" panose="020B0604020202020204" pitchFamily="34" charset="0"/>
              </a:rPr>
              <a:t>Adapting the receiver’s environment</a:t>
            </a:r>
          </a:p>
          <a:p>
            <a:pPr lvl="1"/>
            <a:r>
              <a:rPr kumimoji="1" lang="en-US" altLang="ja-JP" sz="2000" dirty="0">
                <a:solidFill>
                  <a:schemeClr val="tx1"/>
                </a:solidFill>
                <a:latin typeface="Arial" panose="020B0604020202020204" pitchFamily="34" charset="0"/>
                <a:cs typeface="Arial" panose="020B0604020202020204" pitchFamily="34" charset="0"/>
              </a:rPr>
              <a:t>Use lower ED-threshold (make conservative) if the receiver is in a congested area.</a:t>
            </a:r>
          </a:p>
        </p:txBody>
      </p:sp>
    </p:spTree>
    <p:extLst>
      <p:ext uri="{BB962C8B-B14F-4D97-AF65-F5344CB8AC3E}">
        <p14:creationId xmlns:p14="http://schemas.microsoft.com/office/powerpoint/2010/main" val="28660434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3ACB1E-8910-26EC-1757-88DCCB561841}"/>
              </a:ext>
            </a:extLst>
          </p:cNvPr>
          <p:cNvSpPr>
            <a:spLocks noGrp="1"/>
          </p:cNvSpPr>
          <p:nvPr>
            <p:ph type="title"/>
          </p:nvPr>
        </p:nvSpPr>
        <p:spPr/>
        <p:txBody>
          <a:bodyPr/>
          <a:lstStyle/>
          <a:p>
            <a:r>
              <a:rPr kumimoji="1" lang="en-US" altLang="ja-JP" dirty="0"/>
              <a:t>Cases with many slow node networks</a:t>
            </a:r>
            <a:endParaRPr kumimoji="1" lang="ja-JP" altLang="en-US"/>
          </a:p>
        </p:txBody>
      </p:sp>
      <p:sp>
        <p:nvSpPr>
          <p:cNvPr id="5" name="コンテンツ プレースホルダー 4">
            <a:extLst>
              <a:ext uri="{FF2B5EF4-FFF2-40B4-BE49-F238E27FC236}">
                <a16:creationId xmlns:a16="http://schemas.microsoft.com/office/drawing/2014/main" id="{6266642E-67D9-95E4-BCEF-4B2057460733}"/>
              </a:ext>
            </a:extLst>
          </p:cNvPr>
          <p:cNvSpPr>
            <a:spLocks noGrp="1"/>
          </p:cNvSpPr>
          <p:nvPr>
            <p:ph idx="1"/>
          </p:nvPr>
        </p:nvSpPr>
        <p:spPr>
          <a:xfrm>
            <a:off x="914401" y="1600200"/>
            <a:ext cx="7238999" cy="4800600"/>
          </a:xfrm>
        </p:spPr>
        <p:txBody>
          <a:bodyPr/>
          <a:lstStyle/>
          <a:p>
            <a:r>
              <a:rPr lang="en-US" altLang="ja-JP" dirty="0"/>
              <a:t>The impact of the group of slow-mode networks on a fast-mode network becomes large.</a:t>
            </a:r>
          </a:p>
          <a:p>
            <a:pPr lvl="1"/>
            <a:r>
              <a:rPr lang="en-US" altLang="ja-JP" dirty="0"/>
              <a:t>The total power of slow-mode networks will result in a reception error for the fast-mode node’s transmission.</a:t>
            </a:r>
          </a:p>
          <a:p>
            <a:r>
              <a:rPr lang="en-US" altLang="ja-JP" dirty="0"/>
              <a:t>A higher ED threshold at fast-mode nodes would be sufficient to avoid the interference by the group of slow-mode networks</a:t>
            </a:r>
          </a:p>
          <a:p>
            <a:endParaRPr lang="en-US" altLang="ja-JP" dirty="0"/>
          </a:p>
          <a:p>
            <a:endParaRPr lang="ja-JP" altLang="en-US"/>
          </a:p>
        </p:txBody>
      </p:sp>
      <p:sp>
        <p:nvSpPr>
          <p:cNvPr id="4" name="スライド番号プレースホルダー 3">
            <a:extLst>
              <a:ext uri="{FF2B5EF4-FFF2-40B4-BE49-F238E27FC236}">
                <a16:creationId xmlns:a16="http://schemas.microsoft.com/office/drawing/2014/main" id="{3F3CD41A-C5DB-DF36-F5CE-B844B680BA4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6" name="台形 5">
            <a:extLst>
              <a:ext uri="{FF2B5EF4-FFF2-40B4-BE49-F238E27FC236}">
                <a16:creationId xmlns:a16="http://schemas.microsoft.com/office/drawing/2014/main" id="{DE6EEEAE-A810-E81D-4248-5DE226E41D2F}"/>
              </a:ext>
            </a:extLst>
          </p:cNvPr>
          <p:cNvSpPr/>
          <p:nvPr/>
        </p:nvSpPr>
        <p:spPr bwMode="auto">
          <a:xfrm>
            <a:off x="8604091" y="2080494"/>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台形 6">
            <a:extLst>
              <a:ext uri="{FF2B5EF4-FFF2-40B4-BE49-F238E27FC236}">
                <a16:creationId xmlns:a16="http://schemas.microsoft.com/office/drawing/2014/main" id="{00086F8E-9956-E22B-9678-5AE6A43A7B1E}"/>
              </a:ext>
            </a:extLst>
          </p:cNvPr>
          <p:cNvSpPr/>
          <p:nvPr/>
        </p:nvSpPr>
        <p:spPr bwMode="auto">
          <a:xfrm>
            <a:off x="8932487" y="2080494"/>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台形 7">
            <a:extLst>
              <a:ext uri="{FF2B5EF4-FFF2-40B4-BE49-F238E27FC236}">
                <a16:creationId xmlns:a16="http://schemas.microsoft.com/office/drawing/2014/main" id="{ECD76F75-7E44-1DA3-4986-F77833F61BB6}"/>
              </a:ext>
            </a:extLst>
          </p:cNvPr>
          <p:cNvSpPr/>
          <p:nvPr/>
        </p:nvSpPr>
        <p:spPr bwMode="auto">
          <a:xfrm>
            <a:off x="8610600" y="4038600"/>
            <a:ext cx="1304903" cy="417569"/>
          </a:xfrm>
          <a:prstGeom prst="trapezoid">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台形 8">
            <a:extLst>
              <a:ext uri="{FF2B5EF4-FFF2-40B4-BE49-F238E27FC236}">
                <a16:creationId xmlns:a16="http://schemas.microsoft.com/office/drawing/2014/main" id="{062E5E0E-0280-3C35-4A78-A20142BB3DA8}"/>
              </a:ext>
            </a:extLst>
          </p:cNvPr>
          <p:cNvSpPr/>
          <p:nvPr/>
        </p:nvSpPr>
        <p:spPr bwMode="auto">
          <a:xfrm>
            <a:off x="9260882" y="2080494"/>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台形 9">
            <a:extLst>
              <a:ext uri="{FF2B5EF4-FFF2-40B4-BE49-F238E27FC236}">
                <a16:creationId xmlns:a16="http://schemas.microsoft.com/office/drawing/2014/main" id="{042E7E07-2DEF-0E65-D8EF-B060A057B59C}"/>
              </a:ext>
            </a:extLst>
          </p:cNvPr>
          <p:cNvSpPr/>
          <p:nvPr/>
        </p:nvSpPr>
        <p:spPr bwMode="auto">
          <a:xfrm>
            <a:off x="9589277" y="2080494"/>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テキスト ボックス 10">
            <a:extLst>
              <a:ext uri="{FF2B5EF4-FFF2-40B4-BE49-F238E27FC236}">
                <a16:creationId xmlns:a16="http://schemas.microsoft.com/office/drawing/2014/main" id="{C6D66970-F551-0719-64B5-CDA6DF5E491E}"/>
              </a:ext>
            </a:extLst>
          </p:cNvPr>
          <p:cNvSpPr txBox="1"/>
          <p:nvPr/>
        </p:nvSpPr>
        <p:spPr>
          <a:xfrm>
            <a:off x="10148643" y="2611725"/>
            <a:ext cx="853119"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Slow</a:t>
            </a:r>
            <a:endParaRPr kumimoji="1" lang="ja-JP" altLang="en-US">
              <a:solidFill>
                <a:schemeClr val="tx1"/>
              </a:solidFill>
              <a:latin typeface="Arial" panose="020B0604020202020204" pitchFamily="34" charset="0"/>
              <a:cs typeface="Arial" panose="020B0604020202020204" pitchFamily="34" charset="0"/>
            </a:endParaRPr>
          </a:p>
        </p:txBody>
      </p:sp>
      <p:sp>
        <p:nvSpPr>
          <p:cNvPr id="12" name="テキスト ボックス 11">
            <a:extLst>
              <a:ext uri="{FF2B5EF4-FFF2-40B4-BE49-F238E27FC236}">
                <a16:creationId xmlns:a16="http://schemas.microsoft.com/office/drawing/2014/main" id="{E5A05F9C-4FCF-7545-9275-4D52705C27F9}"/>
              </a:ext>
            </a:extLst>
          </p:cNvPr>
          <p:cNvSpPr txBox="1"/>
          <p:nvPr/>
        </p:nvSpPr>
        <p:spPr>
          <a:xfrm>
            <a:off x="10232116" y="4010757"/>
            <a:ext cx="782587"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Fast</a:t>
            </a:r>
            <a:endParaRPr kumimoji="1" lang="ja-JP" altLang="en-US">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744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A8B86E-A96E-FAD9-BA44-F00FF1AD6331}"/>
            </a:ext>
          </a:extLst>
        </p:cNvPr>
        <p:cNvGrpSpPr/>
        <p:nvPr/>
      </p:nvGrpSpPr>
      <p:grpSpPr>
        <a:xfrm>
          <a:off x="0" y="0"/>
          <a:ext cx="0" cy="0"/>
          <a:chOff x="0" y="0"/>
          <a:chExt cx="0" cy="0"/>
        </a:xfrm>
      </p:grpSpPr>
      <p:sp>
        <p:nvSpPr>
          <p:cNvPr id="3" name="タイトル 2">
            <a:extLst>
              <a:ext uri="{FF2B5EF4-FFF2-40B4-BE49-F238E27FC236}">
                <a16:creationId xmlns:a16="http://schemas.microsoft.com/office/drawing/2014/main" id="{B11053E7-845B-CA22-F9C9-6D16D958C69A}"/>
              </a:ext>
            </a:extLst>
          </p:cNvPr>
          <p:cNvSpPr>
            <a:spLocks noGrp="1"/>
          </p:cNvSpPr>
          <p:nvPr>
            <p:ph type="title"/>
          </p:nvPr>
        </p:nvSpPr>
        <p:spPr/>
        <p:txBody>
          <a:bodyPr/>
          <a:lstStyle/>
          <a:p>
            <a:r>
              <a:rPr lang="en-US" altLang="ja-JP" dirty="0">
                <a:latin typeface="Arial" panose="020B0604020202020204" pitchFamily="34" charset="0"/>
                <a:cs typeface="Arial" panose="020B0604020202020204" pitchFamily="34" charset="0"/>
              </a:rPr>
              <a:t>Summary</a:t>
            </a:r>
            <a:endParaRPr lang="ja-JP" altLang="en-US">
              <a:latin typeface="Arial" panose="020B0604020202020204" pitchFamily="34" charset="0"/>
              <a:cs typeface="Arial" panose="020B0604020202020204" pitchFamily="34" charset="0"/>
            </a:endParaRPr>
          </a:p>
        </p:txBody>
      </p:sp>
      <p:sp>
        <p:nvSpPr>
          <p:cNvPr id="4" name="コンテンツ プレースホルダー 3">
            <a:extLst>
              <a:ext uri="{FF2B5EF4-FFF2-40B4-BE49-F238E27FC236}">
                <a16:creationId xmlns:a16="http://schemas.microsoft.com/office/drawing/2014/main" id="{0563ECA3-B0FE-A6E8-A9CC-2409E4304EB7}"/>
              </a:ext>
            </a:extLst>
          </p:cNvPr>
          <p:cNvSpPr>
            <a:spLocks noGrp="1"/>
          </p:cNvSpPr>
          <p:nvPr>
            <p:ph idx="1"/>
          </p:nvPr>
        </p:nvSpPr>
        <p:spPr/>
        <p:txBody>
          <a:bodyPr/>
          <a:lstStyle/>
          <a:p>
            <a:r>
              <a:rPr lang="en-US" altLang="ja-JP" sz="2200" b="1" dirty="0">
                <a:latin typeface="Arial" panose="020B0604020202020204" pitchFamily="34" charset="0"/>
                <a:cs typeface="Arial" panose="020B0604020202020204" pitchFamily="34" charset="0"/>
              </a:rPr>
              <a:t>Proposed strategy for </a:t>
            </a:r>
            <a:r>
              <a:rPr lang="en-US" altLang="ja-JP" sz="2200" b="1" dirty="0" err="1">
                <a:latin typeface="Arial" panose="020B0604020202020204" pitchFamily="34" charset="0"/>
                <a:cs typeface="Arial" panose="020B0604020202020204" pitchFamily="34" charset="0"/>
              </a:rPr>
              <a:t>suspendable</a:t>
            </a:r>
            <a:r>
              <a:rPr lang="en-US" altLang="ja-JP" sz="2200" b="1" dirty="0">
                <a:latin typeface="Arial" panose="020B0604020202020204" pitchFamily="34" charset="0"/>
                <a:cs typeface="Arial" panose="020B0604020202020204" pitchFamily="34" charset="0"/>
              </a:rPr>
              <a:t> CSMA-CA in mixed environments</a:t>
            </a:r>
            <a:endParaRPr lang="ja-JP" altLang="ja-JP" sz="2200" b="1">
              <a:latin typeface="Arial" panose="020B0604020202020204" pitchFamily="34" charset="0"/>
              <a:cs typeface="Arial" panose="020B0604020202020204" pitchFamily="34" charset="0"/>
            </a:endParaRPr>
          </a:p>
          <a:p>
            <a:pPr lvl="1"/>
            <a:r>
              <a:rPr lang="en-US" altLang="ja-JP" sz="2000" dirty="0">
                <a:latin typeface="Arial" panose="020B0604020202020204" pitchFamily="34" charset="0"/>
                <a:cs typeface="Arial" panose="020B0604020202020204" pitchFamily="34" charset="0"/>
              </a:rPr>
              <a:t>CCA mode</a:t>
            </a:r>
            <a:endParaRPr lang="ja-JP" altLang="ja-JP" sz="2000">
              <a:latin typeface="Arial" panose="020B0604020202020204" pitchFamily="34" charset="0"/>
              <a:cs typeface="Arial" panose="020B0604020202020204" pitchFamily="34" charset="0"/>
            </a:endParaRPr>
          </a:p>
          <a:p>
            <a:pPr lvl="1"/>
            <a:r>
              <a:rPr lang="en-US" altLang="ja-JP" sz="2000" dirty="0">
                <a:latin typeface="Arial" panose="020B0604020202020204" pitchFamily="34" charset="0"/>
                <a:cs typeface="Arial" panose="020B0604020202020204" pitchFamily="34" charset="0"/>
              </a:rPr>
              <a:t>ED threshold</a:t>
            </a:r>
            <a:endParaRPr lang="ja-JP" altLang="ja-JP" sz="2000">
              <a:latin typeface="Arial" panose="020B0604020202020204" pitchFamily="34" charset="0"/>
              <a:cs typeface="Arial" panose="020B0604020202020204" pitchFamily="34" charset="0"/>
            </a:endParaRPr>
          </a:p>
          <a:p>
            <a:pPr lvl="1"/>
            <a:r>
              <a:rPr lang="en-US" altLang="ja-JP" sz="2000" dirty="0">
                <a:latin typeface="Arial" panose="020B0604020202020204" pitchFamily="34" charset="0"/>
                <a:cs typeface="Arial" panose="020B0604020202020204" pitchFamily="34" charset="0"/>
              </a:rPr>
              <a:t>Using SRM for adapting the receiver’s environment</a:t>
            </a:r>
          </a:p>
          <a:p>
            <a:pPr lvl="1"/>
            <a:endParaRPr lang="en-US" altLang="ja-JP" sz="2200" dirty="0">
              <a:latin typeface="Arial" panose="020B0604020202020204" pitchFamily="34" charset="0"/>
              <a:cs typeface="Arial" panose="020B0604020202020204" pitchFamily="34" charset="0"/>
            </a:endParaRPr>
          </a:p>
          <a:p>
            <a:r>
              <a:rPr lang="en-US" altLang="ja-JP" sz="2200" dirty="0">
                <a:latin typeface="Arial" panose="020B0604020202020204" pitchFamily="34" charset="0"/>
                <a:cs typeface="Arial" panose="020B0604020202020204" pitchFamily="34" charset="0"/>
              </a:rPr>
              <a:t>What should be included in the standard?</a:t>
            </a:r>
          </a:p>
          <a:p>
            <a:r>
              <a:rPr lang="en-US" altLang="ja-JP" sz="2200" dirty="0">
                <a:latin typeface="Arial" panose="020B0604020202020204" pitchFamily="34" charset="0"/>
                <a:cs typeface="Arial" panose="020B0604020202020204" pitchFamily="34" charset="0"/>
              </a:rPr>
              <a:t>Simulation and Analysis are needed, assuming typical applications.</a:t>
            </a:r>
          </a:p>
          <a:p>
            <a:endParaRPr lang="en-US" altLang="ja-JP" sz="2200" dirty="0">
              <a:latin typeface="Arial" panose="020B0604020202020204" pitchFamily="34" charset="0"/>
              <a:cs typeface="Arial" panose="020B0604020202020204" pitchFamily="34" charset="0"/>
            </a:endParaRPr>
          </a:p>
          <a:p>
            <a:r>
              <a:rPr lang="en-US" altLang="ja-JP" sz="2200" b="1" dirty="0">
                <a:latin typeface="Arial" panose="020B0604020202020204" pitchFamily="34" charset="0"/>
                <a:cs typeface="Arial" panose="020B0604020202020204" pitchFamily="34" charset="0"/>
              </a:rPr>
              <a:t>Next step</a:t>
            </a:r>
          </a:p>
          <a:p>
            <a:pPr lvl="1"/>
            <a:r>
              <a:rPr lang="en-US" altLang="ja-JP" sz="2000" dirty="0">
                <a:latin typeface="Arial" panose="020B0604020202020204" pitchFamily="34" charset="0"/>
                <a:cs typeface="Arial" panose="020B0604020202020204" pitchFamily="34" charset="0"/>
              </a:rPr>
              <a:t>Simulations of the effect of the proposed strategy in typical scenarios</a:t>
            </a:r>
          </a:p>
        </p:txBody>
      </p:sp>
      <p:sp>
        <p:nvSpPr>
          <p:cNvPr id="2" name="スライド番号プレースホルダー 1">
            <a:extLst>
              <a:ext uri="{FF2B5EF4-FFF2-40B4-BE49-F238E27FC236}">
                <a16:creationId xmlns:a16="http://schemas.microsoft.com/office/drawing/2014/main" id="{74D63015-0DEF-6931-3C5B-DB9DC3667FC9}"/>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Tree>
    <p:extLst>
      <p:ext uri="{BB962C8B-B14F-4D97-AF65-F5344CB8AC3E}">
        <p14:creationId xmlns:p14="http://schemas.microsoft.com/office/powerpoint/2010/main" val="2468283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C3E91E-6AD6-7224-1483-1B44779BC6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9290F3-5B4B-532E-AC58-92EB64B17E87}"/>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References</a:t>
            </a:r>
          </a:p>
        </p:txBody>
      </p:sp>
      <p:sp>
        <p:nvSpPr>
          <p:cNvPr id="3" name="Content Placeholder 2">
            <a:extLst>
              <a:ext uri="{FF2B5EF4-FFF2-40B4-BE49-F238E27FC236}">
                <a16:creationId xmlns:a16="http://schemas.microsoft.com/office/drawing/2014/main" id="{F56451C7-AA25-4DC3-AC0B-1E06D0D1C692}"/>
              </a:ext>
            </a:extLst>
          </p:cNvPr>
          <p:cNvSpPr>
            <a:spLocks noGrp="1"/>
          </p:cNvSpPr>
          <p:nvPr>
            <p:ph idx="1"/>
          </p:nvPr>
        </p:nvSpPr>
        <p:spPr/>
        <p:txBody>
          <a:bodyPr/>
          <a:lstStyle/>
          <a:p>
            <a:pPr marL="495300" indent="-360363">
              <a:buNone/>
            </a:pPr>
            <a:r>
              <a:rPr lang="en-US" altLang="ja-JP" dirty="0">
                <a:latin typeface="Arial" panose="020B0604020202020204" pitchFamily="34" charset="0"/>
                <a:cs typeface="Arial" panose="020B0604020202020204" pitchFamily="34" charset="0"/>
              </a:rPr>
              <a:t>[1] T. Sumi, Y. Nagai, J. Guo, P. Orlik, K. Parsons, IEEE 802.11ah and IEEE 802.15.4g SUN OFDM PHY Coexistence Simulation for Case 1-3 with </a:t>
            </a:r>
            <a:r>
              <a:rPr lang="en-US" altLang="ja-JP" dirty="0" err="1">
                <a:latin typeface="Arial" panose="020B0604020202020204" pitchFamily="34" charset="0"/>
                <a:cs typeface="Arial" panose="020B0604020202020204" pitchFamily="34" charset="0"/>
              </a:rPr>
              <a:t>Suspendable</a:t>
            </a:r>
            <a:r>
              <a:rPr lang="en-US" altLang="ja-JP" dirty="0">
                <a:latin typeface="Arial" panose="020B0604020202020204" pitchFamily="34" charset="0"/>
                <a:cs typeface="Arial" panose="020B0604020202020204" pitchFamily="34" charset="0"/>
              </a:rPr>
              <a:t> CSMA/CA, DCN: 802.19-25/0006r0</a:t>
            </a:r>
          </a:p>
          <a:p>
            <a:pPr marL="495300" indent="-360363">
              <a:buNone/>
            </a:pPr>
            <a:r>
              <a:rPr lang="en-US" altLang="ja-JP" sz="2000"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2] IEEE Standard for Low‐Rate Wireless Networks, IEEE Std 802.15.4-2024.</a:t>
            </a:r>
          </a:p>
        </p:txBody>
      </p:sp>
      <p:sp>
        <p:nvSpPr>
          <p:cNvPr id="4" name="Slide Number Placeholder 3">
            <a:extLst>
              <a:ext uri="{FF2B5EF4-FFF2-40B4-BE49-F238E27FC236}">
                <a16:creationId xmlns:a16="http://schemas.microsoft.com/office/drawing/2014/main" id="{28B9A76F-2122-2099-3812-5C136249707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011664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45236CE-8080-97CF-4DEB-669BA0B75998}"/>
              </a:ext>
            </a:extLst>
          </p:cNvPr>
          <p:cNvSpPr>
            <a:spLocks noGrp="1"/>
          </p:cNvSpPr>
          <p:nvPr>
            <p:ph type="title"/>
          </p:nvPr>
        </p:nvSpPr>
        <p:spPr/>
        <p:txBody>
          <a:bodyPr/>
          <a:lstStyle/>
          <a:p>
            <a:r>
              <a:rPr lang="en-US" altLang="ja-JP" dirty="0">
                <a:latin typeface="Arial" panose="020B0604020202020204" pitchFamily="34" charset="0"/>
                <a:cs typeface="Arial" panose="020B0604020202020204" pitchFamily="34" charset="0"/>
              </a:rPr>
              <a:t>Topics in this presentation</a:t>
            </a:r>
            <a:endParaRPr lang="ja-JP" altLang="en-US">
              <a:latin typeface="Arial" panose="020B0604020202020204" pitchFamily="34" charset="0"/>
              <a:cs typeface="Arial" panose="020B0604020202020204" pitchFamily="34" charset="0"/>
            </a:endParaRPr>
          </a:p>
        </p:txBody>
      </p:sp>
      <p:sp>
        <p:nvSpPr>
          <p:cNvPr id="4" name="コンテンツ プレースホルダー 3">
            <a:extLst>
              <a:ext uri="{FF2B5EF4-FFF2-40B4-BE49-F238E27FC236}">
                <a16:creationId xmlns:a16="http://schemas.microsoft.com/office/drawing/2014/main" id="{B4920143-5EDA-1C6E-C2D9-81552704F535}"/>
              </a:ext>
            </a:extLst>
          </p:cNvPr>
          <p:cNvSpPr>
            <a:spLocks noGrp="1"/>
          </p:cNvSpPr>
          <p:nvPr>
            <p:ph idx="1"/>
          </p:nvPr>
        </p:nvSpPr>
        <p:spPr/>
        <p:txBody>
          <a:bodyPr/>
          <a:lstStyle/>
          <a:p>
            <a:r>
              <a:rPr lang="en-US" altLang="ja-JP" sz="2400" dirty="0">
                <a:latin typeface="Arial" panose="020B0604020202020204" pitchFamily="34" charset="0"/>
                <a:cs typeface="Arial" panose="020B0604020202020204" pitchFamily="34" charset="0"/>
              </a:rPr>
              <a:t>Recap of the last presentation</a:t>
            </a:r>
          </a:p>
          <a:p>
            <a:pPr lvl="1"/>
            <a:r>
              <a:rPr lang="en-US" altLang="ja-JP" sz="2000" dirty="0" err="1">
                <a:latin typeface="Arial" panose="020B0604020202020204" pitchFamily="34" charset="0"/>
                <a:cs typeface="Arial" panose="020B0604020202020204" pitchFamily="34" charset="0"/>
              </a:rPr>
              <a:t>Suspendable</a:t>
            </a:r>
            <a:r>
              <a:rPr lang="en-US" altLang="ja-JP" sz="2000" dirty="0">
                <a:latin typeface="Arial" panose="020B0604020202020204" pitchFamily="34" charset="0"/>
                <a:cs typeface="Arial" panose="020B0604020202020204" pitchFamily="34" charset="0"/>
              </a:rPr>
              <a:t> CSMA-CA</a:t>
            </a:r>
          </a:p>
          <a:p>
            <a:pPr lvl="1"/>
            <a:r>
              <a:rPr lang="en-US" altLang="ja-JP" sz="2000" dirty="0">
                <a:latin typeface="Arial" panose="020B0604020202020204" pitchFamily="34" charset="0"/>
                <a:cs typeface="Arial" panose="020B0604020202020204" pitchFamily="34" charset="0"/>
              </a:rPr>
              <a:t>Operations in CCA Mode 3 in </a:t>
            </a:r>
            <a:r>
              <a:rPr lang="en-US" altLang="ja-JP" sz="2000" dirty="0" err="1">
                <a:latin typeface="Arial" panose="020B0604020202020204" pitchFamily="34" charset="0"/>
                <a:cs typeface="Arial" panose="020B0604020202020204" pitchFamily="34" charset="0"/>
              </a:rPr>
              <a:t>Suspendable</a:t>
            </a:r>
            <a:r>
              <a:rPr lang="en-US" altLang="ja-JP" sz="2000" dirty="0">
                <a:latin typeface="Arial" panose="020B0604020202020204" pitchFamily="34" charset="0"/>
                <a:cs typeface="Arial" panose="020B0604020202020204" pitchFamily="34" charset="0"/>
              </a:rPr>
              <a:t> CSMA-CA</a:t>
            </a:r>
          </a:p>
          <a:p>
            <a:pPr lvl="2"/>
            <a:r>
              <a:rPr lang="en-US" altLang="ja-JP" sz="2000" dirty="0">
                <a:latin typeface="Arial" panose="020B0604020202020204" pitchFamily="34" charset="0"/>
                <a:cs typeface="Arial" panose="020B0604020202020204" pitchFamily="34" charset="0"/>
              </a:rPr>
              <a:t>CCA modes and ED threshold</a:t>
            </a:r>
          </a:p>
          <a:p>
            <a:r>
              <a:rPr lang="en-US" altLang="ja-JP" sz="2400" dirty="0">
                <a:latin typeface="Arial" panose="020B0604020202020204" pitchFamily="34" charset="0"/>
                <a:cs typeface="Arial" panose="020B0604020202020204" pitchFamily="34" charset="0"/>
              </a:rPr>
              <a:t>Proposed strategy for </a:t>
            </a:r>
            <a:r>
              <a:rPr lang="en-US" altLang="ja-JP" sz="2400" dirty="0" err="1">
                <a:latin typeface="Arial" panose="020B0604020202020204" pitchFamily="34" charset="0"/>
                <a:cs typeface="Arial" panose="020B0604020202020204" pitchFamily="34" charset="0"/>
              </a:rPr>
              <a:t>suspendable</a:t>
            </a:r>
            <a:r>
              <a:rPr lang="en-US" altLang="ja-JP" sz="2400" dirty="0">
                <a:latin typeface="Arial" panose="020B0604020202020204" pitchFamily="34" charset="0"/>
                <a:cs typeface="Arial" panose="020B0604020202020204" pitchFamily="34" charset="0"/>
              </a:rPr>
              <a:t> CSMA-CA in mixed environments</a:t>
            </a:r>
          </a:p>
          <a:p>
            <a:pPr lvl="1"/>
            <a:r>
              <a:rPr lang="en-US" altLang="ja-JP" sz="2000" dirty="0">
                <a:latin typeface="Arial" panose="020B0604020202020204" pitchFamily="34" charset="0"/>
                <a:cs typeface="Arial" panose="020B0604020202020204" pitchFamily="34" charset="0"/>
              </a:rPr>
              <a:t>CCA mode</a:t>
            </a:r>
          </a:p>
          <a:p>
            <a:pPr lvl="1"/>
            <a:r>
              <a:rPr lang="en-US" altLang="ja-JP" sz="2000" dirty="0">
                <a:latin typeface="Arial" panose="020B0604020202020204" pitchFamily="34" charset="0"/>
                <a:cs typeface="Arial" panose="020B0604020202020204" pitchFamily="34" charset="0"/>
              </a:rPr>
              <a:t>ED threshold</a:t>
            </a:r>
          </a:p>
          <a:p>
            <a:pPr lvl="1"/>
            <a:r>
              <a:rPr lang="en-US" altLang="ja-JP" sz="2000" dirty="0">
                <a:latin typeface="Arial" panose="020B0604020202020204" pitchFamily="34" charset="0"/>
                <a:cs typeface="Arial" panose="020B0604020202020204" pitchFamily="34" charset="0"/>
              </a:rPr>
              <a:t>Using SRM for adapting the receiver’s environment</a:t>
            </a:r>
          </a:p>
          <a:p>
            <a:endParaRPr lang="ja-JP" altLang="en-US" sz="2400" dirty="0">
              <a:latin typeface="Arial" panose="020B0604020202020204" pitchFamily="34" charset="0"/>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8265490E-064D-EDB9-7A33-6A8C5006972A}"/>
              </a:ext>
            </a:extLst>
          </p:cNvPr>
          <p:cNvSpPr>
            <a:spLocks noGrp="1"/>
          </p:cNvSpPr>
          <p:nvPr>
            <p:ph type="sldNum" idx="12"/>
          </p:nvPr>
        </p:nvSpPr>
        <p:spPr/>
        <p:txBody>
          <a:bodyPr/>
          <a:lstStyle/>
          <a:p>
            <a:r>
              <a:rPr lang="en-GB"/>
              <a:t>Slide </a:t>
            </a:r>
            <a:fld id="{F5D8E26B-7BCF-4D25-9C89-0168A6618F18}" type="slidenum">
              <a:rPr lang="en-GB" smtClean="0"/>
              <a:pPr/>
              <a:t>3</a:t>
            </a:fld>
            <a:endParaRPr lang="en-GB"/>
          </a:p>
        </p:txBody>
      </p:sp>
    </p:spTree>
    <p:extLst>
      <p:ext uri="{BB962C8B-B14F-4D97-AF65-F5344CB8AC3E}">
        <p14:creationId xmlns:p14="http://schemas.microsoft.com/office/powerpoint/2010/main" val="2969482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FEFE26-0158-CDDD-D3E1-75EC20D7252B}"/>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IEEE 802.15.4 CSMA-CA</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FE76FBB6-90AE-8493-ECED-4421696F3CEF}"/>
              </a:ext>
            </a:extLst>
          </p:cNvPr>
          <p:cNvSpPr>
            <a:spLocks noGrp="1"/>
          </p:cNvSpPr>
          <p:nvPr>
            <p:ph idx="1"/>
          </p:nvPr>
        </p:nvSpPr>
        <p:spPr/>
        <p:txBody>
          <a:bodyPr/>
          <a:lstStyle/>
          <a:p>
            <a:r>
              <a:rPr kumimoji="1" lang="en-US" altLang="ja-JP" dirty="0">
                <a:latin typeface="Arial" panose="020B0604020202020204" pitchFamily="34" charset="0"/>
                <a:cs typeface="Arial" panose="020B0604020202020204" pitchFamily="34" charset="0"/>
              </a:rPr>
              <a:t>IEEE 802.15.4 CSMA-CA performs CCA (Clear Channel Assessment) only when the backoff timer expires, and does not perform carrier sense in order to minimize power consumption during backoff. (IEEE 802.11 CSMA/CA performs CCA even during the backoff periods.)</a:t>
            </a:r>
          </a:p>
          <a:p>
            <a:pPr marL="457200" lvl="1" indent="0">
              <a:buNone/>
            </a:pPr>
            <a:endParaRPr kumimoji="1" lang="en-US" altLang="ja-JP" dirty="0">
              <a:latin typeface="Arial" panose="020B0604020202020204" pitchFamily="34" charset="0"/>
              <a:cs typeface="Arial" panose="020B0604020202020204" pitchFamily="34" charset="0"/>
            </a:endParaRPr>
          </a:p>
          <a:p>
            <a:pPr lvl="1"/>
            <a:endParaRPr kumimoji="1" lang="en-US" altLang="ja-JP" dirty="0">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A61E27CF-2E42-2B48-E43F-2E8A6E371EF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テキスト ボックス 5">
            <a:extLst>
              <a:ext uri="{FF2B5EF4-FFF2-40B4-BE49-F238E27FC236}">
                <a16:creationId xmlns:a16="http://schemas.microsoft.com/office/drawing/2014/main" id="{87DA1189-E897-F575-5A03-1A95D4BDF779}"/>
              </a:ext>
            </a:extLst>
          </p:cNvPr>
          <p:cNvSpPr txBox="1"/>
          <p:nvPr/>
        </p:nvSpPr>
        <p:spPr>
          <a:xfrm>
            <a:off x="8121966" y="5290669"/>
            <a:ext cx="2179983" cy="584775"/>
          </a:xfrm>
          <a:prstGeom prst="rect">
            <a:avLst/>
          </a:prstGeom>
          <a:noFill/>
        </p:spPr>
        <p:txBody>
          <a:bodyPr wrap="square" rtlCol="0">
            <a:spAutoFit/>
          </a:bodyPr>
          <a:lstStyle/>
          <a:p>
            <a:r>
              <a:rPr kumimoji="1" lang="en-US" altLang="ja-JP" sz="1600" dirty="0">
                <a:solidFill>
                  <a:schemeClr val="tx1"/>
                </a:solidFill>
                <a:latin typeface="Arial" panose="020B0604020202020204" pitchFamily="34" charset="0"/>
                <a:cs typeface="Arial" panose="020B0604020202020204" pitchFamily="34" charset="0"/>
              </a:rPr>
              <a:t>Cited from IEEE 802.19-25/0006r0 [1]</a:t>
            </a:r>
            <a:endParaRPr kumimoji="1" lang="ja-JP" altLang="en-US" sz="1600">
              <a:solidFill>
                <a:schemeClr val="tx1"/>
              </a:solidFill>
              <a:latin typeface="Arial" panose="020B0604020202020204" pitchFamily="34" charset="0"/>
              <a:cs typeface="Arial" panose="020B0604020202020204" pitchFamily="34" charset="0"/>
            </a:endParaRPr>
          </a:p>
        </p:txBody>
      </p:sp>
      <p:pic>
        <p:nvPicPr>
          <p:cNvPr id="7" name="図 6">
            <a:extLst>
              <a:ext uri="{FF2B5EF4-FFF2-40B4-BE49-F238E27FC236}">
                <a16:creationId xmlns:a16="http://schemas.microsoft.com/office/drawing/2014/main" id="{2FF26C5F-43FE-2461-F68C-299581E86EFF}"/>
              </a:ext>
            </a:extLst>
          </p:cNvPr>
          <p:cNvPicPr>
            <a:picLocks noChangeAspect="1"/>
          </p:cNvPicPr>
          <p:nvPr/>
        </p:nvPicPr>
        <p:blipFill>
          <a:blip r:embed="rId2"/>
          <a:stretch>
            <a:fillRect/>
          </a:stretch>
        </p:blipFill>
        <p:spPr>
          <a:xfrm>
            <a:off x="1676399" y="2895600"/>
            <a:ext cx="9494077" cy="3200400"/>
          </a:xfrm>
          <a:prstGeom prst="rect">
            <a:avLst/>
          </a:prstGeom>
        </p:spPr>
      </p:pic>
    </p:spTree>
    <p:extLst>
      <p:ext uri="{BB962C8B-B14F-4D97-AF65-F5344CB8AC3E}">
        <p14:creationId xmlns:p14="http://schemas.microsoft.com/office/powerpoint/2010/main" val="971419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42F395-3A32-E037-24DB-455E55A23523}"/>
              </a:ext>
            </a:extLst>
          </p:cNvPr>
          <p:cNvSpPr>
            <a:spLocks noGrp="1"/>
          </p:cNvSpPr>
          <p:nvPr>
            <p:ph type="title"/>
          </p:nvPr>
        </p:nvSpPr>
        <p:spPr>
          <a:xfrm>
            <a:off x="849842" y="622396"/>
            <a:ext cx="10591799" cy="914400"/>
          </a:xfrm>
        </p:spPr>
        <p:txBody>
          <a:bodyPr/>
          <a:lstStyle/>
          <a:p>
            <a:r>
              <a:rPr kumimoji="1" lang="en-US" altLang="ja-JP" dirty="0" err="1">
                <a:latin typeface="Arial" panose="020B0604020202020204" pitchFamily="34" charset="0"/>
                <a:cs typeface="Arial" panose="020B0604020202020204" pitchFamily="34" charset="0"/>
              </a:rPr>
              <a:t>Suspendable</a:t>
            </a:r>
            <a:r>
              <a:rPr kumimoji="1" lang="en-US" altLang="ja-JP" dirty="0">
                <a:latin typeface="Arial" panose="020B0604020202020204" pitchFamily="34" charset="0"/>
                <a:cs typeface="Arial" panose="020B0604020202020204" pitchFamily="34" charset="0"/>
              </a:rPr>
              <a:t> CSMA-CA introduced in IEEE 802.15.4-2024 [2]</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D19946E6-2DF3-CF4D-AA06-4750EB5C2E24}"/>
              </a:ext>
            </a:extLst>
          </p:cNvPr>
          <p:cNvSpPr>
            <a:spLocks noGrp="1"/>
          </p:cNvSpPr>
          <p:nvPr>
            <p:ph idx="1"/>
          </p:nvPr>
        </p:nvSpPr>
        <p:spPr>
          <a:xfrm>
            <a:off x="914401" y="1442710"/>
            <a:ext cx="10361084" cy="4800600"/>
          </a:xfrm>
        </p:spPr>
        <p:txBody>
          <a:bodyPr/>
          <a:lstStyle/>
          <a:p>
            <a:r>
              <a:rPr lang="en-US" altLang="ja-JP" sz="2000" b="0" dirty="0">
                <a:solidFill>
                  <a:schemeClr val="tx1">
                    <a:lumMod val="75000"/>
                    <a:lumOff val="25000"/>
                  </a:schemeClr>
                </a:solidFill>
                <a:latin typeface="Arial" panose="020B0604020202020204" pitchFamily="34" charset="0"/>
                <a:cs typeface="Arial" panose="020B0604020202020204" pitchFamily="34" charset="0"/>
              </a:rPr>
              <a:t>With the </a:t>
            </a:r>
            <a:r>
              <a:rPr lang="en-US" altLang="ja-JP" sz="2000" b="0" dirty="0" err="1">
                <a:solidFill>
                  <a:schemeClr val="tx1">
                    <a:lumMod val="75000"/>
                    <a:lumOff val="25000"/>
                  </a:schemeClr>
                </a:solidFill>
                <a:latin typeface="Arial" panose="020B0604020202020204" pitchFamily="34" charset="0"/>
                <a:cs typeface="Arial" panose="020B0604020202020204" pitchFamily="34" charset="0"/>
              </a:rPr>
              <a:t>suspendable</a:t>
            </a:r>
            <a:r>
              <a:rPr lang="en-US" altLang="ja-JP" sz="2000" b="0" dirty="0">
                <a:solidFill>
                  <a:schemeClr val="tx1">
                    <a:lumMod val="75000"/>
                    <a:lumOff val="25000"/>
                  </a:schemeClr>
                </a:solidFill>
                <a:latin typeface="Arial" panose="020B0604020202020204" pitchFamily="34" charset="0"/>
                <a:cs typeface="Arial" panose="020B0604020202020204" pitchFamily="34" charset="0"/>
              </a:rPr>
              <a:t> CSMA-CA option, </a:t>
            </a:r>
            <a:r>
              <a:rPr kumimoji="1" lang="en-US" altLang="ja-JP" sz="2000" b="0" dirty="0">
                <a:solidFill>
                  <a:schemeClr val="tx1">
                    <a:lumMod val="75000"/>
                    <a:lumOff val="25000"/>
                  </a:schemeClr>
                </a:solidFill>
                <a:latin typeface="Arial" panose="020B0604020202020204" pitchFamily="34" charset="0"/>
                <a:cs typeface="Arial" panose="020B0604020202020204" pitchFamily="34" charset="0"/>
              </a:rPr>
              <a:t>CCA is performed during the backoff period, and the backoff timer </a:t>
            </a:r>
            <a:r>
              <a:rPr kumimoji="1" lang="en-US" altLang="ja-JP" dirty="0">
                <a:solidFill>
                  <a:schemeClr val="tx1">
                    <a:lumMod val="75000"/>
                    <a:lumOff val="25000"/>
                  </a:schemeClr>
                </a:solidFill>
                <a:latin typeface="Arial" panose="020B0604020202020204" pitchFamily="34" charset="0"/>
                <a:cs typeface="Arial" panose="020B0604020202020204" pitchFamily="34" charset="0"/>
              </a:rPr>
              <a:t>is</a:t>
            </a:r>
            <a:r>
              <a:rPr kumimoji="1" lang="en-US" altLang="ja-JP" sz="2000" b="0" dirty="0">
                <a:solidFill>
                  <a:schemeClr val="tx1">
                    <a:lumMod val="75000"/>
                    <a:lumOff val="25000"/>
                  </a:schemeClr>
                </a:solidFill>
                <a:latin typeface="Arial" panose="020B0604020202020204" pitchFamily="34" charset="0"/>
                <a:cs typeface="Arial" panose="020B0604020202020204" pitchFamily="34" charset="0"/>
              </a:rPr>
              <a:t> suspended until CCA indicates that the channel is clear or </a:t>
            </a:r>
            <a:r>
              <a:rPr kumimoji="1" lang="en-US" altLang="ja-JP" sz="2000" b="0" i="1" dirty="0" err="1">
                <a:solidFill>
                  <a:schemeClr val="tx1">
                    <a:lumMod val="75000"/>
                    <a:lumOff val="25000"/>
                  </a:schemeClr>
                </a:solidFill>
                <a:latin typeface="Arial" panose="020B0604020202020204" pitchFamily="34" charset="0"/>
                <a:cs typeface="Arial" panose="020B0604020202020204" pitchFamily="34" charset="0"/>
              </a:rPr>
              <a:t>macSuspendedCsmaMaxTime</a:t>
            </a:r>
            <a:r>
              <a:rPr kumimoji="1" lang="en-US" altLang="ja-JP" sz="2000" b="0" dirty="0">
                <a:solidFill>
                  <a:schemeClr val="tx1">
                    <a:lumMod val="75000"/>
                    <a:lumOff val="25000"/>
                  </a:schemeClr>
                </a:solidFill>
                <a:latin typeface="Arial" panose="020B0604020202020204" pitchFamily="34" charset="0"/>
                <a:cs typeface="Arial" panose="020B0604020202020204" pitchFamily="34" charset="0"/>
              </a:rPr>
              <a:t> is exceeded.</a:t>
            </a:r>
          </a:p>
          <a:p>
            <a:r>
              <a:rPr lang="en-US" altLang="ja-JP" sz="2000" b="0" dirty="0">
                <a:solidFill>
                  <a:schemeClr val="tx1">
                    <a:lumMod val="75000"/>
                    <a:lumOff val="25000"/>
                  </a:schemeClr>
                </a:solidFill>
                <a:latin typeface="Arial" panose="020B0604020202020204" pitchFamily="34" charset="0"/>
                <a:cs typeface="Arial" panose="020B0604020202020204" pitchFamily="34" charset="0"/>
              </a:rPr>
              <a:t>I</a:t>
            </a:r>
            <a:r>
              <a:rPr kumimoji="1" lang="en-US" altLang="ja-JP" sz="2000" b="0" dirty="0">
                <a:solidFill>
                  <a:schemeClr val="tx1">
                    <a:lumMod val="75000"/>
                    <a:lumOff val="25000"/>
                  </a:schemeClr>
                </a:solidFill>
                <a:latin typeface="Arial" panose="020B0604020202020204" pitchFamily="34" charset="0"/>
                <a:cs typeface="Arial" panose="020B0604020202020204" pitchFamily="34" charset="0"/>
              </a:rPr>
              <a:t>f </a:t>
            </a:r>
            <a:r>
              <a:rPr kumimoji="1" lang="en-US" altLang="ja-JP" sz="2000" b="0" i="1" dirty="0" err="1">
                <a:solidFill>
                  <a:schemeClr val="tx1">
                    <a:lumMod val="75000"/>
                    <a:lumOff val="25000"/>
                  </a:schemeClr>
                </a:solidFill>
                <a:latin typeface="Arial" panose="020B0604020202020204" pitchFamily="34" charset="0"/>
                <a:cs typeface="Arial" panose="020B0604020202020204" pitchFamily="34" charset="0"/>
              </a:rPr>
              <a:t>macSuspendedCsmaMaxTime</a:t>
            </a:r>
            <a:r>
              <a:rPr kumimoji="1" lang="en-US" altLang="ja-JP" sz="2000" b="0" dirty="0">
                <a:solidFill>
                  <a:schemeClr val="tx1">
                    <a:lumMod val="75000"/>
                    <a:lumOff val="25000"/>
                  </a:schemeClr>
                </a:solidFill>
                <a:latin typeface="Arial" panose="020B0604020202020204" pitchFamily="34" charset="0"/>
                <a:cs typeface="Arial" panose="020B0604020202020204" pitchFamily="34" charset="0"/>
              </a:rPr>
              <a:t> is exceeded, backoff ends in “Failure” and CSMA-CA algorithm terminates with a channel access failure.</a:t>
            </a:r>
            <a:endParaRPr lang="en-US" altLang="ja-JP" sz="2000" b="0" dirty="0">
              <a:solidFill>
                <a:schemeClr val="tx1">
                  <a:lumMod val="75000"/>
                  <a:lumOff val="25000"/>
                </a:schemeClr>
              </a:solidFill>
              <a:latin typeface="Arial" panose="020B0604020202020204" pitchFamily="34" charset="0"/>
              <a:cs typeface="Arial" panose="020B0604020202020204" pitchFamily="34" charset="0"/>
            </a:endParaRPr>
          </a:p>
          <a:p>
            <a:pPr marL="0" indent="0">
              <a:buNone/>
            </a:pPr>
            <a:endParaRPr kumimoji="1" lang="ja-JP" altLang="en-US" dirty="0">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1581FC41-083A-7D45-BFE9-4843935B5513}"/>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テキスト ボックス 5">
            <a:extLst>
              <a:ext uri="{FF2B5EF4-FFF2-40B4-BE49-F238E27FC236}">
                <a16:creationId xmlns:a16="http://schemas.microsoft.com/office/drawing/2014/main" id="{6D92C395-9148-69D7-4A61-AB19F0FF64D6}"/>
              </a:ext>
            </a:extLst>
          </p:cNvPr>
          <p:cNvSpPr txBox="1"/>
          <p:nvPr/>
        </p:nvSpPr>
        <p:spPr>
          <a:xfrm>
            <a:off x="9525000" y="3581400"/>
            <a:ext cx="2179983" cy="584775"/>
          </a:xfrm>
          <a:prstGeom prst="rect">
            <a:avLst/>
          </a:prstGeom>
          <a:noFill/>
        </p:spPr>
        <p:txBody>
          <a:bodyPr wrap="square" rtlCol="0">
            <a:spAutoFit/>
          </a:bodyPr>
          <a:lstStyle/>
          <a:p>
            <a:r>
              <a:rPr kumimoji="1" lang="en-US" altLang="ja-JP" sz="1600" dirty="0">
                <a:solidFill>
                  <a:schemeClr val="tx1"/>
                </a:solidFill>
                <a:latin typeface="Arial" panose="020B0604020202020204" pitchFamily="34" charset="0"/>
                <a:cs typeface="Arial" panose="020B0604020202020204" pitchFamily="34" charset="0"/>
              </a:rPr>
              <a:t>Cited from IEEE 802.19-25/0006r0 [1]</a:t>
            </a:r>
            <a:endParaRPr kumimoji="1" lang="ja-JP" altLang="en-US" sz="1600">
              <a:solidFill>
                <a:schemeClr val="tx1"/>
              </a:solidFill>
              <a:latin typeface="Arial" panose="020B0604020202020204" pitchFamily="34" charset="0"/>
              <a:cs typeface="Arial" panose="020B0604020202020204" pitchFamily="34" charset="0"/>
            </a:endParaRPr>
          </a:p>
        </p:txBody>
      </p:sp>
      <p:pic>
        <p:nvPicPr>
          <p:cNvPr id="7" name="図 6">
            <a:extLst>
              <a:ext uri="{FF2B5EF4-FFF2-40B4-BE49-F238E27FC236}">
                <a16:creationId xmlns:a16="http://schemas.microsoft.com/office/drawing/2014/main" id="{6FCE095B-F914-E365-FB39-758AFB10231F}"/>
              </a:ext>
            </a:extLst>
          </p:cNvPr>
          <p:cNvPicPr>
            <a:picLocks noChangeAspect="1"/>
          </p:cNvPicPr>
          <p:nvPr/>
        </p:nvPicPr>
        <p:blipFill>
          <a:blip r:embed="rId2"/>
          <a:stretch>
            <a:fillRect/>
          </a:stretch>
        </p:blipFill>
        <p:spPr>
          <a:xfrm>
            <a:off x="2895600" y="3172618"/>
            <a:ext cx="6588331" cy="3456782"/>
          </a:xfrm>
          <a:prstGeom prst="rect">
            <a:avLst/>
          </a:prstGeom>
        </p:spPr>
      </p:pic>
    </p:spTree>
    <p:extLst>
      <p:ext uri="{BB962C8B-B14F-4D97-AF65-F5344CB8AC3E}">
        <p14:creationId xmlns:p14="http://schemas.microsoft.com/office/powerpoint/2010/main" val="1520131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FA19D7-FB46-D22B-5017-A608C2E11E1D}"/>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Operations in CCA Mode 3</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CE6E4A2F-863E-B838-90D0-387340601CC6}"/>
              </a:ext>
            </a:extLst>
          </p:cNvPr>
          <p:cNvSpPr>
            <a:spLocks noGrp="1"/>
          </p:cNvSpPr>
          <p:nvPr>
            <p:ph idx="1"/>
          </p:nvPr>
        </p:nvSpPr>
        <p:spPr>
          <a:xfrm>
            <a:off x="914400" y="1600200"/>
            <a:ext cx="10820400" cy="4800599"/>
          </a:xfrm>
        </p:spPr>
        <p:txBody>
          <a:bodyPr/>
          <a:lstStyle/>
          <a:p>
            <a:r>
              <a:rPr kumimoji="1" lang="en-US" altLang="ja-JP" sz="2200" b="1" dirty="0">
                <a:latin typeface="Arial" panose="020B0604020202020204" pitchFamily="34" charset="0"/>
                <a:cs typeface="Arial" panose="020B0604020202020204" pitchFamily="34" charset="0"/>
              </a:rPr>
              <a:t>CCA Mode3 = {3a: CS and ED, 3b: CS or ED}</a:t>
            </a:r>
          </a:p>
          <a:p>
            <a:pPr lvl="1"/>
            <a:r>
              <a:rPr kumimoji="1" lang="en-US" altLang="ja-JP" sz="2000" dirty="0">
                <a:latin typeface="Arial" panose="020B0604020202020204" pitchFamily="34" charset="0"/>
                <a:cs typeface="Arial" panose="020B0604020202020204" pitchFamily="34" charset="0"/>
              </a:rPr>
              <a:t>CS: Carrier Sense, ED: Energy Above Threshold</a:t>
            </a:r>
          </a:p>
          <a:p>
            <a:pPr>
              <a:spcBef>
                <a:spcPts val="1200"/>
              </a:spcBef>
            </a:pPr>
            <a:r>
              <a:rPr kumimoji="1" lang="en-US" altLang="ja-JP" sz="2200" b="1" dirty="0">
                <a:latin typeface="Arial" panose="020B0604020202020204" pitchFamily="34" charset="0"/>
                <a:cs typeface="Arial" panose="020B0604020202020204" pitchFamily="34" charset="0"/>
              </a:rPr>
              <a:t>Can IEEE 802.15.4 devices perform CS-CCA and ED-CCA simultaneously?</a:t>
            </a:r>
          </a:p>
          <a:p>
            <a:pPr lvl="1"/>
            <a:r>
              <a:rPr kumimoji="1" lang="en-US" altLang="ja-JP" sz="2000" dirty="0">
                <a:latin typeface="Arial" panose="020B0604020202020204" pitchFamily="34" charset="0"/>
                <a:cs typeface="Arial" panose="020B0604020202020204" pitchFamily="34" charset="0"/>
              </a:rPr>
              <a:t>We confirmed that at least some chip vendors do not implement CCA Mode 3.</a:t>
            </a:r>
          </a:p>
          <a:p>
            <a:pPr lvl="1"/>
            <a:r>
              <a:rPr kumimoji="1" lang="en-US" altLang="ja-JP" sz="2000" dirty="0">
                <a:latin typeface="Arial" panose="020B0604020202020204" pitchFamily="34" charset="0"/>
                <a:cs typeface="Arial" panose="020B0604020202020204" pitchFamily="34" charset="0"/>
              </a:rPr>
              <a:t>Sequential operation would be realistic. However, the order is not defined.</a:t>
            </a:r>
          </a:p>
          <a:p>
            <a:pPr>
              <a:spcBef>
                <a:spcPts val="1200"/>
              </a:spcBef>
            </a:pPr>
            <a:r>
              <a:rPr kumimoji="1" lang="en-US" altLang="ja-JP" sz="2200" b="1" dirty="0">
                <a:latin typeface="Arial" panose="020B0604020202020204" pitchFamily="34" charset="0"/>
                <a:cs typeface="Arial" panose="020B0604020202020204" pitchFamily="34" charset="0"/>
              </a:rPr>
              <a:t>In the context of </a:t>
            </a:r>
            <a:r>
              <a:rPr kumimoji="1" lang="en-US" altLang="ja-JP" sz="2200" b="1" dirty="0" err="1">
                <a:latin typeface="Arial" panose="020B0604020202020204" pitchFamily="34" charset="0"/>
                <a:cs typeface="Arial" panose="020B0604020202020204" pitchFamily="34" charset="0"/>
              </a:rPr>
              <a:t>Suspendable</a:t>
            </a:r>
            <a:r>
              <a:rPr kumimoji="1" lang="en-US" altLang="ja-JP" sz="2200" b="1" dirty="0">
                <a:latin typeface="Arial" panose="020B0604020202020204" pitchFamily="34" charset="0"/>
                <a:cs typeface="Arial" panose="020B0604020202020204" pitchFamily="34" charset="0"/>
              </a:rPr>
              <a:t> CSMA-CA, we can select CCA for each slot.</a:t>
            </a:r>
          </a:p>
          <a:p>
            <a:pPr lvl="1"/>
            <a:r>
              <a:rPr kumimoji="1" lang="en-US" altLang="ja-JP" sz="2000" dirty="0">
                <a:latin typeface="Arial" panose="020B0604020202020204" pitchFamily="34" charset="0"/>
                <a:cs typeface="Arial" panose="020B0604020202020204" pitchFamily="34" charset="0"/>
              </a:rPr>
              <a:t>What CCA do we use for each slot?</a:t>
            </a:r>
          </a:p>
          <a:p>
            <a:pPr lvl="1"/>
            <a:r>
              <a:rPr kumimoji="1" lang="en-US" altLang="ja-JP" sz="2000" dirty="0">
                <a:latin typeface="Arial" panose="020B0604020202020204" pitchFamily="34" charset="0"/>
                <a:cs typeface="Arial" panose="020B0604020202020204" pitchFamily="34" charset="0"/>
              </a:rPr>
              <a:t>e.g. </a:t>
            </a:r>
          </a:p>
          <a:p>
            <a:pPr>
              <a:spcBef>
                <a:spcPts val="1200"/>
              </a:spcBef>
            </a:pPr>
            <a:r>
              <a:rPr kumimoji="1" lang="en-US" altLang="ja-JP" sz="2200" b="1" dirty="0">
                <a:latin typeface="Arial" panose="020B0604020202020204" pitchFamily="34" charset="0"/>
                <a:cs typeface="Arial" panose="020B0604020202020204" pitchFamily="34" charset="0"/>
              </a:rPr>
              <a:t>What ED threshold in ED-CCA?</a:t>
            </a:r>
          </a:p>
          <a:p>
            <a:pPr lvl="1"/>
            <a:r>
              <a:rPr kumimoji="1" lang="en-US" altLang="ja-JP" sz="2000" dirty="0">
                <a:latin typeface="Arial" panose="020B0604020202020204" pitchFamily="34" charset="0"/>
                <a:cs typeface="Arial" panose="020B0604020202020204" pitchFamily="34" charset="0"/>
              </a:rPr>
              <a:t>Fixed value vs. Dynamic selection of ED threshold</a:t>
            </a:r>
          </a:p>
          <a:p>
            <a:pPr lvl="2"/>
            <a:r>
              <a:rPr kumimoji="1" lang="en-US" altLang="ja-JP" sz="2000" dirty="0">
                <a:latin typeface="Arial" panose="020B0604020202020204" pitchFamily="34" charset="0"/>
                <a:cs typeface="Arial" panose="020B0604020202020204" pitchFamily="34" charset="0"/>
              </a:rPr>
              <a:t>If we use a Dynamic threshold, how do we select the threshold value? </a:t>
            </a:r>
          </a:p>
          <a:p>
            <a:endParaRPr kumimoji="1" lang="ja-JP" altLang="en-US" sz="2400" dirty="0">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779AF9E9-21E8-DF5D-9F71-716EF1E1654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grpSp>
        <p:nvGrpSpPr>
          <p:cNvPr id="26" name="グループ化 25">
            <a:extLst>
              <a:ext uri="{FF2B5EF4-FFF2-40B4-BE49-F238E27FC236}">
                <a16:creationId xmlns:a16="http://schemas.microsoft.com/office/drawing/2014/main" id="{5E0C8605-5EC7-C2FC-81FD-0391C0E35F9F}"/>
              </a:ext>
            </a:extLst>
          </p:cNvPr>
          <p:cNvGrpSpPr/>
          <p:nvPr/>
        </p:nvGrpSpPr>
        <p:grpSpPr>
          <a:xfrm>
            <a:off x="2362200" y="4572000"/>
            <a:ext cx="7056120" cy="304800"/>
            <a:chOff x="1940559" y="4343400"/>
            <a:chExt cx="7056120" cy="304800"/>
          </a:xfrm>
        </p:grpSpPr>
        <p:sp>
          <p:nvSpPr>
            <p:cNvPr id="5" name="正方形/長方形 4">
              <a:extLst>
                <a:ext uri="{FF2B5EF4-FFF2-40B4-BE49-F238E27FC236}">
                  <a16:creationId xmlns:a16="http://schemas.microsoft.com/office/drawing/2014/main" id="{3645300E-4D88-0DBA-2B4F-FDF9AA705E14}"/>
                </a:ext>
              </a:extLst>
            </p:cNvPr>
            <p:cNvSpPr/>
            <p:nvPr/>
          </p:nvSpPr>
          <p:spPr bwMode="auto">
            <a:xfrm>
              <a:off x="1940559"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6" name="正方形/長方形 5">
              <a:extLst>
                <a:ext uri="{FF2B5EF4-FFF2-40B4-BE49-F238E27FC236}">
                  <a16:creationId xmlns:a16="http://schemas.microsoft.com/office/drawing/2014/main" id="{F50FDB29-7295-8580-B4F0-B017D1D9B844}"/>
                </a:ext>
              </a:extLst>
            </p:cNvPr>
            <p:cNvSpPr/>
            <p:nvPr/>
          </p:nvSpPr>
          <p:spPr bwMode="auto">
            <a:xfrm>
              <a:off x="2333413"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7" name="正方形/長方形 6">
              <a:extLst>
                <a:ext uri="{FF2B5EF4-FFF2-40B4-BE49-F238E27FC236}">
                  <a16:creationId xmlns:a16="http://schemas.microsoft.com/office/drawing/2014/main" id="{31140AC3-6727-85DC-AD56-C7529795F716}"/>
                </a:ext>
              </a:extLst>
            </p:cNvPr>
            <p:cNvSpPr/>
            <p:nvPr/>
          </p:nvSpPr>
          <p:spPr bwMode="auto">
            <a:xfrm>
              <a:off x="2726266"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8" name="正方形/長方形 7">
              <a:extLst>
                <a:ext uri="{FF2B5EF4-FFF2-40B4-BE49-F238E27FC236}">
                  <a16:creationId xmlns:a16="http://schemas.microsoft.com/office/drawing/2014/main" id="{9776ED48-6353-A913-408C-D18FD917A683}"/>
                </a:ext>
              </a:extLst>
            </p:cNvPr>
            <p:cNvSpPr/>
            <p:nvPr/>
          </p:nvSpPr>
          <p:spPr bwMode="auto">
            <a:xfrm>
              <a:off x="3112346"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9" name="正方形/長方形 8">
              <a:extLst>
                <a:ext uri="{FF2B5EF4-FFF2-40B4-BE49-F238E27FC236}">
                  <a16:creationId xmlns:a16="http://schemas.microsoft.com/office/drawing/2014/main" id="{BE653B2D-E893-C8CF-333B-16C19320ACA7}"/>
                </a:ext>
              </a:extLst>
            </p:cNvPr>
            <p:cNvSpPr/>
            <p:nvPr/>
          </p:nvSpPr>
          <p:spPr bwMode="auto">
            <a:xfrm>
              <a:off x="3505200"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4" name="正方形/長方形 13">
              <a:extLst>
                <a:ext uri="{FF2B5EF4-FFF2-40B4-BE49-F238E27FC236}">
                  <a16:creationId xmlns:a16="http://schemas.microsoft.com/office/drawing/2014/main" id="{1EC6FD7D-ED82-7513-E7CC-8AFB91E6BFCC}"/>
                </a:ext>
              </a:extLst>
            </p:cNvPr>
            <p:cNvSpPr/>
            <p:nvPr/>
          </p:nvSpPr>
          <p:spPr bwMode="auto">
            <a:xfrm>
              <a:off x="4876800"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5" name="正方形/長方形 14">
              <a:extLst>
                <a:ext uri="{FF2B5EF4-FFF2-40B4-BE49-F238E27FC236}">
                  <a16:creationId xmlns:a16="http://schemas.microsoft.com/office/drawing/2014/main" id="{6EAF32AC-AE9C-6C47-9AE5-5B58FAD5BEDD}"/>
                </a:ext>
              </a:extLst>
            </p:cNvPr>
            <p:cNvSpPr/>
            <p:nvPr/>
          </p:nvSpPr>
          <p:spPr bwMode="auto">
            <a:xfrm>
              <a:off x="4487967"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7" name="正方形/長方形 16">
              <a:extLst>
                <a:ext uri="{FF2B5EF4-FFF2-40B4-BE49-F238E27FC236}">
                  <a16:creationId xmlns:a16="http://schemas.microsoft.com/office/drawing/2014/main" id="{BE2D2676-3384-2F93-6D00-13EEDAD855AD}"/>
                </a:ext>
              </a:extLst>
            </p:cNvPr>
            <p:cNvSpPr/>
            <p:nvPr/>
          </p:nvSpPr>
          <p:spPr bwMode="auto">
            <a:xfrm>
              <a:off x="5648960"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8" name="正方形/長方形 17">
              <a:extLst>
                <a:ext uri="{FF2B5EF4-FFF2-40B4-BE49-F238E27FC236}">
                  <a16:creationId xmlns:a16="http://schemas.microsoft.com/office/drawing/2014/main" id="{52DEF7AE-4856-7965-E4BE-F2167DA6D3EB}"/>
                </a:ext>
              </a:extLst>
            </p:cNvPr>
            <p:cNvSpPr/>
            <p:nvPr/>
          </p:nvSpPr>
          <p:spPr bwMode="auto">
            <a:xfrm>
              <a:off x="5260127"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9" name="正方形/長方形 18">
              <a:extLst>
                <a:ext uri="{FF2B5EF4-FFF2-40B4-BE49-F238E27FC236}">
                  <a16:creationId xmlns:a16="http://schemas.microsoft.com/office/drawing/2014/main" id="{59C6EBC5-3A7F-66CA-9639-8F6C41B81B55}"/>
                </a:ext>
              </a:extLst>
            </p:cNvPr>
            <p:cNvSpPr/>
            <p:nvPr/>
          </p:nvSpPr>
          <p:spPr bwMode="auto">
            <a:xfrm>
              <a:off x="6427893"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0" name="正方形/長方形 19">
              <a:extLst>
                <a:ext uri="{FF2B5EF4-FFF2-40B4-BE49-F238E27FC236}">
                  <a16:creationId xmlns:a16="http://schemas.microsoft.com/office/drawing/2014/main" id="{7C2D0737-02FB-7060-625F-231A06627B05}"/>
                </a:ext>
              </a:extLst>
            </p:cNvPr>
            <p:cNvSpPr/>
            <p:nvPr/>
          </p:nvSpPr>
          <p:spPr bwMode="auto">
            <a:xfrm>
              <a:off x="6039060"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1" name="正方形/長方形 20">
              <a:extLst>
                <a:ext uri="{FF2B5EF4-FFF2-40B4-BE49-F238E27FC236}">
                  <a16:creationId xmlns:a16="http://schemas.microsoft.com/office/drawing/2014/main" id="{93ABD5FF-A50C-1C06-871F-01A67AB96847}"/>
                </a:ext>
              </a:extLst>
            </p:cNvPr>
            <p:cNvSpPr/>
            <p:nvPr/>
          </p:nvSpPr>
          <p:spPr bwMode="auto">
            <a:xfrm>
              <a:off x="7091679"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2" name="正方形/長方形 21">
              <a:extLst>
                <a:ext uri="{FF2B5EF4-FFF2-40B4-BE49-F238E27FC236}">
                  <a16:creationId xmlns:a16="http://schemas.microsoft.com/office/drawing/2014/main" id="{A57BDA0C-F452-73C3-ABAF-D0E7E28FB0C3}"/>
                </a:ext>
              </a:extLst>
            </p:cNvPr>
            <p:cNvSpPr/>
            <p:nvPr/>
          </p:nvSpPr>
          <p:spPr bwMode="auto">
            <a:xfrm>
              <a:off x="7468234"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3" name="正方形/長方形 22">
              <a:extLst>
                <a:ext uri="{FF2B5EF4-FFF2-40B4-BE49-F238E27FC236}">
                  <a16:creationId xmlns:a16="http://schemas.microsoft.com/office/drawing/2014/main" id="{BA161902-271B-6837-A5C1-DBEBB06B116F}"/>
                </a:ext>
              </a:extLst>
            </p:cNvPr>
            <p:cNvSpPr/>
            <p:nvPr/>
          </p:nvSpPr>
          <p:spPr bwMode="auto">
            <a:xfrm>
              <a:off x="7847540"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4" name="正方形/長方形 23">
              <a:extLst>
                <a:ext uri="{FF2B5EF4-FFF2-40B4-BE49-F238E27FC236}">
                  <a16:creationId xmlns:a16="http://schemas.microsoft.com/office/drawing/2014/main" id="{012E86E0-D872-EFF2-5C66-23A1FCA5C707}"/>
                </a:ext>
              </a:extLst>
            </p:cNvPr>
            <p:cNvSpPr/>
            <p:nvPr/>
          </p:nvSpPr>
          <p:spPr bwMode="auto">
            <a:xfrm>
              <a:off x="8233620"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5" name="正方形/長方形 24">
              <a:extLst>
                <a:ext uri="{FF2B5EF4-FFF2-40B4-BE49-F238E27FC236}">
                  <a16:creationId xmlns:a16="http://schemas.microsoft.com/office/drawing/2014/main" id="{2E139C0B-5A6C-C4A9-382D-6E85A92CCD0C}"/>
                </a:ext>
              </a:extLst>
            </p:cNvPr>
            <p:cNvSpPr/>
            <p:nvPr/>
          </p:nvSpPr>
          <p:spPr bwMode="auto">
            <a:xfrm>
              <a:off x="8615679"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066106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CD350A-BB0D-DAE6-E4D3-1ACDAAF827D2}"/>
              </a:ext>
            </a:extLst>
          </p:cNvPr>
          <p:cNvSpPr>
            <a:spLocks noGrp="1"/>
          </p:cNvSpPr>
          <p:nvPr>
            <p:ph type="title"/>
          </p:nvPr>
        </p:nvSpPr>
        <p:spPr/>
        <p:txBody>
          <a:bodyPr/>
          <a:lstStyle/>
          <a:p>
            <a:r>
              <a:rPr kumimoji="1" lang="en-US" altLang="ja-JP" dirty="0"/>
              <a:t>Scenarios</a:t>
            </a:r>
            <a:endParaRPr kumimoji="1" lang="ja-JP" altLang="en-US"/>
          </a:p>
        </p:txBody>
      </p:sp>
      <p:sp>
        <p:nvSpPr>
          <p:cNvPr id="5" name="コンテンツ プレースホルダー 4">
            <a:extLst>
              <a:ext uri="{FF2B5EF4-FFF2-40B4-BE49-F238E27FC236}">
                <a16:creationId xmlns:a16="http://schemas.microsoft.com/office/drawing/2014/main" id="{B811ED95-34DC-3664-C87D-238D0000BB35}"/>
              </a:ext>
            </a:extLst>
          </p:cNvPr>
          <p:cNvSpPr>
            <a:spLocks noGrp="1"/>
          </p:cNvSpPr>
          <p:nvPr>
            <p:ph idx="1"/>
          </p:nvPr>
        </p:nvSpPr>
        <p:spPr/>
        <p:txBody>
          <a:bodyPr/>
          <a:lstStyle/>
          <a:p>
            <a:r>
              <a:rPr lang="en-US" altLang="ja-JP" b="0" dirty="0"/>
              <a:t>Strong Background Noise</a:t>
            </a:r>
          </a:p>
          <a:p>
            <a:r>
              <a:rPr lang="en-US" altLang="ja-JP" b="0" dirty="0"/>
              <a:t>IEEE 802.11ah and IEEE 802.15.4 coexistence</a:t>
            </a:r>
          </a:p>
          <a:p>
            <a:r>
              <a:rPr lang="en-US" altLang="ja-JP" dirty="0"/>
              <a:t>Coexistence of various bandwidth networks working at the same frequency.</a:t>
            </a:r>
            <a:endParaRPr lang="ja-JP" altLang="en-US"/>
          </a:p>
        </p:txBody>
      </p:sp>
      <p:sp>
        <p:nvSpPr>
          <p:cNvPr id="4" name="スライド番号プレースホルダー 3">
            <a:extLst>
              <a:ext uri="{FF2B5EF4-FFF2-40B4-BE49-F238E27FC236}">
                <a16:creationId xmlns:a16="http://schemas.microsoft.com/office/drawing/2014/main" id="{41FD096E-4EEC-8848-FB88-38881842D45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76563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1B4820-F78A-684D-747F-BF39E7B0AAF3}"/>
              </a:ext>
            </a:extLst>
          </p:cNvPr>
          <p:cNvSpPr>
            <a:spLocks noGrp="1"/>
          </p:cNvSpPr>
          <p:nvPr>
            <p:ph type="title"/>
          </p:nvPr>
        </p:nvSpPr>
        <p:spPr/>
        <p:txBody>
          <a:bodyPr/>
          <a:lstStyle/>
          <a:p>
            <a:r>
              <a:rPr lang="en-US" altLang="ja-JP" dirty="0"/>
              <a:t>Coexistence of various bandwidth networks</a:t>
            </a:r>
            <a:br>
              <a:rPr lang="en-US" altLang="ja-JP" dirty="0"/>
            </a:br>
            <a:r>
              <a:rPr lang="en-US" altLang="ja-JP" dirty="0"/>
              <a:t>working at the same frequency</a:t>
            </a:r>
            <a:endParaRPr lang="ja-JP" altLang="ja-JP"/>
          </a:p>
        </p:txBody>
      </p:sp>
      <p:sp>
        <p:nvSpPr>
          <p:cNvPr id="4" name="スライド番号プレースホルダー 3">
            <a:extLst>
              <a:ext uri="{FF2B5EF4-FFF2-40B4-BE49-F238E27FC236}">
                <a16:creationId xmlns:a16="http://schemas.microsoft.com/office/drawing/2014/main" id="{B3BE9C0F-1272-6961-508A-A2E6D52DE87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台形 4">
            <a:extLst>
              <a:ext uri="{FF2B5EF4-FFF2-40B4-BE49-F238E27FC236}">
                <a16:creationId xmlns:a16="http://schemas.microsoft.com/office/drawing/2014/main" id="{A7887444-AFF0-1844-1AE4-A3BC8B44C2F7}"/>
              </a:ext>
            </a:extLst>
          </p:cNvPr>
          <p:cNvSpPr/>
          <p:nvPr/>
        </p:nvSpPr>
        <p:spPr bwMode="auto">
          <a:xfrm>
            <a:off x="1235956"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台形 9">
            <a:extLst>
              <a:ext uri="{FF2B5EF4-FFF2-40B4-BE49-F238E27FC236}">
                <a16:creationId xmlns:a16="http://schemas.microsoft.com/office/drawing/2014/main" id="{DBD546EA-0FDC-26E1-6378-4CE1415A29B3}"/>
              </a:ext>
            </a:extLst>
          </p:cNvPr>
          <p:cNvSpPr/>
          <p:nvPr/>
        </p:nvSpPr>
        <p:spPr bwMode="auto">
          <a:xfrm>
            <a:off x="1564352"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台形 34">
            <a:extLst>
              <a:ext uri="{FF2B5EF4-FFF2-40B4-BE49-F238E27FC236}">
                <a16:creationId xmlns:a16="http://schemas.microsoft.com/office/drawing/2014/main" id="{E052BF82-6455-267B-CE73-A89240D50E79}"/>
              </a:ext>
            </a:extLst>
          </p:cNvPr>
          <p:cNvSpPr/>
          <p:nvPr/>
        </p:nvSpPr>
        <p:spPr bwMode="auto">
          <a:xfrm>
            <a:off x="1235956" y="3755789"/>
            <a:ext cx="652451" cy="828613"/>
          </a:xfrm>
          <a:prstGeom prst="trapezoid">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台形 35">
            <a:extLst>
              <a:ext uri="{FF2B5EF4-FFF2-40B4-BE49-F238E27FC236}">
                <a16:creationId xmlns:a16="http://schemas.microsoft.com/office/drawing/2014/main" id="{D439BBDE-7091-39F8-35CF-E3E61AA7B1FF}"/>
              </a:ext>
            </a:extLst>
          </p:cNvPr>
          <p:cNvSpPr/>
          <p:nvPr/>
        </p:nvSpPr>
        <p:spPr bwMode="auto">
          <a:xfrm>
            <a:off x="1227205" y="4870711"/>
            <a:ext cx="1304903" cy="417569"/>
          </a:xfrm>
          <a:prstGeom prst="trapezoid">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台形 36">
            <a:extLst>
              <a:ext uri="{FF2B5EF4-FFF2-40B4-BE49-F238E27FC236}">
                <a16:creationId xmlns:a16="http://schemas.microsoft.com/office/drawing/2014/main" id="{3FCFD28D-5BBD-E64B-47A3-B4C0BD3BA044}"/>
              </a:ext>
            </a:extLst>
          </p:cNvPr>
          <p:cNvSpPr/>
          <p:nvPr/>
        </p:nvSpPr>
        <p:spPr bwMode="auto">
          <a:xfrm>
            <a:off x="1221733" y="5612896"/>
            <a:ext cx="2648371" cy="208784"/>
          </a:xfrm>
          <a:prstGeom prst="trapezoid">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8" name="台形 37">
            <a:extLst>
              <a:ext uri="{FF2B5EF4-FFF2-40B4-BE49-F238E27FC236}">
                <a16:creationId xmlns:a16="http://schemas.microsoft.com/office/drawing/2014/main" id="{A35B5458-7E34-279E-1ED9-00287255E7CA}"/>
              </a:ext>
            </a:extLst>
          </p:cNvPr>
          <p:cNvSpPr/>
          <p:nvPr/>
        </p:nvSpPr>
        <p:spPr bwMode="auto">
          <a:xfrm>
            <a:off x="1221733" y="6067807"/>
            <a:ext cx="5314701" cy="104392"/>
          </a:xfrm>
          <a:prstGeom prst="trapezoid">
            <a:avLst/>
          </a:prstGeom>
          <a:solidFill>
            <a:srgbClr val="FF7E7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台形 38">
            <a:extLst>
              <a:ext uri="{FF2B5EF4-FFF2-40B4-BE49-F238E27FC236}">
                <a16:creationId xmlns:a16="http://schemas.microsoft.com/office/drawing/2014/main" id="{506070D6-B19C-5A77-3907-207A12013F09}"/>
              </a:ext>
            </a:extLst>
          </p:cNvPr>
          <p:cNvSpPr/>
          <p:nvPr/>
        </p:nvSpPr>
        <p:spPr bwMode="auto">
          <a:xfrm>
            <a:off x="1894494" y="3755789"/>
            <a:ext cx="652451" cy="828613"/>
          </a:xfrm>
          <a:prstGeom prst="trapezoid">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台形 39">
            <a:extLst>
              <a:ext uri="{FF2B5EF4-FFF2-40B4-BE49-F238E27FC236}">
                <a16:creationId xmlns:a16="http://schemas.microsoft.com/office/drawing/2014/main" id="{BC2DEDFD-99E6-6E44-312D-E1FFBA20B0E7}"/>
              </a:ext>
            </a:extLst>
          </p:cNvPr>
          <p:cNvSpPr/>
          <p:nvPr/>
        </p:nvSpPr>
        <p:spPr bwMode="auto">
          <a:xfrm>
            <a:off x="2553031" y="3755789"/>
            <a:ext cx="652451" cy="828613"/>
          </a:xfrm>
          <a:prstGeom prst="trapezoid">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台形 40">
            <a:extLst>
              <a:ext uri="{FF2B5EF4-FFF2-40B4-BE49-F238E27FC236}">
                <a16:creationId xmlns:a16="http://schemas.microsoft.com/office/drawing/2014/main" id="{F4E03B26-B20D-C414-F6E5-D67E8A41B169}"/>
              </a:ext>
            </a:extLst>
          </p:cNvPr>
          <p:cNvSpPr/>
          <p:nvPr/>
        </p:nvSpPr>
        <p:spPr bwMode="auto">
          <a:xfrm>
            <a:off x="3211569" y="3755789"/>
            <a:ext cx="652451" cy="828613"/>
          </a:xfrm>
          <a:prstGeom prst="trapezoid">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台形 41">
            <a:extLst>
              <a:ext uri="{FF2B5EF4-FFF2-40B4-BE49-F238E27FC236}">
                <a16:creationId xmlns:a16="http://schemas.microsoft.com/office/drawing/2014/main" id="{1C97AD6A-F697-9514-7814-459EFE64E99D}"/>
              </a:ext>
            </a:extLst>
          </p:cNvPr>
          <p:cNvSpPr/>
          <p:nvPr/>
        </p:nvSpPr>
        <p:spPr bwMode="auto">
          <a:xfrm>
            <a:off x="3870106" y="3755789"/>
            <a:ext cx="652451" cy="828613"/>
          </a:xfrm>
          <a:prstGeom prst="trapezoid">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台形 42">
            <a:extLst>
              <a:ext uri="{FF2B5EF4-FFF2-40B4-BE49-F238E27FC236}">
                <a16:creationId xmlns:a16="http://schemas.microsoft.com/office/drawing/2014/main" id="{8419BADB-31EC-72AF-CB52-0D9D5928DF30}"/>
              </a:ext>
            </a:extLst>
          </p:cNvPr>
          <p:cNvSpPr/>
          <p:nvPr/>
        </p:nvSpPr>
        <p:spPr bwMode="auto">
          <a:xfrm>
            <a:off x="4528643" y="3755789"/>
            <a:ext cx="652451" cy="828613"/>
          </a:xfrm>
          <a:prstGeom prst="trapezoid">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台形 43">
            <a:extLst>
              <a:ext uri="{FF2B5EF4-FFF2-40B4-BE49-F238E27FC236}">
                <a16:creationId xmlns:a16="http://schemas.microsoft.com/office/drawing/2014/main" id="{F5708276-5862-B675-1F3D-19C0E2DFACBB}"/>
              </a:ext>
            </a:extLst>
          </p:cNvPr>
          <p:cNvSpPr/>
          <p:nvPr/>
        </p:nvSpPr>
        <p:spPr bwMode="auto">
          <a:xfrm>
            <a:off x="5187181" y="3755789"/>
            <a:ext cx="652451" cy="828613"/>
          </a:xfrm>
          <a:prstGeom prst="trapezoid">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台形 44">
            <a:extLst>
              <a:ext uri="{FF2B5EF4-FFF2-40B4-BE49-F238E27FC236}">
                <a16:creationId xmlns:a16="http://schemas.microsoft.com/office/drawing/2014/main" id="{1A2E16B5-218E-C76E-FA80-115EE0400B70}"/>
              </a:ext>
            </a:extLst>
          </p:cNvPr>
          <p:cNvSpPr/>
          <p:nvPr/>
        </p:nvSpPr>
        <p:spPr bwMode="auto">
          <a:xfrm>
            <a:off x="5845716" y="3755789"/>
            <a:ext cx="652451" cy="828613"/>
          </a:xfrm>
          <a:prstGeom prst="trapezoid">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9" name="台形 48">
            <a:extLst>
              <a:ext uri="{FF2B5EF4-FFF2-40B4-BE49-F238E27FC236}">
                <a16:creationId xmlns:a16="http://schemas.microsoft.com/office/drawing/2014/main" id="{E1522189-331E-DA6C-787D-7CE6A57B1AAE}"/>
              </a:ext>
            </a:extLst>
          </p:cNvPr>
          <p:cNvSpPr/>
          <p:nvPr/>
        </p:nvSpPr>
        <p:spPr bwMode="auto">
          <a:xfrm>
            <a:off x="1892747"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台形 49">
            <a:extLst>
              <a:ext uri="{FF2B5EF4-FFF2-40B4-BE49-F238E27FC236}">
                <a16:creationId xmlns:a16="http://schemas.microsoft.com/office/drawing/2014/main" id="{320B10B7-3513-563D-FD74-4AC53D714BEE}"/>
              </a:ext>
            </a:extLst>
          </p:cNvPr>
          <p:cNvSpPr/>
          <p:nvPr/>
        </p:nvSpPr>
        <p:spPr bwMode="auto">
          <a:xfrm>
            <a:off x="2221142"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台形 50">
            <a:extLst>
              <a:ext uri="{FF2B5EF4-FFF2-40B4-BE49-F238E27FC236}">
                <a16:creationId xmlns:a16="http://schemas.microsoft.com/office/drawing/2014/main" id="{2ABF4D93-60EB-E320-BEE5-58CE4BB06567}"/>
              </a:ext>
            </a:extLst>
          </p:cNvPr>
          <p:cNvSpPr/>
          <p:nvPr/>
        </p:nvSpPr>
        <p:spPr bwMode="auto">
          <a:xfrm>
            <a:off x="2549537"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台形 51">
            <a:extLst>
              <a:ext uri="{FF2B5EF4-FFF2-40B4-BE49-F238E27FC236}">
                <a16:creationId xmlns:a16="http://schemas.microsoft.com/office/drawing/2014/main" id="{BD0D0423-02A8-31BA-224D-5DB2A7A8B6E6}"/>
              </a:ext>
            </a:extLst>
          </p:cNvPr>
          <p:cNvSpPr/>
          <p:nvPr/>
        </p:nvSpPr>
        <p:spPr bwMode="auto">
          <a:xfrm>
            <a:off x="2877932"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3" name="台形 52">
            <a:extLst>
              <a:ext uri="{FF2B5EF4-FFF2-40B4-BE49-F238E27FC236}">
                <a16:creationId xmlns:a16="http://schemas.microsoft.com/office/drawing/2014/main" id="{74DA20A9-673B-A60D-21B7-9F931D383C07}"/>
              </a:ext>
            </a:extLst>
          </p:cNvPr>
          <p:cNvSpPr/>
          <p:nvPr/>
        </p:nvSpPr>
        <p:spPr bwMode="auto">
          <a:xfrm>
            <a:off x="3206327"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4" name="台形 53">
            <a:extLst>
              <a:ext uri="{FF2B5EF4-FFF2-40B4-BE49-F238E27FC236}">
                <a16:creationId xmlns:a16="http://schemas.microsoft.com/office/drawing/2014/main" id="{5F0C28F4-7341-F9DC-1F20-A5C6BDD95D8F}"/>
              </a:ext>
            </a:extLst>
          </p:cNvPr>
          <p:cNvSpPr/>
          <p:nvPr/>
        </p:nvSpPr>
        <p:spPr bwMode="auto">
          <a:xfrm>
            <a:off x="3534722"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台形 54">
            <a:extLst>
              <a:ext uri="{FF2B5EF4-FFF2-40B4-BE49-F238E27FC236}">
                <a16:creationId xmlns:a16="http://schemas.microsoft.com/office/drawing/2014/main" id="{B35295E5-FDF3-845E-CBAC-FEAC636CE904}"/>
              </a:ext>
            </a:extLst>
          </p:cNvPr>
          <p:cNvSpPr/>
          <p:nvPr/>
        </p:nvSpPr>
        <p:spPr bwMode="auto">
          <a:xfrm>
            <a:off x="3863117"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台形 55">
            <a:extLst>
              <a:ext uri="{FF2B5EF4-FFF2-40B4-BE49-F238E27FC236}">
                <a16:creationId xmlns:a16="http://schemas.microsoft.com/office/drawing/2014/main" id="{5DE0A7B2-4D46-4F41-F62F-D0B123E131D0}"/>
              </a:ext>
            </a:extLst>
          </p:cNvPr>
          <p:cNvSpPr/>
          <p:nvPr/>
        </p:nvSpPr>
        <p:spPr bwMode="auto">
          <a:xfrm>
            <a:off x="4191513"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7" name="台形 56">
            <a:extLst>
              <a:ext uri="{FF2B5EF4-FFF2-40B4-BE49-F238E27FC236}">
                <a16:creationId xmlns:a16="http://schemas.microsoft.com/office/drawing/2014/main" id="{DAC947B7-E9F9-DC01-CE6F-0E0D33507154}"/>
              </a:ext>
            </a:extLst>
          </p:cNvPr>
          <p:cNvSpPr/>
          <p:nvPr/>
        </p:nvSpPr>
        <p:spPr bwMode="auto">
          <a:xfrm>
            <a:off x="4519908"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台形 57">
            <a:extLst>
              <a:ext uri="{FF2B5EF4-FFF2-40B4-BE49-F238E27FC236}">
                <a16:creationId xmlns:a16="http://schemas.microsoft.com/office/drawing/2014/main" id="{1DE679C8-B25F-1332-2AB3-488068A2442D}"/>
              </a:ext>
            </a:extLst>
          </p:cNvPr>
          <p:cNvSpPr/>
          <p:nvPr/>
        </p:nvSpPr>
        <p:spPr bwMode="auto">
          <a:xfrm>
            <a:off x="4848303"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台形 58">
            <a:extLst>
              <a:ext uri="{FF2B5EF4-FFF2-40B4-BE49-F238E27FC236}">
                <a16:creationId xmlns:a16="http://schemas.microsoft.com/office/drawing/2014/main" id="{0F03AC93-EC01-EDA1-8215-578D41C66D43}"/>
              </a:ext>
            </a:extLst>
          </p:cNvPr>
          <p:cNvSpPr/>
          <p:nvPr/>
        </p:nvSpPr>
        <p:spPr bwMode="auto">
          <a:xfrm>
            <a:off x="5176698"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台形 59">
            <a:extLst>
              <a:ext uri="{FF2B5EF4-FFF2-40B4-BE49-F238E27FC236}">
                <a16:creationId xmlns:a16="http://schemas.microsoft.com/office/drawing/2014/main" id="{ADF12812-7494-BDFC-F418-D3BFAFAFD76E}"/>
              </a:ext>
            </a:extLst>
          </p:cNvPr>
          <p:cNvSpPr/>
          <p:nvPr/>
        </p:nvSpPr>
        <p:spPr bwMode="auto">
          <a:xfrm>
            <a:off x="5505093"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台形 60">
            <a:extLst>
              <a:ext uri="{FF2B5EF4-FFF2-40B4-BE49-F238E27FC236}">
                <a16:creationId xmlns:a16="http://schemas.microsoft.com/office/drawing/2014/main" id="{E102363A-0771-97E4-564B-B14F85CA7348}"/>
              </a:ext>
            </a:extLst>
          </p:cNvPr>
          <p:cNvSpPr/>
          <p:nvPr/>
        </p:nvSpPr>
        <p:spPr bwMode="auto">
          <a:xfrm>
            <a:off x="5833488"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2" name="台形 61">
            <a:extLst>
              <a:ext uri="{FF2B5EF4-FFF2-40B4-BE49-F238E27FC236}">
                <a16:creationId xmlns:a16="http://schemas.microsoft.com/office/drawing/2014/main" id="{E6BE2A52-66CB-4D6B-777B-6CCD0B470941}"/>
              </a:ext>
            </a:extLst>
          </p:cNvPr>
          <p:cNvSpPr/>
          <p:nvPr/>
        </p:nvSpPr>
        <p:spPr bwMode="auto">
          <a:xfrm>
            <a:off x="6161896"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3" name="台形 62">
            <a:extLst>
              <a:ext uri="{FF2B5EF4-FFF2-40B4-BE49-F238E27FC236}">
                <a16:creationId xmlns:a16="http://schemas.microsoft.com/office/drawing/2014/main" id="{342EC22B-5813-37FB-E9C1-E845644FEB2F}"/>
              </a:ext>
            </a:extLst>
          </p:cNvPr>
          <p:cNvSpPr/>
          <p:nvPr/>
        </p:nvSpPr>
        <p:spPr bwMode="auto">
          <a:xfrm>
            <a:off x="2552799" y="4870711"/>
            <a:ext cx="1304903" cy="417569"/>
          </a:xfrm>
          <a:prstGeom prst="trapezoid">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台形 63">
            <a:extLst>
              <a:ext uri="{FF2B5EF4-FFF2-40B4-BE49-F238E27FC236}">
                <a16:creationId xmlns:a16="http://schemas.microsoft.com/office/drawing/2014/main" id="{B84C052F-F6D2-326C-9DFC-2EF53009159F}"/>
              </a:ext>
            </a:extLst>
          </p:cNvPr>
          <p:cNvSpPr/>
          <p:nvPr/>
        </p:nvSpPr>
        <p:spPr bwMode="auto">
          <a:xfrm>
            <a:off x="3878394" y="4870711"/>
            <a:ext cx="1304903" cy="417569"/>
          </a:xfrm>
          <a:prstGeom prst="trapezoid">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5" name="台形 64">
            <a:extLst>
              <a:ext uri="{FF2B5EF4-FFF2-40B4-BE49-F238E27FC236}">
                <a16:creationId xmlns:a16="http://schemas.microsoft.com/office/drawing/2014/main" id="{5A6E2A10-9B71-4002-F57B-9FEA698E9EF8}"/>
              </a:ext>
            </a:extLst>
          </p:cNvPr>
          <p:cNvSpPr/>
          <p:nvPr/>
        </p:nvSpPr>
        <p:spPr bwMode="auto">
          <a:xfrm>
            <a:off x="5203987" y="4870711"/>
            <a:ext cx="1304903" cy="417569"/>
          </a:xfrm>
          <a:prstGeom prst="trapezoid">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7" name="台形 66">
            <a:extLst>
              <a:ext uri="{FF2B5EF4-FFF2-40B4-BE49-F238E27FC236}">
                <a16:creationId xmlns:a16="http://schemas.microsoft.com/office/drawing/2014/main" id="{2D1D7662-4D5F-A46C-AFD2-3BC2B287B95E}"/>
              </a:ext>
            </a:extLst>
          </p:cNvPr>
          <p:cNvSpPr/>
          <p:nvPr/>
        </p:nvSpPr>
        <p:spPr bwMode="auto">
          <a:xfrm>
            <a:off x="3888063" y="5612896"/>
            <a:ext cx="2648371" cy="208784"/>
          </a:xfrm>
          <a:prstGeom prst="trapezoid">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テキスト ボックス 68">
            <a:extLst>
              <a:ext uri="{FF2B5EF4-FFF2-40B4-BE49-F238E27FC236}">
                <a16:creationId xmlns:a16="http://schemas.microsoft.com/office/drawing/2014/main" id="{158E8EC3-CCE4-483F-5383-18E120DB06C3}"/>
              </a:ext>
            </a:extLst>
          </p:cNvPr>
          <p:cNvSpPr txBox="1"/>
          <p:nvPr/>
        </p:nvSpPr>
        <p:spPr>
          <a:xfrm>
            <a:off x="6639682" y="1600201"/>
            <a:ext cx="5348772" cy="461665"/>
          </a:xfrm>
          <a:prstGeom prst="rect">
            <a:avLst/>
          </a:prstGeom>
          <a:noFill/>
        </p:spPr>
        <p:txBody>
          <a:bodyPr wrap="none" rtlCol="0">
            <a:spAutoFit/>
          </a:bodyPr>
          <a:lstStyle/>
          <a:p>
            <a:r>
              <a:rPr kumimoji="1" lang="en-US" altLang="ja-JP" i="1" dirty="0">
                <a:solidFill>
                  <a:schemeClr val="tx1"/>
                </a:solidFill>
                <a:latin typeface="Arial" panose="020B0604020202020204" pitchFamily="34" charset="0"/>
                <a:cs typeface="Arial" panose="020B0604020202020204" pitchFamily="34" charset="0"/>
              </a:rPr>
              <a:t>All channels have the same TX power</a:t>
            </a:r>
            <a:endParaRPr kumimoji="1" lang="ja-JP" altLang="en-US" i="1">
              <a:solidFill>
                <a:schemeClr val="tx1"/>
              </a:solidFill>
              <a:latin typeface="Arial" panose="020B0604020202020204" pitchFamily="34" charset="0"/>
              <a:cs typeface="Arial" panose="020B0604020202020204" pitchFamily="34" charset="0"/>
            </a:endParaRPr>
          </a:p>
        </p:txBody>
      </p:sp>
      <p:sp>
        <p:nvSpPr>
          <p:cNvPr id="70" name="テキスト ボックス 69">
            <a:extLst>
              <a:ext uri="{FF2B5EF4-FFF2-40B4-BE49-F238E27FC236}">
                <a16:creationId xmlns:a16="http://schemas.microsoft.com/office/drawing/2014/main" id="{A7DDC000-8FE5-363C-8D21-E692C289B732}"/>
              </a:ext>
            </a:extLst>
          </p:cNvPr>
          <p:cNvSpPr txBox="1"/>
          <p:nvPr/>
        </p:nvSpPr>
        <p:spPr>
          <a:xfrm>
            <a:off x="6639682" y="2514601"/>
            <a:ext cx="4759636" cy="1015663"/>
          </a:xfrm>
          <a:prstGeom prst="rect">
            <a:avLst/>
          </a:prstGeom>
          <a:noFill/>
        </p:spPr>
        <p:txBody>
          <a:bodyPr wrap="none" rtlCol="0">
            <a:spAutoFit/>
          </a:bodyPr>
          <a:lstStyle/>
          <a:p>
            <a:r>
              <a:rPr kumimoji="1" lang="en-US" altLang="ja-JP" sz="2000" dirty="0">
                <a:solidFill>
                  <a:schemeClr val="tx1"/>
                </a:solidFill>
                <a:latin typeface="Arial" panose="020B0604020202020204" pitchFamily="34" charset="0"/>
                <a:cs typeface="Arial" panose="020B0604020202020204" pitchFamily="34" charset="0"/>
              </a:rPr>
              <a:t>Slow, Long communication range</a:t>
            </a:r>
          </a:p>
          <a:p>
            <a:r>
              <a:rPr kumimoji="1" lang="en-US" altLang="ja-JP" sz="2000" dirty="0">
                <a:solidFill>
                  <a:schemeClr val="tx1"/>
                </a:solidFill>
                <a:latin typeface="Arial" panose="020B0604020202020204" pitchFamily="34" charset="0"/>
                <a:cs typeface="Arial" panose="020B0604020202020204" pitchFamily="34" charset="0"/>
              </a:rPr>
              <a:t>Narrow frequency occupation bandwidth</a:t>
            </a:r>
          </a:p>
          <a:p>
            <a:r>
              <a:rPr kumimoji="1" lang="en-US" altLang="ja-JP" sz="2000" dirty="0">
                <a:solidFill>
                  <a:schemeClr val="tx1"/>
                </a:solidFill>
                <a:effectLst/>
                <a:latin typeface="Arial" panose="020B0604020202020204" pitchFamily="34" charset="0"/>
                <a:cs typeface="Arial" panose="020B0604020202020204" pitchFamily="34" charset="0"/>
              </a:rPr>
              <a:t>Long Air</a:t>
            </a:r>
            <a:r>
              <a:rPr kumimoji="1" lang="en-US" altLang="ja-JP" sz="2000" dirty="0">
                <a:solidFill>
                  <a:schemeClr val="tx1"/>
                </a:solidFill>
                <a:latin typeface="Arial" panose="020B0604020202020204" pitchFamily="34" charset="0"/>
                <a:cs typeface="Arial" panose="020B0604020202020204" pitchFamily="34" charset="0"/>
              </a:rPr>
              <a:t>t</a:t>
            </a:r>
            <a:r>
              <a:rPr kumimoji="1" lang="en-US" altLang="ja-JP" sz="2000" dirty="0">
                <a:solidFill>
                  <a:schemeClr val="tx1"/>
                </a:solidFill>
                <a:effectLst/>
                <a:latin typeface="Arial" panose="020B0604020202020204" pitchFamily="34" charset="0"/>
                <a:cs typeface="Arial" panose="020B0604020202020204" pitchFamily="34" charset="0"/>
              </a:rPr>
              <a:t>ime</a:t>
            </a:r>
            <a:endParaRPr lang="ja-JP" altLang="ja-JP" sz="2000">
              <a:solidFill>
                <a:schemeClr val="tx1"/>
              </a:solidFill>
              <a:effectLst/>
              <a:latin typeface="Arial" panose="020B0604020202020204" pitchFamily="34" charset="0"/>
              <a:cs typeface="Arial" panose="020B0604020202020204" pitchFamily="34" charset="0"/>
            </a:endParaRPr>
          </a:p>
        </p:txBody>
      </p:sp>
      <p:sp>
        <p:nvSpPr>
          <p:cNvPr id="71" name="テキスト ボックス 70">
            <a:extLst>
              <a:ext uri="{FF2B5EF4-FFF2-40B4-BE49-F238E27FC236}">
                <a16:creationId xmlns:a16="http://schemas.microsoft.com/office/drawing/2014/main" id="{73778FBE-4A84-86CE-B6A9-2E4230064002}"/>
              </a:ext>
            </a:extLst>
          </p:cNvPr>
          <p:cNvSpPr txBox="1"/>
          <p:nvPr/>
        </p:nvSpPr>
        <p:spPr>
          <a:xfrm>
            <a:off x="6718229" y="5313848"/>
            <a:ext cx="4602542" cy="1015663"/>
          </a:xfrm>
          <a:prstGeom prst="rect">
            <a:avLst/>
          </a:prstGeom>
          <a:noFill/>
        </p:spPr>
        <p:txBody>
          <a:bodyPr wrap="none" rtlCol="0">
            <a:spAutoFit/>
          </a:bodyPr>
          <a:lstStyle/>
          <a:p>
            <a:r>
              <a:rPr kumimoji="1" lang="en-US" altLang="ja-JP" sz="2000" dirty="0">
                <a:solidFill>
                  <a:schemeClr val="tx1"/>
                </a:solidFill>
                <a:latin typeface="Arial" panose="020B0604020202020204" pitchFamily="34" charset="0"/>
                <a:cs typeface="Arial" panose="020B0604020202020204" pitchFamily="34" charset="0"/>
              </a:rPr>
              <a:t>Fast, Short communication range</a:t>
            </a:r>
          </a:p>
          <a:p>
            <a:r>
              <a:rPr kumimoji="1" lang="en-US" altLang="ja-JP" sz="2000" dirty="0">
                <a:solidFill>
                  <a:schemeClr val="tx1"/>
                </a:solidFill>
                <a:latin typeface="Arial" panose="020B0604020202020204" pitchFamily="34" charset="0"/>
                <a:cs typeface="Arial" panose="020B0604020202020204" pitchFamily="34" charset="0"/>
              </a:rPr>
              <a:t>Wide frequency occupation bandwidth</a:t>
            </a:r>
          </a:p>
          <a:p>
            <a:r>
              <a:rPr kumimoji="1" lang="en-US" altLang="ja-JP" sz="2000" dirty="0">
                <a:solidFill>
                  <a:schemeClr val="tx1"/>
                </a:solidFill>
                <a:latin typeface="Arial" panose="020B0604020202020204" pitchFamily="34" charset="0"/>
                <a:cs typeface="Arial" panose="020B0604020202020204" pitchFamily="34" charset="0"/>
              </a:rPr>
              <a:t>Short Airtime</a:t>
            </a:r>
            <a:endParaRPr kumimoji="1" lang="ja-JP" altLang="en-US" sz="20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6766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EAF8A0-3A88-37B6-F54E-1D14CCA2287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A8B111F-8543-EACE-9F7B-3D5BA4E1EAFC}"/>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Proposed Strategy</a:t>
            </a:r>
            <a:endParaRPr kumimoji="1" lang="ja-JP" altLang="en-US">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777D7C38-7A03-7772-403F-648C70E7CB2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graphicFrame>
        <p:nvGraphicFramePr>
          <p:cNvPr id="7" name="コンテンツ プレースホルダー 6">
            <a:extLst>
              <a:ext uri="{FF2B5EF4-FFF2-40B4-BE49-F238E27FC236}">
                <a16:creationId xmlns:a16="http://schemas.microsoft.com/office/drawing/2014/main" id="{E441E13A-6084-781A-06BA-C9D07A62BB24}"/>
              </a:ext>
            </a:extLst>
          </p:cNvPr>
          <p:cNvGraphicFramePr>
            <a:graphicFrameLocks noGrp="1"/>
          </p:cNvGraphicFramePr>
          <p:nvPr>
            <p:ph idx="1"/>
            <p:extLst>
              <p:ext uri="{D42A27DB-BD31-4B8C-83A1-F6EECF244321}">
                <p14:modId xmlns:p14="http://schemas.microsoft.com/office/powerpoint/2010/main" val="1296199917"/>
              </p:ext>
            </p:extLst>
          </p:nvPr>
        </p:nvGraphicFramePr>
        <p:xfrm>
          <a:off x="914400" y="1600200"/>
          <a:ext cx="10439400" cy="4110544"/>
        </p:xfrm>
        <a:graphic>
          <a:graphicData uri="http://schemas.openxmlformats.org/drawingml/2006/table">
            <a:tbl>
              <a:tblPr firstRow="1" bandRow="1">
                <a:tableStyleId>{D7AC3CCA-C797-4891-BE02-D94E43425B78}</a:tableStyleId>
              </a:tblPr>
              <a:tblGrid>
                <a:gridCol w="2609850">
                  <a:extLst>
                    <a:ext uri="{9D8B030D-6E8A-4147-A177-3AD203B41FA5}">
                      <a16:colId xmlns:a16="http://schemas.microsoft.com/office/drawing/2014/main" val="3258906093"/>
                    </a:ext>
                  </a:extLst>
                </a:gridCol>
                <a:gridCol w="2609850">
                  <a:extLst>
                    <a:ext uri="{9D8B030D-6E8A-4147-A177-3AD203B41FA5}">
                      <a16:colId xmlns:a16="http://schemas.microsoft.com/office/drawing/2014/main" val="3973658007"/>
                    </a:ext>
                  </a:extLst>
                </a:gridCol>
                <a:gridCol w="2609850">
                  <a:extLst>
                    <a:ext uri="{9D8B030D-6E8A-4147-A177-3AD203B41FA5}">
                      <a16:colId xmlns:a16="http://schemas.microsoft.com/office/drawing/2014/main" val="995033202"/>
                    </a:ext>
                  </a:extLst>
                </a:gridCol>
                <a:gridCol w="2609850">
                  <a:extLst>
                    <a:ext uri="{9D8B030D-6E8A-4147-A177-3AD203B41FA5}">
                      <a16:colId xmlns:a16="http://schemas.microsoft.com/office/drawing/2014/main" val="3270697209"/>
                    </a:ext>
                  </a:extLst>
                </a:gridCol>
              </a:tblGrid>
              <a:tr h="1341522">
                <a:tc>
                  <a:txBody>
                    <a:bodyPr/>
                    <a:lstStyle/>
                    <a:p>
                      <a:pPr algn="ctr"/>
                      <a:r>
                        <a:rPr kumimoji="1" lang="en-US" altLang="ja-JP" dirty="0">
                          <a:latin typeface="Arial" panose="020B0604020202020204" pitchFamily="34" charset="0"/>
                          <a:cs typeface="Arial" panose="020B0604020202020204" pitchFamily="34" charset="0"/>
                        </a:rPr>
                        <a:t>Link speed</a:t>
                      </a:r>
                      <a:endParaRPr kumimoji="1" lang="ja-JP" altLang="en-US">
                        <a:latin typeface="Arial" panose="020B0604020202020204" pitchFamily="34" charset="0"/>
                        <a:cs typeface="Arial" panose="020B0604020202020204" pitchFamily="34" charset="0"/>
                      </a:endParaRPr>
                    </a:p>
                  </a:txBody>
                  <a:tcPr anchor="ctr"/>
                </a:tc>
                <a:tc>
                  <a:txBody>
                    <a:bodyPr/>
                    <a:lstStyle/>
                    <a:p>
                      <a:pPr algn="ctr"/>
                      <a:r>
                        <a:rPr kumimoji="1" lang="en-US" altLang="ja-JP" dirty="0">
                          <a:latin typeface="Arial" panose="020B0604020202020204" pitchFamily="34" charset="0"/>
                          <a:cs typeface="Arial" panose="020B0604020202020204" pitchFamily="34" charset="0"/>
                        </a:rPr>
                        <a:t>CCA during backoff period</a:t>
                      </a:r>
                    </a:p>
                    <a:p>
                      <a:pPr algn="ctr"/>
                      <a:r>
                        <a:rPr kumimoji="1" lang="en-US" altLang="ja-JP" dirty="0">
                          <a:latin typeface="Arial" panose="020B0604020202020204" pitchFamily="34" charset="0"/>
                          <a:cs typeface="Arial" panose="020B0604020202020204" pitchFamily="34" charset="0"/>
                        </a:rPr>
                        <a:t>(except the last few slots)</a:t>
                      </a:r>
                      <a:endParaRPr kumimoji="1" lang="ja-JP" altLang="en-US">
                        <a:latin typeface="Arial" panose="020B0604020202020204" pitchFamily="34" charset="0"/>
                        <a:cs typeface="Arial" panose="020B0604020202020204" pitchFamily="34" charset="0"/>
                      </a:endParaRPr>
                    </a:p>
                  </a:txBody>
                  <a:tcPr anchor="ctr"/>
                </a:tc>
                <a:tc>
                  <a:txBody>
                    <a:bodyPr/>
                    <a:lstStyle/>
                    <a:p>
                      <a:pPr algn="ctr"/>
                      <a:r>
                        <a:rPr kumimoji="1" lang="en-US" altLang="ja-JP" dirty="0">
                          <a:latin typeface="Arial" panose="020B0604020202020204" pitchFamily="34" charset="0"/>
                          <a:cs typeface="Arial" panose="020B0604020202020204" pitchFamily="34" charset="0"/>
                        </a:rPr>
                        <a:t>CCA in the last few backoff slots</a:t>
                      </a:r>
                      <a:endParaRPr kumimoji="1" lang="ja-JP" altLang="en-US">
                        <a:latin typeface="Arial" panose="020B0604020202020204" pitchFamily="34" charset="0"/>
                        <a:cs typeface="Arial" panose="020B0604020202020204" pitchFamily="34" charset="0"/>
                      </a:endParaRPr>
                    </a:p>
                  </a:txBody>
                  <a:tcPr anchor="ctr"/>
                </a:tc>
                <a:tc>
                  <a:txBody>
                    <a:bodyPr/>
                    <a:lstStyle/>
                    <a:p>
                      <a:pPr algn="ctr"/>
                      <a:r>
                        <a:rPr kumimoji="1" lang="en-US" altLang="ja-JP" dirty="0">
                          <a:latin typeface="Arial" panose="020B0604020202020204" pitchFamily="34" charset="0"/>
                          <a:cs typeface="Arial" panose="020B0604020202020204" pitchFamily="34" charset="0"/>
                        </a:rPr>
                        <a:t>CCA at the end of backoff</a:t>
                      </a:r>
                      <a:endParaRPr kumimoji="1" lang="ja-JP" altLang="en-US">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559463119"/>
                  </a:ext>
                </a:extLst>
              </a:tr>
              <a:tr h="1477878">
                <a:tc>
                  <a:txBody>
                    <a:bodyPr/>
                    <a:lstStyle/>
                    <a:p>
                      <a:pPr algn="ctr"/>
                      <a:r>
                        <a:rPr kumimoji="1" lang="en-US" altLang="ja-JP" b="1" dirty="0">
                          <a:latin typeface="Arial" panose="020B0604020202020204" pitchFamily="34" charset="0"/>
                          <a:cs typeface="Arial" panose="020B0604020202020204" pitchFamily="34" charset="0"/>
                        </a:rPr>
                        <a:t>Fast</a:t>
                      </a:r>
                      <a:endParaRPr kumimoji="1" lang="ja-JP" altLang="en-US" b="1">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No CCA</a:t>
                      </a:r>
                    </a:p>
                    <a:p>
                      <a:pPr algn="ctr"/>
                      <a:r>
                        <a:rPr kumimoji="1" lang="en-US" altLang="ja-JP" b="0" dirty="0">
                          <a:latin typeface="Arial" panose="020B0604020202020204" pitchFamily="34" charset="0"/>
                          <a:cs typeface="Arial" panose="020B0604020202020204" pitchFamily="34" charset="0"/>
                        </a:rPr>
                        <a:t>or</a:t>
                      </a:r>
                      <a:r>
                        <a:rPr kumimoji="1" lang="en-US" altLang="ja-JP" b="1" dirty="0">
                          <a:latin typeface="Arial" panose="020B0604020202020204" pitchFamily="34" charset="0"/>
                          <a:cs typeface="Arial" panose="020B0604020202020204" pitchFamily="34" charset="0"/>
                        </a:rPr>
                        <a:t> CS</a:t>
                      </a:r>
                    </a:p>
                    <a:p>
                      <a:pPr algn="ctr"/>
                      <a:r>
                        <a:rPr kumimoji="1" lang="en-US" altLang="ja-JP" dirty="0">
                          <a:latin typeface="Arial" panose="020B0604020202020204" pitchFamily="34" charset="0"/>
                          <a:cs typeface="Arial" panose="020B0604020202020204" pitchFamily="34" charset="0"/>
                        </a:rPr>
                        <a:t>or </a:t>
                      </a: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higher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higher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dirty="0">
                          <a:latin typeface="Arial" panose="020B0604020202020204" pitchFamily="34" charset="0"/>
                          <a:cs typeface="Arial" panose="020B0604020202020204" pitchFamily="34" charset="0"/>
                        </a:rPr>
                        <a:t>CS</a:t>
                      </a:r>
                      <a:endParaRPr kumimoji="1" lang="ja-JP" altLang="en-US">
                        <a:latin typeface="Arial" panose="020B0604020202020204" pitchFamily="34" charset="0"/>
                        <a:cs typeface="Arial" panose="020B0604020202020204" pitchFamily="34" charset="0"/>
                      </a:endParaRPr>
                    </a:p>
                  </a:txBody>
                  <a:tcPr anchor="ctr">
                    <a:noFill/>
                  </a:tcPr>
                </a:tc>
                <a:extLst>
                  <a:ext uri="{0D108BD9-81ED-4DB2-BD59-A6C34878D82A}">
                    <a16:rowId xmlns:a16="http://schemas.microsoft.com/office/drawing/2014/main" val="3902025785"/>
                  </a:ext>
                </a:extLst>
              </a:tr>
              <a:tr h="1291144">
                <a:tc>
                  <a:txBody>
                    <a:bodyPr/>
                    <a:lstStyle/>
                    <a:p>
                      <a:pPr algn="ctr"/>
                      <a:r>
                        <a:rPr kumimoji="1" lang="en-US" altLang="ja-JP" b="1" dirty="0">
                          <a:latin typeface="Arial" panose="020B0604020202020204" pitchFamily="34" charset="0"/>
                          <a:cs typeface="Arial" panose="020B0604020202020204" pitchFamily="34" charset="0"/>
                        </a:rPr>
                        <a:t>Slow</a:t>
                      </a:r>
                      <a:endParaRPr kumimoji="1" lang="ja-JP" altLang="en-US" b="1">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higher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lower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lower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extLst>
                  <a:ext uri="{0D108BD9-81ED-4DB2-BD59-A6C34878D82A}">
                    <a16:rowId xmlns:a16="http://schemas.microsoft.com/office/drawing/2014/main" val="3783897080"/>
                  </a:ext>
                </a:extLst>
              </a:tr>
            </a:tbl>
          </a:graphicData>
        </a:graphic>
      </p:graphicFrame>
      <p:sp>
        <p:nvSpPr>
          <p:cNvPr id="9" name="テキスト ボックス 8">
            <a:extLst>
              <a:ext uri="{FF2B5EF4-FFF2-40B4-BE49-F238E27FC236}">
                <a16:creationId xmlns:a16="http://schemas.microsoft.com/office/drawing/2014/main" id="{ABD85862-5343-2C88-D00A-AE1BF9C363FE}"/>
              </a:ext>
            </a:extLst>
          </p:cNvPr>
          <p:cNvSpPr txBox="1"/>
          <p:nvPr/>
        </p:nvSpPr>
        <p:spPr>
          <a:xfrm>
            <a:off x="990600" y="5736750"/>
            <a:ext cx="10363200" cy="738664"/>
          </a:xfrm>
          <a:prstGeom prst="rect">
            <a:avLst/>
          </a:prstGeom>
          <a:noFill/>
        </p:spPr>
        <p:txBody>
          <a:bodyPr wrap="square">
            <a:spAutoFit/>
          </a:bodyPr>
          <a:lstStyle/>
          <a:p>
            <a:r>
              <a:rPr kumimoji="1" lang="en-US" altLang="ja-JP" sz="2200" b="1" dirty="0">
                <a:solidFill>
                  <a:schemeClr val="tx1"/>
                </a:solidFill>
                <a:latin typeface="Arial" panose="020B0604020202020204" pitchFamily="34" charset="0"/>
                <a:cs typeface="Arial" panose="020B0604020202020204" pitchFamily="34" charset="0"/>
              </a:rPr>
              <a:t>Adapting the receiver’s environment</a:t>
            </a:r>
          </a:p>
          <a:p>
            <a:pPr lvl="1"/>
            <a:r>
              <a:rPr kumimoji="1" lang="en-US" altLang="ja-JP" sz="2000" dirty="0">
                <a:solidFill>
                  <a:schemeClr val="tx1"/>
                </a:solidFill>
                <a:latin typeface="Arial" panose="020B0604020202020204" pitchFamily="34" charset="0"/>
                <a:cs typeface="Arial" panose="020B0604020202020204" pitchFamily="34" charset="0"/>
              </a:rPr>
              <a:t>Use lower ED-threshold (make conservative) if the receiver is in a congested area.</a:t>
            </a:r>
          </a:p>
        </p:txBody>
      </p:sp>
    </p:spTree>
    <p:extLst>
      <p:ext uri="{BB962C8B-B14F-4D97-AF65-F5344CB8AC3E}">
        <p14:creationId xmlns:p14="http://schemas.microsoft.com/office/powerpoint/2010/main" val="3925362355"/>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96425</TotalTime>
  <Words>1945</Words>
  <Application>Microsoft Macintosh PowerPoint</Application>
  <PresentationFormat>ワイド画面</PresentationFormat>
  <Paragraphs>227</Paragraphs>
  <Slides>23</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23</vt:i4>
      </vt:variant>
    </vt:vector>
  </HeadingPairs>
  <TitlesOfParts>
    <vt:vector size="26" baseType="lpstr">
      <vt:lpstr>Arial</vt:lpstr>
      <vt:lpstr>Times New Roman</vt:lpstr>
      <vt:lpstr>Office Theme</vt:lpstr>
      <vt:lpstr>PowerPoint プレゼンテーション</vt:lpstr>
      <vt:lpstr>CCA Modes and Adaptive ED threshold in suspendable CSMA-CA</vt:lpstr>
      <vt:lpstr>Topics in this presentation</vt:lpstr>
      <vt:lpstr>IEEE 802.15.4 CSMA-CA</vt:lpstr>
      <vt:lpstr>Suspendable CSMA-CA introduced in IEEE 802.15.4-2024 [2]</vt:lpstr>
      <vt:lpstr>Operations in CCA Mode 3</vt:lpstr>
      <vt:lpstr>Scenarios</vt:lpstr>
      <vt:lpstr>Coexistence of various bandwidth networks working at the same frequency</vt:lpstr>
      <vt:lpstr>Proposed Strategy</vt:lpstr>
      <vt:lpstr>Simple Mixed Scenario: 50 kbps networks &amp; 150 kbps networks</vt:lpstr>
      <vt:lpstr>Difference in CS range</vt:lpstr>
      <vt:lpstr>ED Range … depends on the ED threshold</vt:lpstr>
      <vt:lpstr>Slow mode transmission → Long Airtime</vt:lpstr>
      <vt:lpstr>Effect of a slow-mode node’s transmission in suspendable CSMA-CA from the viewpoint of a fast-mode node</vt:lpstr>
      <vt:lpstr>Effect of a fast-mode node’s transmission in suspendable CSMA-CA from the viewpoint of a slow-mode node</vt:lpstr>
      <vt:lpstr>The Role of CCAs in backoff period in Suspendable CSMA-CA</vt:lpstr>
      <vt:lpstr>Do we always need such a sensitive CCA?</vt:lpstr>
      <vt:lpstr>The sender is unaware of the environment surrounding the receiver</vt:lpstr>
      <vt:lpstr>SRM performance metrics</vt:lpstr>
      <vt:lpstr>Proposed Strategy (represented)</vt:lpstr>
      <vt:lpstr>Cases with many slow node networks</vt:lpstr>
      <vt:lpstr>Summary</vt:lpstr>
      <vt:lpstr>References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Ishihara Susumu (石原進)</cp:lastModifiedBy>
  <cp:revision>824</cp:revision>
  <cp:lastPrinted>1601-01-01T00:00:00Z</cp:lastPrinted>
  <dcterms:created xsi:type="dcterms:W3CDTF">2021-01-26T19:12:38Z</dcterms:created>
  <dcterms:modified xsi:type="dcterms:W3CDTF">2025-07-29T09:39:59Z</dcterms:modified>
</cp:coreProperties>
</file>