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presProps.xml" ContentType="application/vnd.openxmlformats-officedocument.presentationml.presPro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9144000" cy="51435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455480"/>
            <a:ext cx="822888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3231720"/>
            <a:ext cx="822888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455480"/>
            <a:ext cx="401544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3880" y="1455480"/>
            <a:ext cx="401544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3231720"/>
            <a:ext cx="401544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3880" y="3231720"/>
            <a:ext cx="401544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455480"/>
            <a:ext cx="264960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455480"/>
            <a:ext cx="264960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455480"/>
            <a:ext cx="264960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3231720"/>
            <a:ext cx="264960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3231720"/>
            <a:ext cx="264960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3231720"/>
            <a:ext cx="264960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455480"/>
            <a:ext cx="8228880" cy="34005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455480"/>
            <a:ext cx="8228880" cy="34005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455480"/>
            <a:ext cx="4015440" cy="34005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3880" y="1455480"/>
            <a:ext cx="4015440" cy="34005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457200"/>
            <a:ext cx="8228880" cy="39794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455480"/>
            <a:ext cx="401544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3880" y="1455480"/>
            <a:ext cx="4015440" cy="34005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3231720"/>
            <a:ext cx="401544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455480"/>
            <a:ext cx="8228880" cy="34005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455480"/>
            <a:ext cx="4015440" cy="34005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3880" y="1455480"/>
            <a:ext cx="401544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3880" y="3231720"/>
            <a:ext cx="401544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455480"/>
            <a:ext cx="401544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3880" y="1455480"/>
            <a:ext cx="401544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3231720"/>
            <a:ext cx="822888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455480"/>
            <a:ext cx="822888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3231720"/>
            <a:ext cx="822888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455480"/>
            <a:ext cx="401544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3880" y="1455480"/>
            <a:ext cx="401544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3231720"/>
            <a:ext cx="401544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3880" y="3231720"/>
            <a:ext cx="401544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455480"/>
            <a:ext cx="264960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455480"/>
            <a:ext cx="264960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455480"/>
            <a:ext cx="264960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3231720"/>
            <a:ext cx="264960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3231720"/>
            <a:ext cx="264960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3231720"/>
            <a:ext cx="264960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455480"/>
            <a:ext cx="8228880" cy="34005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455480"/>
            <a:ext cx="4015440" cy="34005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3880" y="1455480"/>
            <a:ext cx="4015440" cy="34005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457200"/>
            <a:ext cx="8228880" cy="39794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455480"/>
            <a:ext cx="401544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3880" y="1455480"/>
            <a:ext cx="4015440" cy="34005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3231720"/>
            <a:ext cx="401544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455480"/>
            <a:ext cx="4015440" cy="34005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3880" y="1455480"/>
            <a:ext cx="401544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3880" y="3231720"/>
            <a:ext cx="401544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455480"/>
            <a:ext cx="401544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3880" y="1455480"/>
            <a:ext cx="401544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3231720"/>
            <a:ext cx="8228880" cy="162180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297000"/>
            <a:ext cx="5338440" cy="1418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802.15-25-0363-00</a:t>
            </a:r>
            <a:endParaRPr b="0" lang="fi-FI" sz="1400" spc="-1" strike="noStrike">
              <a:solidFill>
                <a:srgbClr val="000000"/>
              </a:solidFill>
              <a:latin typeface="Arial"/>
            </a:endParaRPr>
          </a:p>
        </p:txBody>
      </p:sp>
      <p:sp>
        <p:nvSpPr>
          <p:cNvPr id="1"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4856400"/>
            <a:ext cx="1714680" cy="2106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3"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4856400"/>
            <a:ext cx="1714680" cy="2106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8D7FC80D-F85D-4476-8D23-9AD6D38082C7}"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6" name="CustomShape 7"/>
          <p:cNvSpPr/>
          <p:nvPr/>
        </p:nvSpPr>
        <p:spPr>
          <a:xfrm>
            <a:off x="5220000" y="4867560"/>
            <a:ext cx="3354840" cy="2106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7" name="CustomShape 8"/>
          <p:cNvSpPr/>
          <p:nvPr/>
        </p:nvSpPr>
        <p:spPr>
          <a:xfrm>
            <a:off x="685800" y="274320"/>
            <a:ext cx="2550240" cy="1418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2025</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a:t>
            </a:r>
            <a:r>
              <a:rPr b="0" lang="fi-FI" sz="4400" spc="-1" strike="noStrike">
                <a:solidFill>
                  <a:srgbClr val="000000"/>
                </a:solidFill>
                <a:latin typeface="Arial"/>
              </a:rPr>
              <a:t>text format</a:t>
            </a:r>
            <a:endParaRPr b="0" lang="fi-FI" sz="4400" spc="-1" strike="noStrike">
              <a:solidFill>
                <a:srgbClr val="000000"/>
              </a:solidFill>
              <a:latin typeface="Arial"/>
            </a:endParaRPr>
          </a:p>
        </p:txBody>
      </p:sp>
      <p:sp>
        <p:nvSpPr>
          <p:cNvPr id="9"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297000"/>
            <a:ext cx="5338440" cy="1418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802.15-25-0363-00</a:t>
            </a:r>
            <a:endParaRPr b="0" lang="fi-FI" sz="1400" spc="-1" strike="noStrike">
              <a:solidFill>
                <a:srgbClr val="000000"/>
              </a:solidFill>
              <a:latin typeface="Arial"/>
            </a:endParaRPr>
          </a:p>
        </p:txBody>
      </p:sp>
      <p:sp>
        <p:nvSpPr>
          <p:cNvPr id="47"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4856400"/>
            <a:ext cx="1714680" cy="2106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49"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4856400"/>
            <a:ext cx="1714680" cy="2106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F62D0D0E-CBD7-4AAA-82D6-C69971F98FCD}"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52" name="CustomShape 7"/>
          <p:cNvSpPr/>
          <p:nvPr/>
        </p:nvSpPr>
        <p:spPr>
          <a:xfrm>
            <a:off x="5220000" y="4867560"/>
            <a:ext cx="3354840" cy="2106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53" name="CustomShape 8"/>
          <p:cNvSpPr/>
          <p:nvPr/>
        </p:nvSpPr>
        <p:spPr>
          <a:xfrm>
            <a:off x="685800" y="274320"/>
            <a:ext cx="2550240" cy="1418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2025</a:t>
            </a:r>
            <a:endParaRPr b="0" lang="fi-FI" sz="1400" spc="-1" strike="noStrike">
              <a:solidFill>
                <a:srgbClr val="000000"/>
              </a:solidFill>
              <a:latin typeface="Arial"/>
            </a:endParaRPr>
          </a:p>
        </p:txBody>
      </p:sp>
      <p:sp>
        <p:nvSpPr>
          <p:cNvPr id="54"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format</a:t>
            </a:r>
            <a:endParaRPr b="0" lang="fi-FI" sz="1800" spc="-1" strike="noStrike">
              <a:solidFill>
                <a:srgbClr val="000000"/>
              </a:solidFill>
              <a:latin typeface="Arial"/>
            </a:endParaRPr>
          </a:p>
        </p:txBody>
      </p:sp>
      <p:sp>
        <p:nvSpPr>
          <p:cNvPr id="55" name="PlaceHolder 2"/>
          <p:cNvSpPr>
            <a:spLocks noGrp="1"/>
          </p:cNvSpPr>
          <p:nvPr>
            <p:ph type="body"/>
          </p:nvPr>
        </p:nvSpPr>
        <p:spPr>
          <a:xfrm>
            <a:off x="457200" y="1455480"/>
            <a:ext cx="8228880" cy="3400560"/>
          </a:xfrm>
          <a:prstGeom prst="rect">
            <a:avLst/>
          </a:prstGeom>
          <a:noFill/>
          <a:ln w="0">
            <a:noFill/>
          </a:ln>
        </p:spPr>
        <p:txBody>
          <a:bodyPr lIns="0" rIns="0" tIns="0" bIns="0" anchor="t">
            <a:normAutofit/>
          </a:bodyPr>
          <a:p>
            <a:pPr marL="432000" indent="-324000">
              <a:spcBef>
                <a:spcPts val="1417"/>
              </a:spcBef>
              <a:buClr>
                <a:srgbClr val="000000"/>
              </a:buClr>
              <a:buFont typeface="Symbol" charset="2"/>
              <a:buChar char=""/>
            </a:pPr>
            <a:r>
              <a:rPr b="0" lang="fi-FI" sz="1800" spc="-1" strike="noStrike">
                <a:solidFill>
                  <a:srgbClr val="000000"/>
                </a:solidFill>
                <a:latin typeface="Arial"/>
              </a:rPr>
              <a:t>Click to edit the outline text format</a:t>
            </a:r>
            <a:endParaRPr b="0" lang="fi-FI"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1800" spc="-1" strike="noStrike">
                <a:solidFill>
                  <a:srgbClr val="000000"/>
                </a:solidFill>
                <a:latin typeface="Arial"/>
              </a:rPr>
              <a:t>Second Outline Level</a:t>
            </a:r>
            <a:endParaRPr b="0" lang="fi-FI" sz="1800" spc="-1" strike="noStrike">
              <a:solidFill>
                <a:srgbClr val="000000"/>
              </a:solidFill>
              <a:latin typeface="Arial"/>
            </a:endParaRPr>
          </a:p>
          <a:p>
            <a:pPr lvl="2" marL="1296000" indent="-288000">
              <a:spcBef>
                <a:spcPts val="850"/>
              </a:spcBef>
              <a:buClr>
                <a:srgbClr val="000000"/>
              </a:buClr>
              <a:buSzPct val="45000"/>
              <a:buFont typeface="Symbol" charset="2"/>
              <a:buChar char=""/>
            </a:pPr>
            <a:r>
              <a:rPr b="0" lang="fi-FI" sz="1800" spc="-1" strike="noStrike">
                <a:solidFill>
                  <a:srgbClr val="000000"/>
                </a:solidFill>
                <a:latin typeface="Arial"/>
              </a:rPr>
              <a:t>Third Outline Level</a:t>
            </a:r>
            <a:endParaRPr b="0" lang="fi-FI"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1800" spc="-1" strike="noStrike">
                <a:solidFill>
                  <a:srgbClr val="000000"/>
                </a:solidFill>
                <a:latin typeface="Arial"/>
              </a:rPr>
              <a:t>Fourth Outline Level</a:t>
            </a:r>
            <a:endParaRPr b="0" lang="fi-FI" sz="1800" spc="-1" strike="noStrike">
              <a:solidFill>
                <a:srgbClr val="000000"/>
              </a:solidFill>
              <a:latin typeface="Arial"/>
            </a:endParaRPr>
          </a:p>
          <a:p>
            <a:pPr lvl="4" marL="2160000" indent="-216000">
              <a:spcBef>
                <a:spcPts val="283"/>
              </a:spcBef>
              <a:buClr>
                <a:srgbClr val="000000"/>
              </a:buClr>
              <a:buSzPct val="45000"/>
              <a:buFont typeface="Symbol" charset="2"/>
              <a:buChar char=""/>
            </a:pPr>
            <a:r>
              <a:rPr b="0" lang="fi-FI" sz="1800" spc="-1" strike="noStrike">
                <a:solidFill>
                  <a:srgbClr val="000000"/>
                </a:solidFill>
                <a:latin typeface="Arial"/>
              </a:rPr>
              <a:t>Fifth Outline Level</a:t>
            </a:r>
            <a:endParaRPr b="0" lang="fi-FI" sz="1800" spc="-1" strike="noStrike">
              <a:solidFill>
                <a:srgbClr val="000000"/>
              </a:solidFill>
              <a:latin typeface="Arial"/>
            </a:endParaRPr>
          </a:p>
          <a:p>
            <a:pPr lvl="5" marL="2592000" indent="-216000">
              <a:spcBef>
                <a:spcPts val="283"/>
              </a:spcBef>
              <a:buClr>
                <a:srgbClr val="000000"/>
              </a:buClr>
              <a:buSzPct val="45000"/>
              <a:buFont typeface="Symbol" charset="2"/>
              <a:buChar char=""/>
            </a:pPr>
            <a:r>
              <a:rPr b="0" lang="fi-FI" sz="1800" spc="-1" strike="noStrike">
                <a:solidFill>
                  <a:srgbClr val="000000"/>
                </a:solidFill>
                <a:latin typeface="Arial"/>
              </a:rPr>
              <a:t>Sixth Outline Level</a:t>
            </a:r>
            <a:endParaRPr b="0" lang="fi-FI" sz="1800" spc="-1" strike="noStrike">
              <a:solidFill>
                <a:srgbClr val="000000"/>
              </a:solidFill>
              <a:latin typeface="Arial"/>
            </a:endParaRPr>
          </a:p>
          <a:p>
            <a:pPr lvl="6" marL="3024000" indent="-216000">
              <a:spcBef>
                <a:spcPts val="283"/>
              </a:spcBef>
              <a:buClr>
                <a:srgbClr val="000000"/>
              </a:buClr>
              <a:buSzPct val="45000"/>
              <a:buFont typeface="Symbol" charset="2"/>
              <a:buChar char=""/>
            </a:pPr>
            <a:r>
              <a:rPr b="0" lang="fi-FI" sz="1800" spc="-1" strike="noStrike">
                <a:solidFill>
                  <a:srgbClr val="000000"/>
                </a:solidFill>
                <a:latin typeface="Arial"/>
              </a:rPr>
              <a:t>Seventh Outline Level</a:t>
            </a:r>
            <a:endParaRPr b="0" lang="fi-FI"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hyperlink" Target="https://datatracker.ietf.org/doc/agenda-123-suit/" TargetMode="External"/><Relationship Id="rId2" Type="http://schemas.openxmlformats.org/officeDocument/2006/relationships/hyperlink" Target="https://datatracker.ietf.org/doc/minutes-123-suit-202507231400/" TargetMode="External"/><Relationship Id="rId3" Type="http://schemas.openxmlformats.org/officeDocument/2006/relationships/hyperlink" Target="https://meetecho-player.ietf.org/playout/?session=IETF123-SUIT-20250723-1400" TargetMode="External"/><Relationship Id="rId4"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hyperlink" Target="https://datatracker.ietf.org/doc/draft-ietf-suit-mti/" TargetMode="External"/><Relationship Id="rId2" Type="http://schemas.openxmlformats.org/officeDocument/2006/relationships/hyperlink" Target="https://datatracker.ietf.org/doc/draft-ietf-suit-trust-domains/" TargetMode="External"/><Relationship Id="rId3" Type="http://schemas.openxmlformats.org/officeDocument/2006/relationships/hyperlink" Target="https://datatracker.ietf.org/doc/draft-ietf-suit-firmware-encryption/" TargetMode="External"/><Relationship Id="rId4" Type="http://schemas.openxmlformats.org/officeDocument/2006/relationships/hyperlink" Target="https://datatracker.ietf.org/doc/draft-ietf-suit-manifest/" TargetMode="External"/><Relationship Id="rId5" Type="http://schemas.openxmlformats.org/officeDocument/2006/relationships/hyperlink" Target="https://datatracker.ietf.org/doc/draft-ietf-suit-mud/" TargetMode="External"/><Relationship Id="rId6" Type="http://schemas.openxmlformats.org/officeDocument/2006/relationships/hyperlink" Target="https://datatracker.ietf.org/doc/draft-ietf-suit-report/" TargetMode="External"/><Relationship Id="rId7" Type="http://schemas.openxmlformats.org/officeDocument/2006/relationships/hyperlink" Target="https://datatracker.ietf.org/doc/draft-ietf-suit-update-management/" TargetMode="External"/><Relationship Id="rId8"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hyperlink" Target="https://datatracker.ietf.org/meeting/123/proceedings" TargetMode="External"/><Relationship Id="rId2"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hyperlink" Target="https://registration.ietf.org/124/" TargetMode="External"/><Relationship Id="rId2" Type="http://schemas.openxmlformats.org/officeDocument/2006/relationships/hyperlink" Target="https://www.ietf.org/meeting/registration-fee-waivers/" TargetMode="External"/><Relationship Id="rId3"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datatracker.ietf.org/doc/agenda-123-6lo/" TargetMode="External"/><Relationship Id="rId2" Type="http://schemas.openxmlformats.org/officeDocument/2006/relationships/hyperlink" Target="https://datatracker.ietf.org/doc/minutes-123-6lo/" TargetMode="External"/><Relationship Id="rId3" Type="http://schemas.openxmlformats.org/officeDocument/2006/relationships/hyperlink" Target="https://meetecho-player.ietf.org/playout/?session=IETF123-6LO-20250723-0730" TargetMode="External"/><Relationship Id="rId4"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hyperlink" Target="https://datatracker.ietf.org/doc/draft-ietf-6lo-prefix-registration/" TargetMode="External"/><Relationship Id="rId2" Type="http://schemas.openxmlformats.org/officeDocument/2006/relationships/hyperlink" Target="https://datatracker.ietf.org/doc/draft-ietf-6lo-updating-rfc-8928/https://datatracker.ietf.org/doc/draft-ietf-6lo-updating-rfc-8928/" TargetMode="External"/><Relationship Id="rId3" Type="http://schemas.openxmlformats.org/officeDocument/2006/relationships/hyperlink" Target="https://datatracker.ietf.org/doc/draft-ietf-6lo-path-aware-semantic-addressing/" TargetMode="External"/><Relationship Id="rId4" Type="http://schemas.openxmlformats.org/officeDocument/2006/relationships/hyperlink" Target="https://datatracker.ietf.org/doc/draft-ietf-6lo-schc-15dot4/" TargetMode="External"/><Relationship Id="rId5" Type="http://schemas.openxmlformats.org/officeDocument/2006/relationships/hyperlink" Target="https://datatracker.ietf.org/doc/draft-ietf-6lo-owc/" TargetMode="External"/><Relationship Id="rId6" Type="http://schemas.openxmlformats.org/officeDocument/2006/relationships/hyperlink" Target="https://datatracker.ietf.org/doc/draft-ietf-6lo-nd-gaao/" TargetMode="External"/><Relationship Id="rId7"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hyperlink" Target="https://datatracker.ietf.org/doc/agenda-123-lake/" TargetMode="External"/><Relationship Id="rId2" Type="http://schemas.openxmlformats.org/officeDocument/2006/relationships/hyperlink" Target="https://datatracker.ietf.org/doc/minutes-123-lake-202507220930/" TargetMode="External"/><Relationship Id="rId3" Type="http://schemas.openxmlformats.org/officeDocument/2006/relationships/hyperlink" Target="https://meetecho-player.ietf.org/playout/?session=IETF123-LAKE-20250722-0930" TargetMode="External"/><Relationship Id="rId4"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datatracker.ietf.org/doc/draft-ietf-lake-app-profiles/" TargetMode="External"/><Relationship Id="rId2" Type="http://schemas.openxmlformats.org/officeDocument/2006/relationships/hyperlink" Target="https://datatracker.ietf.org/doc/draft-ietf-lake-authz/" TargetMode="External"/><Relationship Id="rId3" Type="http://schemas.openxmlformats.org/officeDocument/2006/relationships/hyperlink" Target="https://datatracker.ietf.org/doc/draft-ietf-lake-edhoc-impl-cons/" TargetMode="External"/><Relationship Id="rId4" Type="http://schemas.openxmlformats.org/officeDocument/2006/relationships/hyperlink" Target="https://datatracker.ietf.org/doc/draft-ietf-lake-ra/" TargetMode="External"/><Relationship Id="rId5" Type="http://schemas.openxmlformats.org/officeDocument/2006/relationships/hyperlink" Target="https://datatracker.ietf.org/doc/draft-ietf-lake-edhoc-psk/" TargetMode="External"/><Relationship Id="rId6" Type="http://schemas.openxmlformats.org/officeDocument/2006/relationships/hyperlink" Target="https://datatracker.ietf.org/doc/draft-ietf-lake-edhoc-grease/" TargetMode="External"/><Relationship Id="rId7"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152280" y="457200"/>
            <a:ext cx="8967600" cy="345132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tabLst>
                <a:tab algn="l" pos="2520000"/>
                <a:tab algn="l" pos="5040000"/>
              </a:tabLst>
            </a:pPr>
            <a:r>
              <a:rPr b="1" lang="en-IE" sz="16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SC IETF July 2025 Slides</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Date Submitted:</a:t>
            </a:r>
            <a:r>
              <a:rPr b="0" lang="en-IE" sz="1600" spc="-1" strike="noStrike">
                <a:solidFill>
                  <a:srgbClr val="000000"/>
                </a:solidFill>
                <a:latin typeface="Times New Roman"/>
                <a:ea typeface="DejaVu Sans"/>
              </a:rPr>
              <a:t> 2025-07-29</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Name: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Affiliation</a:t>
            </a:r>
            <a:r>
              <a:rPr b="0" lang="en-IE" sz="1600" spc="-1" strike="noStrike">
                <a:solidFill>
                  <a:srgbClr val="000000"/>
                </a:solidFill>
                <a:latin typeface="Times New Roman"/>
                <a:ea typeface="DejaVu Sans"/>
              </a:rPr>
              <a:t>: Wi-SUN Alliance</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E-Mail</a:t>
            </a:r>
            <a:r>
              <a:rPr b="0" lang="en-IE" sz="1600" spc="-1" strike="noStrike">
                <a:solidFill>
                  <a:srgbClr val="000000"/>
                </a:solidFill>
                <a:latin typeface="Times New Roman"/>
                <a:ea typeface="DejaVu Sans"/>
              </a:rPr>
              <a:t>: kivinen@iki.fi</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marL="720000">
              <a:lnSpc>
                <a:spcPct val="100000"/>
              </a:lnSpc>
              <a:spcBef>
                <a:spcPts val="598"/>
              </a:spcBef>
              <a:spcAft>
                <a:spcPts val="598"/>
              </a:spcAft>
              <a:tabLst>
                <a:tab algn="l" pos="2520000"/>
                <a:tab algn="l" pos="5040000"/>
              </a:tabLst>
            </a:pPr>
            <a:r>
              <a:rPr b="0" lang="en-IE" sz="1600" spc="-1" strike="noStrike">
                <a:solidFill>
                  <a:srgbClr val="000000"/>
                </a:solidFill>
                <a:latin typeface="Times New Roman"/>
                <a:ea typeface="DejaVu Sans"/>
              </a:rPr>
              <a:t>Status report from IETF</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430560"/>
            <a:ext cx="8228880" cy="9115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Suit – Software Updates for Internet of Things</a:t>
            </a:r>
            <a:endParaRPr b="0" lang="fi-FI" sz="3200" spc="-1" strike="noStrike">
              <a:solidFill>
                <a:srgbClr val="000000"/>
              </a:solidFill>
              <a:latin typeface="Arial"/>
            </a:endParaRPr>
          </a:p>
        </p:txBody>
      </p:sp>
      <p:sp>
        <p:nvSpPr>
          <p:cNvPr id="110" name="PlaceHolder 2"/>
          <p:cNvSpPr>
            <a:spLocks noGrp="1"/>
          </p:cNvSpPr>
          <p:nvPr>
            <p:ph/>
          </p:nvPr>
        </p:nvSpPr>
        <p:spPr>
          <a:xfrm>
            <a:off x="457200" y="1455480"/>
            <a:ext cx="8228880" cy="3400560"/>
          </a:xfrm>
          <a:prstGeom prst="rect">
            <a:avLst/>
          </a:prstGeom>
          <a:noFill/>
          <a:ln w="0">
            <a:noFill/>
          </a:ln>
        </p:spPr>
        <p:txBody>
          <a:bodyPr lIns="0" rIns="0" tIns="0" bIns="0" anchor="t">
            <a:normAutofit fontScale="94000"/>
          </a:bodyPr>
          <a:p>
            <a:pPr marL="406080" indent="-3045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Did meet in IETF 123</a:t>
            </a:r>
            <a:endParaRPr b="0" lang="fi-FI" sz="3200" spc="-1" strike="noStrike">
              <a:solidFill>
                <a:srgbClr val="000000"/>
              </a:solidFill>
              <a:latin typeface="Arial"/>
            </a:endParaRPr>
          </a:p>
          <a:p>
            <a:pPr lvl="1" marL="812160" indent="-304560">
              <a:lnSpc>
                <a:spcPct val="100000"/>
              </a:lnSpc>
              <a:spcBef>
                <a:spcPts val="1134"/>
              </a:spcBef>
              <a:buClr>
                <a:srgbClr val="000000"/>
              </a:buClr>
              <a:buSzPct val="45000"/>
              <a:buFont typeface="Wingdings" charset="2"/>
              <a:buChar char=""/>
            </a:pPr>
            <a:r>
              <a:rPr b="0" lang="fi-FI" sz="3200" spc="-1" strike="noStrike" u="sng">
                <a:solidFill>
                  <a:srgbClr val="0000ff"/>
                </a:solidFill>
                <a:uFillTx/>
                <a:latin typeface="Arial"/>
                <a:hlinkClick r:id="rId1"/>
              </a:rPr>
              <a:t>Agenda</a:t>
            </a:r>
            <a:endParaRPr b="0" lang="fi-FI" sz="3200" spc="-1" strike="noStrike">
              <a:solidFill>
                <a:srgbClr val="000000"/>
              </a:solidFill>
              <a:latin typeface="Arial"/>
            </a:endParaRPr>
          </a:p>
          <a:p>
            <a:pPr lvl="1" marL="812160" indent="-304560">
              <a:lnSpc>
                <a:spcPct val="100000"/>
              </a:lnSpc>
              <a:spcBef>
                <a:spcPts val="1134"/>
              </a:spcBef>
              <a:buClr>
                <a:srgbClr val="000000"/>
              </a:buClr>
              <a:buSzPct val="45000"/>
              <a:buFont typeface="Wingdings" charset="2"/>
              <a:buChar char=""/>
            </a:pPr>
            <a:r>
              <a:rPr b="0" lang="fi-FI" sz="3200" spc="-1" strike="noStrike" u="sng">
                <a:solidFill>
                  <a:srgbClr val="0000ff"/>
                </a:solidFill>
                <a:uFillTx/>
                <a:latin typeface="Arial"/>
                <a:hlinkClick r:id="rId2"/>
              </a:rPr>
              <a:t>Minutes</a:t>
            </a:r>
            <a:endParaRPr b="0" lang="fi-FI" sz="3200" spc="-1" strike="noStrike">
              <a:solidFill>
                <a:srgbClr val="000000"/>
              </a:solidFill>
              <a:latin typeface="Arial"/>
            </a:endParaRPr>
          </a:p>
          <a:p>
            <a:pPr lvl="1" marL="812160" indent="-304560">
              <a:lnSpc>
                <a:spcPct val="100000"/>
              </a:lnSpc>
              <a:spcBef>
                <a:spcPts val="1134"/>
              </a:spcBef>
              <a:buClr>
                <a:srgbClr val="000000"/>
              </a:buClr>
              <a:buSzPct val="45000"/>
              <a:buFont typeface="Wingdings" charset="2"/>
              <a:buChar char=""/>
            </a:pPr>
            <a:r>
              <a:rPr b="0" lang="fi-FI" sz="3200" spc="-1" strike="noStrike" u="sng">
                <a:solidFill>
                  <a:srgbClr val="0000ff"/>
                </a:solidFill>
                <a:uFillTx/>
                <a:latin typeface="Arial"/>
                <a:hlinkClick r:id="rId3"/>
              </a:rPr>
              <a:t>Recording</a:t>
            </a:r>
            <a:endParaRPr b="0" lang="fi-FI" sz="3200" spc="-1" strike="noStrike">
              <a:solidFill>
                <a:srgbClr val="000000"/>
              </a:solidFill>
              <a:latin typeface="Arial"/>
            </a:endParaRPr>
          </a:p>
          <a:p>
            <a:pPr lvl="1" marL="812160" indent="-304560">
              <a:lnSpc>
                <a:spcPct val="100000"/>
              </a:lnSpc>
              <a:spcBef>
                <a:spcPts val="1134"/>
              </a:spcBef>
              <a:buClr>
                <a:srgbClr val="000000"/>
              </a:buClr>
              <a:buSzPct val="45000"/>
              <a:buFont typeface="Wingdings" charset="2"/>
              <a:buChar char=""/>
            </a:pPr>
            <a:r>
              <a:rPr b="0" lang="fi-FI" sz="2800" spc="-1" strike="noStrike">
                <a:solidFill>
                  <a:srgbClr val="000000"/>
                </a:solidFill>
                <a:latin typeface="Arial"/>
              </a:rPr>
              <a:t>Suit manifest, trust domains, firmware encryption, report, mud, mti, update management</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Suit – Work in progress</a:t>
            </a:r>
            <a:endParaRPr b="0" lang="fi-FI" sz="3200" spc="-1" strike="noStrike">
              <a:solidFill>
                <a:srgbClr val="000000"/>
              </a:solidFill>
              <a:latin typeface="Arial"/>
            </a:endParaRPr>
          </a:p>
        </p:txBody>
      </p:sp>
      <p:sp>
        <p:nvSpPr>
          <p:cNvPr id="112" name="PlaceHolder 2"/>
          <p:cNvSpPr>
            <a:spLocks noGrp="1"/>
          </p:cNvSpPr>
          <p:nvPr>
            <p:ph/>
          </p:nvPr>
        </p:nvSpPr>
        <p:spPr>
          <a:xfrm>
            <a:off x="457200" y="1455480"/>
            <a:ext cx="8228880" cy="3400560"/>
          </a:xfrm>
          <a:prstGeom prst="rect">
            <a:avLst/>
          </a:prstGeom>
          <a:noFill/>
          <a:ln w="0">
            <a:noFill/>
          </a:ln>
        </p:spPr>
        <p:txBody>
          <a:bodyPr lIns="0" rIns="0" tIns="0" bIns="0" anchor="t">
            <a:normAutofit fontScale="35000"/>
          </a:bodyPr>
          <a:p>
            <a:pPr marL="151200" indent="-1134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RFC Editor Queue</a:t>
            </a:r>
            <a:endParaRPr b="0" lang="fi-FI" sz="3200" spc="-1" strike="noStrike">
              <a:solidFill>
                <a:srgbClr val="000000"/>
              </a:solidFill>
              <a:latin typeface="Arial"/>
            </a:endParaRPr>
          </a:p>
          <a:p>
            <a:pPr lvl="1" marL="302400" indent="-113400">
              <a:lnSpc>
                <a:spcPct val="100000"/>
              </a:lnSpc>
              <a:spcBef>
                <a:spcPts val="1134"/>
              </a:spcBef>
              <a:buClr>
                <a:srgbClr val="000000"/>
              </a:buClr>
              <a:buSzPct val="45000"/>
              <a:buFont typeface="Wingdings" charset="2"/>
              <a:buChar char=""/>
            </a:pPr>
            <a:r>
              <a:rPr b="0" lang="fi-FI" sz="2800" spc="-1" strike="noStrike">
                <a:solidFill>
                  <a:srgbClr val="000000"/>
                </a:solidFill>
                <a:latin typeface="Arial"/>
              </a:rPr>
              <a:t>Mandatory-to-Implement Algorithms for Authors and Recipients of Software Update for the Internet of Things manifests</a:t>
            </a:r>
            <a:endParaRPr b="0" lang="fi-FI" sz="2800" spc="-1" strike="noStrike">
              <a:solidFill>
                <a:srgbClr val="000000"/>
              </a:solidFill>
              <a:latin typeface="Arial"/>
            </a:endParaRPr>
          </a:p>
          <a:p>
            <a:pPr lvl="2" marL="453600" indent="-100800">
              <a:lnSpc>
                <a:spcPct val="100000"/>
              </a:lnSpc>
              <a:spcBef>
                <a:spcPts val="850"/>
              </a:spcBef>
              <a:buClr>
                <a:srgbClr val="000000"/>
              </a:buClr>
              <a:buSzPct val="45000"/>
              <a:buFont typeface="Wingdings" charset="2"/>
              <a:buChar char=""/>
            </a:pPr>
            <a:r>
              <a:rPr b="0" lang="fi-FI" sz="2400" spc="-1" strike="noStrike" u="sng">
                <a:solidFill>
                  <a:srgbClr val="0000ff"/>
                </a:solidFill>
                <a:uFillTx/>
                <a:latin typeface="Arial"/>
                <a:hlinkClick r:id="rId1"/>
              </a:rPr>
              <a:t>draft-ietf-suit-mti</a:t>
            </a:r>
            <a:endParaRPr b="0" lang="fi-FI" sz="2400" spc="-1" strike="noStrike">
              <a:solidFill>
                <a:srgbClr val="000000"/>
              </a:solidFill>
              <a:latin typeface="Arial"/>
            </a:endParaRPr>
          </a:p>
          <a:p>
            <a:pPr lvl="1" marL="302400" indent="-113400">
              <a:lnSpc>
                <a:spcPct val="100000"/>
              </a:lnSpc>
              <a:spcBef>
                <a:spcPts val="1134"/>
              </a:spcBef>
              <a:buClr>
                <a:srgbClr val="000000"/>
              </a:buClr>
              <a:buSzPct val="45000"/>
              <a:buFont typeface="Wingdings" charset="2"/>
              <a:buChar char=""/>
            </a:pPr>
            <a:r>
              <a:rPr b="0" lang="fi-FI" sz="2800" spc="-1" strike="noStrike">
                <a:solidFill>
                  <a:srgbClr val="000000"/>
                </a:solidFill>
                <a:latin typeface="Arial"/>
              </a:rPr>
              <a:t>SUIT Manifest Extensions for Multiple Trust Domains</a:t>
            </a:r>
            <a:endParaRPr b="0" lang="fi-FI" sz="2800" spc="-1" strike="noStrike">
              <a:solidFill>
                <a:srgbClr val="000000"/>
              </a:solidFill>
              <a:latin typeface="Arial"/>
            </a:endParaRPr>
          </a:p>
          <a:p>
            <a:pPr lvl="2" marL="453600" indent="-100800">
              <a:lnSpc>
                <a:spcPct val="100000"/>
              </a:lnSpc>
              <a:spcBef>
                <a:spcPts val="850"/>
              </a:spcBef>
              <a:buClr>
                <a:srgbClr val="000000"/>
              </a:buClr>
              <a:buSzPct val="45000"/>
              <a:buFont typeface="Wingdings" charset="2"/>
              <a:buChar char=""/>
            </a:pPr>
            <a:r>
              <a:rPr b="0" lang="fi-FI" sz="2400" spc="-1" strike="noStrike" u="sng">
                <a:solidFill>
                  <a:srgbClr val="0000ff"/>
                </a:solidFill>
                <a:uFillTx/>
                <a:latin typeface="Arial"/>
                <a:hlinkClick r:id="rId2"/>
              </a:rPr>
              <a:t>draft-ietf-suit-trust-domains</a:t>
            </a:r>
            <a:endParaRPr b="0" lang="fi-FI" sz="2400" spc="-1" strike="noStrike">
              <a:solidFill>
                <a:srgbClr val="000000"/>
              </a:solidFill>
              <a:latin typeface="Arial"/>
            </a:endParaRPr>
          </a:p>
          <a:p>
            <a:pPr lvl="1" marL="302400" indent="-113400">
              <a:lnSpc>
                <a:spcPct val="100000"/>
              </a:lnSpc>
              <a:spcBef>
                <a:spcPts val="1134"/>
              </a:spcBef>
              <a:buClr>
                <a:srgbClr val="000000"/>
              </a:buClr>
              <a:buSzPct val="45000"/>
              <a:buFont typeface="Wingdings" charset="2"/>
              <a:buChar char=""/>
            </a:pPr>
            <a:r>
              <a:rPr b="0" lang="fi-FI" sz="2800" spc="-1" strike="noStrike">
                <a:solidFill>
                  <a:srgbClr val="000000"/>
                </a:solidFill>
                <a:latin typeface="Arial"/>
              </a:rPr>
              <a:t>Encrypted Payloads in SUIT Manifests</a:t>
            </a:r>
            <a:endParaRPr b="0" lang="fi-FI" sz="2800" spc="-1" strike="noStrike">
              <a:solidFill>
                <a:srgbClr val="000000"/>
              </a:solidFill>
              <a:latin typeface="Arial"/>
            </a:endParaRPr>
          </a:p>
          <a:p>
            <a:pPr lvl="2" marL="453600" indent="-100800">
              <a:lnSpc>
                <a:spcPct val="100000"/>
              </a:lnSpc>
              <a:spcBef>
                <a:spcPts val="850"/>
              </a:spcBef>
              <a:buClr>
                <a:srgbClr val="000000"/>
              </a:buClr>
              <a:buSzPct val="45000"/>
              <a:buFont typeface="Wingdings" charset="2"/>
              <a:buChar char=""/>
            </a:pPr>
            <a:r>
              <a:rPr b="0" lang="fi-FI" sz="2400" spc="-1" strike="noStrike" u="sng">
                <a:solidFill>
                  <a:srgbClr val="0000ff"/>
                </a:solidFill>
                <a:uFillTx/>
                <a:latin typeface="Arial"/>
                <a:hlinkClick r:id="rId3"/>
              </a:rPr>
              <a:t>draft-ietf-suit-firmware-encryption</a:t>
            </a:r>
            <a:endParaRPr b="0" lang="fi-FI" sz="2400" spc="-1" strike="noStrike">
              <a:solidFill>
                <a:srgbClr val="000000"/>
              </a:solidFill>
              <a:latin typeface="Arial"/>
            </a:endParaRPr>
          </a:p>
          <a:p>
            <a:pPr lvl="1" marL="302400" indent="-113400">
              <a:lnSpc>
                <a:spcPct val="100000"/>
              </a:lnSpc>
              <a:spcBef>
                <a:spcPts val="1134"/>
              </a:spcBef>
              <a:buClr>
                <a:srgbClr val="000000"/>
              </a:buClr>
              <a:buSzPct val="45000"/>
              <a:buFont typeface="Wingdings" charset="2"/>
              <a:buChar char=""/>
            </a:pPr>
            <a:r>
              <a:rPr b="0" lang="fi-FI" sz="2800" spc="-1" strike="noStrike">
                <a:solidFill>
                  <a:srgbClr val="000000"/>
                </a:solidFill>
                <a:latin typeface="Arial"/>
              </a:rPr>
              <a:t>A Concise Binary Object Representation (CBOR)-based Serialization Format for the Software Updates for Internet of Things (SUIT) Manifest</a:t>
            </a:r>
            <a:endParaRPr b="0" lang="fi-FI" sz="2800" spc="-1" strike="noStrike">
              <a:solidFill>
                <a:srgbClr val="000000"/>
              </a:solidFill>
              <a:latin typeface="Arial"/>
            </a:endParaRPr>
          </a:p>
          <a:p>
            <a:pPr lvl="2" marL="453600" indent="-100800">
              <a:lnSpc>
                <a:spcPct val="100000"/>
              </a:lnSpc>
              <a:spcBef>
                <a:spcPts val="850"/>
              </a:spcBef>
              <a:buClr>
                <a:srgbClr val="000000"/>
              </a:buClr>
              <a:buSzPct val="45000"/>
              <a:buFont typeface="Wingdings" charset="2"/>
              <a:buChar char=""/>
            </a:pPr>
            <a:r>
              <a:rPr b="0" lang="fi-FI" sz="2400" spc="-1" strike="noStrike" u="sng">
                <a:solidFill>
                  <a:srgbClr val="0000ff"/>
                </a:solidFill>
                <a:uFillTx/>
                <a:latin typeface="Arial"/>
                <a:hlinkClick r:id="rId4"/>
              </a:rPr>
              <a:t>draft-ietf-suit-manifest</a:t>
            </a:r>
            <a:endParaRPr b="0" lang="fi-FI" sz="2400" spc="-1" strike="noStrike">
              <a:solidFill>
                <a:srgbClr val="000000"/>
              </a:solidFill>
              <a:latin typeface="Arial"/>
            </a:endParaRPr>
          </a:p>
          <a:p>
            <a:pPr lvl="1" marL="302400" indent="-113400">
              <a:lnSpc>
                <a:spcPct val="100000"/>
              </a:lnSpc>
              <a:spcBef>
                <a:spcPts val="1134"/>
              </a:spcBef>
              <a:buClr>
                <a:srgbClr val="000000"/>
              </a:buClr>
              <a:buSzPct val="45000"/>
              <a:buFont typeface="Wingdings" charset="2"/>
              <a:buChar char=""/>
            </a:pPr>
            <a:r>
              <a:rPr b="0" lang="fi-FI" sz="2800" spc="-1" strike="noStrike">
                <a:solidFill>
                  <a:srgbClr val="000000"/>
                </a:solidFill>
                <a:latin typeface="Arial"/>
              </a:rPr>
              <a:t>Strong Assertions of IoT Network Access Requirements</a:t>
            </a:r>
            <a:endParaRPr b="0" lang="fi-FI" sz="2800" spc="-1" strike="noStrike">
              <a:solidFill>
                <a:srgbClr val="000000"/>
              </a:solidFill>
              <a:latin typeface="Arial"/>
            </a:endParaRPr>
          </a:p>
          <a:p>
            <a:pPr lvl="2" marL="453600" indent="-100800">
              <a:lnSpc>
                <a:spcPct val="100000"/>
              </a:lnSpc>
              <a:spcBef>
                <a:spcPts val="850"/>
              </a:spcBef>
              <a:buClr>
                <a:srgbClr val="000000"/>
              </a:buClr>
              <a:buSzPct val="45000"/>
              <a:buFont typeface="Wingdings" charset="2"/>
              <a:buChar char=""/>
            </a:pPr>
            <a:r>
              <a:rPr b="0" lang="fi-FI" sz="2400" spc="-1" strike="noStrike" u="sng">
                <a:solidFill>
                  <a:srgbClr val="0000ff"/>
                </a:solidFill>
                <a:uFillTx/>
                <a:latin typeface="Arial"/>
                <a:hlinkClick r:id="rId5"/>
              </a:rPr>
              <a:t>draft-ietf-suit-mud</a:t>
            </a:r>
            <a:endParaRPr b="0" lang="fi-FI" sz="2400" spc="-1" strike="noStrike">
              <a:solidFill>
                <a:srgbClr val="000000"/>
              </a:solidFill>
              <a:latin typeface="Arial"/>
            </a:endParaRPr>
          </a:p>
          <a:p>
            <a:pPr marL="151200" indent="-1134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IETF Last call</a:t>
            </a:r>
            <a:endParaRPr b="0" lang="fi-FI" sz="3200" spc="-1" strike="noStrike">
              <a:solidFill>
                <a:srgbClr val="000000"/>
              </a:solidFill>
              <a:latin typeface="Arial"/>
            </a:endParaRPr>
          </a:p>
          <a:p>
            <a:pPr lvl="1" marL="302400" indent="-113400">
              <a:lnSpc>
                <a:spcPct val="100000"/>
              </a:lnSpc>
              <a:spcBef>
                <a:spcPts val="1134"/>
              </a:spcBef>
              <a:buClr>
                <a:srgbClr val="000000"/>
              </a:buClr>
              <a:buSzPct val="45000"/>
              <a:buFont typeface="Wingdings" charset="2"/>
              <a:buChar char=""/>
            </a:pPr>
            <a:r>
              <a:rPr b="0" lang="fi-FI" sz="2800" spc="-1" strike="noStrike">
                <a:solidFill>
                  <a:srgbClr val="000000"/>
                </a:solidFill>
                <a:latin typeface="Arial"/>
              </a:rPr>
              <a:t>Secure Reporting of Update Status</a:t>
            </a:r>
            <a:endParaRPr b="0" lang="fi-FI" sz="2800" spc="-1" strike="noStrike">
              <a:solidFill>
                <a:srgbClr val="000000"/>
              </a:solidFill>
              <a:latin typeface="Arial"/>
            </a:endParaRPr>
          </a:p>
          <a:p>
            <a:pPr lvl="2" marL="453600" indent="-100800">
              <a:lnSpc>
                <a:spcPct val="100000"/>
              </a:lnSpc>
              <a:spcBef>
                <a:spcPts val="850"/>
              </a:spcBef>
              <a:buClr>
                <a:srgbClr val="000000"/>
              </a:buClr>
              <a:buSzPct val="45000"/>
              <a:buFont typeface="Wingdings" charset="2"/>
              <a:buChar char=""/>
            </a:pPr>
            <a:r>
              <a:rPr b="0" lang="fi-FI" sz="2400" spc="-1" strike="noStrike" u="sng">
                <a:solidFill>
                  <a:srgbClr val="0000ff"/>
                </a:solidFill>
                <a:uFillTx/>
                <a:latin typeface="Arial"/>
                <a:hlinkClick r:id="rId6"/>
              </a:rPr>
              <a:t>draft-ietf-suit-report</a:t>
            </a:r>
            <a:endParaRPr b="0" lang="fi-FI" sz="2400" spc="-1" strike="noStrike">
              <a:solidFill>
                <a:srgbClr val="000000"/>
              </a:solidFill>
              <a:latin typeface="Arial"/>
            </a:endParaRPr>
          </a:p>
          <a:p>
            <a:pPr marL="151200" indent="-1134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AD Evaluation</a:t>
            </a:r>
            <a:endParaRPr b="0" lang="fi-FI" sz="3200" spc="-1" strike="noStrike">
              <a:solidFill>
                <a:srgbClr val="000000"/>
              </a:solidFill>
              <a:latin typeface="Arial"/>
            </a:endParaRPr>
          </a:p>
          <a:p>
            <a:pPr lvl="1" marL="302400" indent="-113400">
              <a:lnSpc>
                <a:spcPct val="100000"/>
              </a:lnSpc>
              <a:spcBef>
                <a:spcPts val="1134"/>
              </a:spcBef>
              <a:buClr>
                <a:srgbClr val="000000"/>
              </a:buClr>
              <a:buSzPct val="45000"/>
              <a:buFont typeface="Wingdings" charset="2"/>
              <a:buChar char=""/>
            </a:pPr>
            <a:r>
              <a:rPr b="0" lang="fi-FI" sz="2800" spc="-1" strike="noStrike">
                <a:solidFill>
                  <a:srgbClr val="000000"/>
                </a:solidFill>
                <a:latin typeface="Arial"/>
              </a:rPr>
              <a:t>Update Management Extensions for Software Updates for Internet of Things (SUIT) Manifests</a:t>
            </a:r>
            <a:endParaRPr b="0" lang="fi-FI" sz="2800" spc="-1" strike="noStrike">
              <a:solidFill>
                <a:srgbClr val="000000"/>
              </a:solidFill>
              <a:latin typeface="Arial"/>
            </a:endParaRPr>
          </a:p>
          <a:p>
            <a:pPr lvl="2" marL="453600" indent="-100800">
              <a:lnSpc>
                <a:spcPct val="100000"/>
              </a:lnSpc>
              <a:spcBef>
                <a:spcPts val="850"/>
              </a:spcBef>
              <a:buClr>
                <a:srgbClr val="000000"/>
              </a:buClr>
              <a:buSzPct val="45000"/>
              <a:buFont typeface="Wingdings" charset="2"/>
              <a:buChar char=""/>
            </a:pPr>
            <a:r>
              <a:rPr b="0" lang="fi-FI" sz="2400" spc="-1" strike="noStrike" u="sng">
                <a:solidFill>
                  <a:srgbClr val="0000ff"/>
                </a:solidFill>
                <a:uFillTx/>
                <a:latin typeface="Arial"/>
                <a:hlinkClick r:id="rId7"/>
              </a:rPr>
              <a:t>draft-ietf-suit-update-management</a:t>
            </a:r>
            <a:endParaRPr b="0" lang="fi-FI" sz="2400" spc="-1" strike="noStrike">
              <a:solidFill>
                <a:srgbClr val="000000"/>
              </a:solidFill>
              <a:latin typeface="Arial"/>
            </a:endParaRPr>
          </a:p>
          <a:p>
            <a:pPr marL="302400" indent="0">
              <a:lnSpc>
                <a:spcPct val="100000"/>
              </a:lnSpc>
              <a:spcBef>
                <a:spcPts val="1134"/>
              </a:spcBef>
              <a:buNone/>
              <a:tabLst>
                <a:tab algn="l" pos="0"/>
              </a:tabLst>
            </a:pP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BOFs</a:t>
            </a:r>
            <a:endParaRPr b="0" lang="fi-FI" sz="3200" spc="-1" strike="noStrike">
              <a:solidFill>
                <a:srgbClr val="000000"/>
              </a:solidFill>
              <a:latin typeface="Arial"/>
            </a:endParaRPr>
          </a:p>
        </p:txBody>
      </p:sp>
      <p:sp>
        <p:nvSpPr>
          <p:cNvPr id="114" name="PlaceHolder 2"/>
          <p:cNvSpPr>
            <a:spLocks noGrp="1"/>
          </p:cNvSpPr>
          <p:nvPr>
            <p:ph/>
          </p:nvPr>
        </p:nvSpPr>
        <p:spPr>
          <a:xfrm>
            <a:off x="457200" y="1455480"/>
            <a:ext cx="8228880" cy="3400560"/>
          </a:xfrm>
          <a:prstGeom prst="rect">
            <a:avLst/>
          </a:prstGeom>
          <a:noFill/>
          <a:ln w="0">
            <a:noFill/>
          </a:ln>
        </p:spPr>
        <p:txBody>
          <a:bodyPr lIns="0" rIns="0" tIns="0" bIns="0" anchor="t">
            <a:normAutofit fontScale="98000"/>
          </a:bodyPr>
          <a:p>
            <a:pPr marL="423360" indent="-3175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Noto Sans CJK SC"/>
              </a:rPr>
              <a:t>Expat </a:t>
            </a:r>
            <a:r>
              <a:rPr b="0" lang="fi-FI" sz="3200" spc="-1" strike="noStrike">
                <a:solidFill>
                  <a:srgbClr val="000000"/>
                </a:solidFill>
                <a:latin typeface="Arial"/>
              </a:rPr>
              <a:t>– TLS Exported Attestation</a:t>
            </a:r>
            <a:endParaRPr b="0" lang="fi-FI" sz="3200" spc="-1" strike="noStrike">
              <a:solidFill>
                <a:srgbClr val="000000"/>
              </a:solidFill>
              <a:latin typeface="Arial"/>
            </a:endParaRPr>
          </a:p>
          <a:p>
            <a:pPr marL="423360" indent="-3175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Noto Sans CJK SC"/>
              </a:rPr>
              <a:t>Webbotauth </a:t>
            </a:r>
            <a:r>
              <a:rPr b="0" lang="fi-FI" sz="3200" spc="-1" strike="noStrike">
                <a:solidFill>
                  <a:srgbClr val="000000"/>
                </a:solidFill>
                <a:latin typeface="Arial"/>
              </a:rPr>
              <a:t>– Web Bot Auth</a:t>
            </a:r>
            <a:endParaRPr b="0" lang="fi-FI" sz="3200" spc="-1" strike="noStrike">
              <a:solidFill>
                <a:srgbClr val="000000"/>
              </a:solidFill>
              <a:latin typeface="Arial"/>
            </a:endParaRPr>
          </a:p>
          <a:p>
            <a:pPr marL="423360" indent="-3175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Noto Sans CJK SC"/>
              </a:rPr>
              <a:t>Fantel </a:t>
            </a:r>
            <a:r>
              <a:rPr b="0" lang="fi-FI" sz="3200" spc="-1" strike="noStrike">
                <a:solidFill>
                  <a:srgbClr val="000000"/>
                </a:solidFill>
                <a:latin typeface="Arial"/>
              </a:rPr>
              <a:t>– Fast Notification for Traffic Engineering and Load Balacing</a:t>
            </a:r>
            <a:endParaRPr b="0" lang="fi-FI" sz="3200" spc="-1" strike="noStrike">
              <a:solidFill>
                <a:srgbClr val="000000"/>
              </a:solidFill>
              <a:latin typeface="Arial"/>
            </a:endParaRPr>
          </a:p>
          <a:p>
            <a:pPr marL="423360" indent="-3175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Noto Sans CJK SC"/>
              </a:rPr>
              <a:t>Ptth </a:t>
            </a:r>
            <a:r>
              <a:rPr b="0" lang="fi-FI" sz="3200" spc="-1" strike="noStrike">
                <a:solidFill>
                  <a:srgbClr val="000000"/>
                </a:solidFill>
                <a:latin typeface="Arial"/>
              </a:rPr>
              <a:t>– Protocol for Transposed Transactions over HTTP</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430560"/>
            <a:ext cx="8228880" cy="911520"/>
          </a:xfrm>
          <a:prstGeom prst="rect">
            <a:avLst/>
          </a:prstGeom>
          <a:noFill/>
          <a:ln w="0">
            <a:noFill/>
          </a:ln>
        </p:spPr>
        <p:txBody>
          <a:bodyPr lIns="0" rIns="0" tIns="0" bIns="0" anchor="ctr">
            <a:noAutofit/>
          </a:bodyPr>
          <a:p>
            <a:pPr indent="0" algn="ctr">
              <a:lnSpc>
                <a:spcPct val="100000"/>
              </a:lnSpc>
              <a:spcBef>
                <a:spcPts val="1417"/>
              </a:spcBef>
              <a:buNone/>
              <a:tabLst>
                <a:tab algn="l" pos="0"/>
              </a:tabLst>
            </a:pPr>
            <a:r>
              <a:rPr b="0" lang="fi-FI" sz="3200" spc="-1" strike="noStrike">
                <a:solidFill>
                  <a:srgbClr val="000000"/>
                </a:solidFill>
                <a:latin typeface="Arial"/>
                <a:ea typeface="Noto Sans CJK SC"/>
              </a:rPr>
              <a:t>Expat </a:t>
            </a:r>
            <a:r>
              <a:rPr b="0" lang="fi-FI" sz="3200" spc="-1" strike="noStrike">
                <a:solidFill>
                  <a:srgbClr val="000000"/>
                </a:solidFill>
                <a:latin typeface="Arial"/>
              </a:rPr>
              <a:t>– TLS Exported Attestation</a:t>
            </a:r>
            <a:endParaRPr b="0" lang="fi-FI" sz="3200" spc="-1" strike="noStrike">
              <a:solidFill>
                <a:srgbClr val="000000"/>
              </a:solidFill>
              <a:latin typeface="Arial"/>
            </a:endParaRPr>
          </a:p>
        </p:txBody>
      </p:sp>
      <p:sp>
        <p:nvSpPr>
          <p:cNvPr id="116" name="PlaceHolder 2"/>
          <p:cNvSpPr>
            <a:spLocks noGrp="1"/>
          </p:cNvSpPr>
          <p:nvPr>
            <p:ph/>
          </p:nvPr>
        </p:nvSpPr>
        <p:spPr>
          <a:xfrm>
            <a:off x="457200" y="1455480"/>
            <a:ext cx="8228880" cy="3400560"/>
          </a:xfrm>
          <a:prstGeom prst="rect">
            <a:avLst/>
          </a:prstGeom>
          <a:noFill/>
          <a:ln w="0">
            <a:noFill/>
          </a:ln>
        </p:spPr>
        <p:txBody>
          <a:bodyPr lIns="0" rIns="0" tIns="0" bIns="0" anchor="t">
            <a:normAutofit fontScale="33000"/>
          </a:bodyPr>
          <a:p>
            <a:pPr marL="142560" indent="-106920">
              <a:spcBef>
                <a:spcPts val="1417"/>
              </a:spcBef>
              <a:buClr>
                <a:srgbClr val="000000"/>
              </a:buClr>
              <a:buFont typeface="Symbol" charset="2"/>
              <a:buChar char=""/>
            </a:pPr>
            <a:r>
              <a:rPr b="0" lang="fi-FI" sz="3200" spc="-1" strike="noStrike">
                <a:solidFill>
                  <a:srgbClr val="000000"/>
                </a:solidFill>
                <a:latin typeface="Arial"/>
              </a:rPr>
              <a:t>Traditional TLS handshakes authenticate peers primarily based on static, long-term credentials like X.509 certificates.</a:t>
            </a:r>
            <a:endParaRPr b="0" lang="fi-FI" sz="3200" spc="-1" strike="noStrike">
              <a:solidFill>
                <a:srgbClr val="000000"/>
              </a:solidFill>
              <a:latin typeface="Arial"/>
            </a:endParaRPr>
          </a:p>
          <a:p>
            <a:pPr marL="142560" indent="-106920">
              <a:spcBef>
                <a:spcPts val="1417"/>
              </a:spcBef>
              <a:buClr>
                <a:srgbClr val="000000"/>
              </a:buClr>
              <a:buFont typeface="Symbol" charset="2"/>
              <a:buChar char=""/>
            </a:pPr>
            <a:r>
              <a:rPr b="0" lang="fi-FI" sz="3200" spc="-1" strike="noStrike">
                <a:solidFill>
                  <a:srgbClr val="000000"/>
                </a:solidFill>
                <a:latin typeface="Arial"/>
              </a:rPr>
              <a:t>Remote attestation addresses this by allowing an entity to produce verifiable Evidence about its current state—such as proving that its software and firmware haven't been tampered with, that secure boot is enabled, or that cryptographic keys are securely stored within a hardware-protected environment.</a:t>
            </a:r>
            <a:endParaRPr b="0" lang="fi-FI" sz="3200" spc="-1" strike="noStrike">
              <a:solidFill>
                <a:srgbClr val="000000"/>
              </a:solidFill>
              <a:latin typeface="Arial"/>
            </a:endParaRPr>
          </a:p>
          <a:p>
            <a:pPr marL="142560" indent="-106920">
              <a:spcBef>
                <a:spcPts val="1417"/>
              </a:spcBef>
              <a:buClr>
                <a:srgbClr val="000000"/>
              </a:buClr>
              <a:buFont typeface="Symbol" charset="2"/>
              <a:buChar char=""/>
            </a:pPr>
            <a:r>
              <a:rPr b="0" lang="fi-FI" sz="3200" spc="-1" strike="noStrike">
                <a:solidFill>
                  <a:srgbClr val="000000"/>
                </a:solidFill>
                <a:latin typeface="Arial"/>
              </a:rPr>
              <a:t>This provides a much stronger assurance of trustworthiness, helping to prevent attacks that might compromise a system even if its traditional credentials remain valid, and enables authorization policies based on richer security signals.</a:t>
            </a:r>
            <a:endParaRPr b="0" lang="fi-FI" sz="3200" spc="-1" strike="noStrike">
              <a:solidFill>
                <a:srgbClr val="000000"/>
              </a:solidFill>
              <a:latin typeface="Arial"/>
            </a:endParaRPr>
          </a:p>
          <a:p>
            <a:pPr marL="142560" indent="-106920">
              <a:spcBef>
                <a:spcPts val="1417"/>
              </a:spcBef>
              <a:buClr>
                <a:srgbClr val="000000"/>
              </a:buClr>
              <a:buFont typeface="Symbol" charset="2"/>
              <a:buChar char=""/>
            </a:pPr>
            <a:r>
              <a:rPr b="0" lang="fi-FI" sz="3200" spc="-1" strike="noStrike">
                <a:solidFill>
                  <a:srgbClr val="000000"/>
                </a:solidFill>
                <a:latin typeface="Arial"/>
              </a:rPr>
              <a:t>To address this need for enhanced, verifiable trustworthiness, this BOF proposes to standardize a post-handshake exchange for TLS that enables the attestation of one or both TLS endpoints.</a:t>
            </a:r>
            <a:endParaRPr b="0" lang="fi-FI" sz="3200" spc="-1" strike="noStrike">
              <a:solidFill>
                <a:srgbClr val="000000"/>
              </a:solidFill>
              <a:latin typeface="Arial"/>
            </a:endParaRPr>
          </a:p>
          <a:p>
            <a:pPr marL="142560" indent="-106920">
              <a:spcBef>
                <a:spcPts val="1417"/>
              </a:spcBef>
              <a:buClr>
                <a:srgbClr val="000000"/>
              </a:buClr>
              <a:buFont typeface="Symbol" charset="2"/>
              <a:buChar char=""/>
            </a:pPr>
            <a:r>
              <a:rPr b="0" lang="fi-FI" sz="3200" spc="-1" strike="noStrike">
                <a:solidFill>
                  <a:srgbClr val="000000"/>
                </a:solidFill>
                <a:latin typeface="Arial"/>
              </a:rPr>
              <a:t>Such a mechanism would allow an entity to produce Evidence about itself for another party to evaluate. A standard method for secure communication incorporating attestation into and from these environments using TLS would foster the growth of the application ecosystem, independent of the specific remote attestation technology.</a:t>
            </a:r>
            <a:endParaRPr b="0" lang="fi-FI" sz="3200" spc="-1" strike="noStrike">
              <a:solidFill>
                <a:srgbClr val="000000"/>
              </a:solidFill>
              <a:latin typeface="Arial"/>
            </a:endParaRPr>
          </a:p>
          <a:p>
            <a:pPr marL="142560" indent="-106920">
              <a:spcBef>
                <a:spcPts val="1417"/>
              </a:spcBef>
              <a:buClr>
                <a:srgbClr val="000000"/>
              </a:buClr>
              <a:buFont typeface="Symbol" charset="2"/>
              <a:buChar char=""/>
            </a:pPr>
            <a:r>
              <a:rPr b="0" lang="fi-FI" sz="3200" spc="-1" strike="noStrike">
                <a:solidFill>
                  <a:srgbClr val="000000"/>
                </a:solidFill>
                <a:latin typeface="Arial"/>
              </a:rPr>
              <a:t>This effort will focus on leveraging TLS 1.3 as-is and will not extend the TLS protocol itself or create new remote attestation technologies.</a:t>
            </a:r>
            <a:endParaRPr b="0" lang="fi-FI" sz="3200" spc="-1" strike="noStrike">
              <a:solidFill>
                <a:srgbClr val="000000"/>
              </a:solidFill>
              <a:latin typeface="Arial"/>
            </a:endParaRPr>
          </a:p>
          <a:p>
            <a:pPr marL="142560" indent="-106920">
              <a:spcBef>
                <a:spcPts val="1417"/>
              </a:spcBef>
              <a:buClr>
                <a:srgbClr val="000000"/>
              </a:buClr>
              <a:buFont typeface="Symbol" charset="2"/>
              <a:buChar char=""/>
            </a:pPr>
            <a:r>
              <a:rPr b="0" lang="fi-FI" sz="3200" spc="-1" strike="noStrike">
                <a:solidFill>
                  <a:srgbClr val="000000"/>
                </a:solidFill>
                <a:latin typeface="Arial"/>
              </a:rPr>
              <a:t>The scope of this effort is on IoT devices, confidential computing workloads and similar closed environments; Attestation of workloads on the open Internet is not in scope, and the proponents acknowledge the privacy concerns that would be associated with attestation on the Internet.</a:t>
            </a:r>
            <a:endParaRPr b="0" lang="fi-FI" sz="3200" spc="-1" strike="noStrike">
              <a:solidFill>
                <a:srgbClr val="000000"/>
              </a:solidFill>
              <a:latin typeface="Arial"/>
            </a:endParaRPr>
          </a:p>
          <a:p>
            <a:pPr marL="142560" indent="-106920">
              <a:spcBef>
                <a:spcPts val="1417"/>
              </a:spcBef>
              <a:buClr>
                <a:srgbClr val="000000"/>
              </a:buClr>
              <a:buFont typeface="Symbol" charset="2"/>
              <a:buChar char=""/>
            </a:pPr>
            <a:r>
              <a:rPr b="0" lang="fi-FI" sz="3200" spc="-1" strike="noStrike">
                <a:solidFill>
                  <a:srgbClr val="000000"/>
                </a:solidFill>
                <a:latin typeface="Arial"/>
              </a:rPr>
              <a:t>The goal is to produce a single specification for this post-handshake attestation exchange.</a:t>
            </a:r>
            <a:endParaRPr b="0" lang="fi-FI" sz="3200" spc="-1" strike="noStrike">
              <a:solidFill>
                <a:srgbClr val="000000"/>
              </a:solidFill>
              <a:latin typeface="Arial"/>
            </a:endParaRPr>
          </a:p>
          <a:p>
            <a:pPr marL="142560" indent="-106920">
              <a:spcBef>
                <a:spcPts val="1417"/>
              </a:spcBef>
              <a:buClr>
                <a:srgbClr val="000000"/>
              </a:buClr>
              <a:buFont typeface="Symbol" charset="2"/>
              <a:buChar char=""/>
            </a:pPr>
            <a:r>
              <a:rPr b="0" lang="fi-FI" sz="3200" spc="-1" strike="noStrike">
                <a:solidFill>
                  <a:srgbClr val="000000"/>
                </a:solidFill>
                <a:latin typeface="Arial"/>
              </a:rPr>
              <a:t>WG Forming</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PlaceHolder 1"/>
          <p:cNvSpPr>
            <a:spLocks noGrp="1"/>
          </p:cNvSpPr>
          <p:nvPr>
            <p:ph type="title"/>
          </p:nvPr>
        </p:nvSpPr>
        <p:spPr>
          <a:xfrm>
            <a:off x="457200" y="430560"/>
            <a:ext cx="8228880" cy="911520"/>
          </a:xfrm>
          <a:prstGeom prst="rect">
            <a:avLst/>
          </a:prstGeom>
          <a:noFill/>
          <a:ln w="0">
            <a:noFill/>
          </a:ln>
        </p:spPr>
        <p:txBody>
          <a:bodyPr lIns="0" rIns="0" tIns="0" bIns="0" anchor="ctr">
            <a:noAutofit/>
          </a:bodyPr>
          <a:p>
            <a:pPr indent="0" algn="ctr">
              <a:lnSpc>
                <a:spcPct val="100000"/>
              </a:lnSpc>
              <a:spcBef>
                <a:spcPts val="1417"/>
              </a:spcBef>
              <a:buNone/>
              <a:tabLst>
                <a:tab algn="l" pos="0"/>
              </a:tabLst>
            </a:pPr>
            <a:r>
              <a:rPr b="0" lang="fi-FI" sz="3200" spc="-1" strike="noStrike">
                <a:solidFill>
                  <a:srgbClr val="000000"/>
                </a:solidFill>
                <a:latin typeface="Arial"/>
                <a:ea typeface="Noto Sans CJK SC"/>
              </a:rPr>
              <a:t>Webbotauth </a:t>
            </a:r>
            <a:r>
              <a:rPr b="0" lang="fi-FI" sz="3200" spc="-1" strike="noStrike">
                <a:solidFill>
                  <a:srgbClr val="000000"/>
                </a:solidFill>
                <a:latin typeface="Arial"/>
              </a:rPr>
              <a:t>– Web Bot Auth</a:t>
            </a:r>
            <a:endParaRPr b="0" lang="fi-FI" sz="3200" spc="-1" strike="noStrike">
              <a:solidFill>
                <a:srgbClr val="000000"/>
              </a:solidFill>
              <a:latin typeface="Arial"/>
            </a:endParaRPr>
          </a:p>
        </p:txBody>
      </p:sp>
      <p:sp>
        <p:nvSpPr>
          <p:cNvPr id="118" name="PlaceHolder 2"/>
          <p:cNvSpPr>
            <a:spLocks noGrp="1"/>
          </p:cNvSpPr>
          <p:nvPr>
            <p:ph/>
          </p:nvPr>
        </p:nvSpPr>
        <p:spPr>
          <a:xfrm>
            <a:off x="457200" y="1455480"/>
            <a:ext cx="8228880" cy="3400560"/>
          </a:xfrm>
          <a:prstGeom prst="rect">
            <a:avLst/>
          </a:prstGeom>
          <a:noFill/>
          <a:ln w="0">
            <a:noFill/>
          </a:ln>
        </p:spPr>
        <p:txBody>
          <a:bodyPr lIns="0" rIns="0" tIns="0" bIns="0" anchor="t">
            <a:normAutofit fontScale="64000"/>
          </a:bodyPr>
          <a:p>
            <a:pPr marL="276480" indent="-207360">
              <a:spcBef>
                <a:spcPts val="1417"/>
              </a:spcBef>
              <a:buClr>
                <a:srgbClr val="000000"/>
              </a:buClr>
              <a:buFont typeface="Symbol" charset="2"/>
              <a:buChar char=""/>
            </a:pPr>
            <a:r>
              <a:rPr b="0" lang="fi-FI" sz="3200" spc="-1" strike="noStrike">
                <a:solidFill>
                  <a:srgbClr val="000000"/>
                </a:solidFill>
                <a:latin typeface="Arial"/>
              </a:rPr>
              <a:t>Currently, wide practice is for Web sites to identify non-browser clients using IP addresses, the User-Agent header field, and/or reverse DNS. All of these techniques have limitations and deficiencies, and at the same time the need for stronger identify for bots is becoming stronger, as non-browser traffic on the Web grows in volume and importance.</a:t>
            </a:r>
            <a:endParaRPr b="0" lang="fi-FI" sz="3200" spc="-1" strike="noStrike">
              <a:solidFill>
                <a:srgbClr val="000000"/>
              </a:solidFill>
              <a:latin typeface="Arial"/>
            </a:endParaRPr>
          </a:p>
          <a:p>
            <a:pPr marL="276480" indent="-207360">
              <a:spcBef>
                <a:spcPts val="1417"/>
              </a:spcBef>
              <a:buClr>
                <a:srgbClr val="000000"/>
              </a:buClr>
              <a:buFont typeface="Symbol" charset="2"/>
              <a:buChar char=""/>
            </a:pPr>
            <a:r>
              <a:rPr b="0" lang="fi-FI" sz="3200" spc="-1" strike="noStrike">
                <a:solidFill>
                  <a:srgbClr val="000000"/>
                </a:solidFill>
                <a:latin typeface="Arial"/>
              </a:rPr>
              <a:t>The community appears to be converging on cryptographic identity as a solution. This BoF proposes a Working Group to define such mechanisms.</a:t>
            </a:r>
            <a:endParaRPr b="0" lang="fi-FI" sz="3200" spc="-1" strike="noStrike">
              <a:solidFill>
                <a:srgbClr val="000000"/>
              </a:solidFill>
              <a:latin typeface="Arial"/>
            </a:endParaRPr>
          </a:p>
          <a:p>
            <a:pPr marL="276480" indent="-207360">
              <a:spcBef>
                <a:spcPts val="1417"/>
              </a:spcBef>
              <a:buClr>
                <a:srgbClr val="000000"/>
              </a:buClr>
              <a:buFont typeface="Symbol" charset="2"/>
              <a:buChar char=""/>
            </a:pPr>
            <a:r>
              <a:rPr b="0" lang="fi-FI" sz="3200" spc="-1" strike="noStrike">
                <a:solidFill>
                  <a:srgbClr val="000000"/>
                </a:solidFill>
                <a:latin typeface="Arial"/>
              </a:rPr>
              <a:t>WG Forming</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430560"/>
            <a:ext cx="8228880" cy="911520"/>
          </a:xfrm>
          <a:prstGeom prst="rect">
            <a:avLst/>
          </a:prstGeom>
          <a:noFill/>
          <a:ln w="0">
            <a:noFill/>
          </a:ln>
        </p:spPr>
        <p:txBody>
          <a:bodyPr lIns="0" rIns="0" tIns="0" bIns="0" anchor="ctr">
            <a:noAutofit/>
          </a:bodyPr>
          <a:p>
            <a:pPr indent="0" algn="ctr">
              <a:lnSpc>
                <a:spcPct val="100000"/>
              </a:lnSpc>
              <a:spcBef>
                <a:spcPts val="1417"/>
              </a:spcBef>
              <a:buNone/>
              <a:tabLst>
                <a:tab algn="l" pos="0"/>
              </a:tabLst>
            </a:pPr>
            <a:r>
              <a:rPr b="0" lang="fi-FI" sz="3200" spc="-1" strike="noStrike">
                <a:solidFill>
                  <a:srgbClr val="000000"/>
                </a:solidFill>
                <a:latin typeface="Arial"/>
                <a:ea typeface="Noto Sans CJK SC"/>
              </a:rPr>
              <a:t>Fantel </a:t>
            </a:r>
            <a:r>
              <a:rPr b="0" lang="fi-FI" sz="3200" spc="-1" strike="noStrike">
                <a:solidFill>
                  <a:srgbClr val="000000"/>
                </a:solidFill>
                <a:latin typeface="Arial"/>
              </a:rPr>
              <a:t>– Fast Notification for Traffic Engineering and Load Balacing</a:t>
            </a:r>
            <a:endParaRPr b="0" lang="fi-FI" sz="3200" spc="-1" strike="noStrike">
              <a:solidFill>
                <a:srgbClr val="000000"/>
              </a:solidFill>
              <a:latin typeface="Arial"/>
            </a:endParaRPr>
          </a:p>
        </p:txBody>
      </p:sp>
      <p:sp>
        <p:nvSpPr>
          <p:cNvPr id="120" name="PlaceHolder 2"/>
          <p:cNvSpPr>
            <a:spLocks noGrp="1"/>
          </p:cNvSpPr>
          <p:nvPr>
            <p:ph/>
          </p:nvPr>
        </p:nvSpPr>
        <p:spPr>
          <a:xfrm>
            <a:off x="457200" y="1455480"/>
            <a:ext cx="8228880" cy="3400560"/>
          </a:xfrm>
          <a:prstGeom prst="rect">
            <a:avLst/>
          </a:prstGeom>
          <a:noFill/>
          <a:ln w="0">
            <a:noFill/>
          </a:ln>
        </p:spPr>
        <p:txBody>
          <a:bodyPr lIns="0" rIns="0" tIns="0" bIns="0" anchor="t">
            <a:normAutofit fontScale="50000"/>
          </a:bodyPr>
          <a:p>
            <a:pPr marL="216000" indent="-162000">
              <a:spcBef>
                <a:spcPts val="1417"/>
              </a:spcBef>
              <a:buClr>
                <a:srgbClr val="000000"/>
              </a:buClr>
              <a:buFont typeface="Symbol" charset="2"/>
              <a:buChar char=""/>
            </a:pPr>
            <a:r>
              <a:rPr b="0" lang="fi-FI" sz="3200" spc="-1" strike="noStrike">
                <a:solidFill>
                  <a:srgbClr val="000000"/>
                </a:solidFill>
                <a:latin typeface="Arial"/>
              </a:rPr>
              <a:t>Optimal routing requires more than topology awareness. Real-time, reliable notification of network conditions is essential to enable adaptive, intelligent path selection, detect degraded or high-cost links, and identify congestion hotspots. The Fast Notification for Traffic Engineering and Load Balancing (FANTEL) BoF will examine the use cases to perform gap analysis and identify the problem statement and requirements for such real-time signaling to convey dynamic network state. The goal is to enable faster restoration, improve the responsiveness of traffic engineering, and enhance load balancing across diverse topologies.</a:t>
            </a:r>
            <a:endParaRPr b="0" lang="fi-FI" sz="3200" spc="-1" strike="noStrike">
              <a:solidFill>
                <a:srgbClr val="000000"/>
              </a:solidFill>
              <a:latin typeface="Arial"/>
            </a:endParaRPr>
          </a:p>
          <a:p>
            <a:pPr marL="216000" indent="-162000">
              <a:spcBef>
                <a:spcPts val="1417"/>
              </a:spcBef>
              <a:buClr>
                <a:srgbClr val="000000"/>
              </a:buClr>
              <a:buFont typeface="Symbol" charset="2"/>
              <a:buChar char=""/>
            </a:pPr>
            <a:r>
              <a:rPr b="0" lang="fi-FI" sz="3200" spc="-1" strike="noStrike">
                <a:solidFill>
                  <a:srgbClr val="000000"/>
                </a:solidFill>
                <a:latin typeface="Arial"/>
              </a:rPr>
              <a:t>The BoF seeks to highlight the problem space and bring together a community of interested participants to evaluate agreement on the use cases and requirements. A key objective is to assess whether there is sufficient interest to pursue technical work within the IETF. </a:t>
            </a:r>
            <a:endParaRPr b="0" lang="fi-FI" sz="3200" spc="-1" strike="noStrike">
              <a:solidFill>
                <a:srgbClr val="000000"/>
              </a:solidFill>
              <a:latin typeface="Arial"/>
            </a:endParaRPr>
          </a:p>
          <a:p>
            <a:pPr marL="216000" indent="-162000">
              <a:spcBef>
                <a:spcPts val="1417"/>
              </a:spcBef>
              <a:buClr>
                <a:srgbClr val="000000"/>
              </a:buClr>
              <a:buFont typeface="Symbol" charset="2"/>
              <a:buChar char=""/>
            </a:pPr>
            <a:r>
              <a:rPr b="0" lang="fi-FI" sz="3200" spc="-1" strike="noStrike">
                <a:solidFill>
                  <a:srgbClr val="000000"/>
                </a:solidFill>
                <a:latin typeface="Arial"/>
              </a:rPr>
              <a:t>Non-WG Forming</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PlaceHolder 1"/>
          <p:cNvSpPr>
            <a:spLocks noGrp="1"/>
          </p:cNvSpPr>
          <p:nvPr>
            <p:ph type="title"/>
          </p:nvPr>
        </p:nvSpPr>
        <p:spPr>
          <a:xfrm>
            <a:off x="457200" y="430560"/>
            <a:ext cx="8228880" cy="911520"/>
          </a:xfrm>
          <a:prstGeom prst="rect">
            <a:avLst/>
          </a:prstGeom>
          <a:noFill/>
          <a:ln w="0">
            <a:noFill/>
          </a:ln>
        </p:spPr>
        <p:txBody>
          <a:bodyPr lIns="0" rIns="0" tIns="0" bIns="0" anchor="ctr">
            <a:noAutofit/>
          </a:bodyPr>
          <a:p>
            <a:pPr indent="0" algn="ctr">
              <a:lnSpc>
                <a:spcPct val="100000"/>
              </a:lnSpc>
              <a:spcBef>
                <a:spcPts val="1417"/>
              </a:spcBef>
              <a:buNone/>
              <a:tabLst>
                <a:tab algn="l" pos="0"/>
              </a:tabLst>
            </a:pPr>
            <a:r>
              <a:rPr b="0" lang="fi-FI" sz="3200" spc="-1" strike="noStrike">
                <a:solidFill>
                  <a:srgbClr val="000000"/>
                </a:solidFill>
                <a:latin typeface="Arial"/>
                <a:ea typeface="Noto Sans CJK SC"/>
              </a:rPr>
              <a:t>Ptth </a:t>
            </a:r>
            <a:r>
              <a:rPr b="0" lang="fi-FI" sz="3200" spc="-1" strike="noStrike">
                <a:solidFill>
                  <a:srgbClr val="000000"/>
                </a:solidFill>
                <a:latin typeface="Arial"/>
              </a:rPr>
              <a:t>– Protocol for Transposed Transactions over HTTP</a:t>
            </a:r>
            <a:endParaRPr b="0" lang="fi-FI" sz="3200" spc="-1" strike="noStrike">
              <a:solidFill>
                <a:srgbClr val="000000"/>
              </a:solidFill>
              <a:latin typeface="Arial"/>
            </a:endParaRPr>
          </a:p>
        </p:txBody>
      </p:sp>
      <p:sp>
        <p:nvSpPr>
          <p:cNvPr id="122" name="PlaceHolder 2"/>
          <p:cNvSpPr>
            <a:spLocks noGrp="1"/>
          </p:cNvSpPr>
          <p:nvPr>
            <p:ph/>
          </p:nvPr>
        </p:nvSpPr>
        <p:spPr>
          <a:xfrm>
            <a:off x="457200" y="1455480"/>
            <a:ext cx="8228880" cy="3400560"/>
          </a:xfrm>
          <a:prstGeom prst="rect">
            <a:avLst/>
          </a:prstGeom>
          <a:noFill/>
          <a:ln w="0">
            <a:noFill/>
          </a:ln>
        </p:spPr>
        <p:txBody>
          <a:bodyPr lIns="0" rIns="0" tIns="0" bIns="0" anchor="t">
            <a:normAutofit fontScale="30000"/>
          </a:bodyPr>
          <a:p>
            <a:pPr marL="129600" indent="-97200">
              <a:spcBef>
                <a:spcPts val="1417"/>
              </a:spcBef>
              <a:buClr>
                <a:srgbClr val="000000"/>
              </a:buClr>
              <a:buFont typeface="Symbol" charset="2"/>
              <a:buChar char=""/>
            </a:pPr>
            <a:r>
              <a:rPr b="0" lang="fi-FI" sz="3200" spc="-1" strike="noStrike">
                <a:solidFill>
                  <a:srgbClr val="000000"/>
                </a:solidFill>
                <a:latin typeface="Arial"/>
              </a:rPr>
              <a:t>The HTTP protocol family provides a rich request-response facility between HTTP clients (which emit requests) and HTTP servers (which return responses). Each version of HTTP relies on a transport protocol to provide the connection – typically TCP, TLS, or QUIC. The transport also identifies a client (which initiates the connection) and a server (which accepts the connection).</a:t>
            </a:r>
            <a:endParaRPr b="0" lang="fi-FI" sz="3200" spc="-1" strike="noStrike">
              <a:solidFill>
                <a:srgbClr val="000000"/>
              </a:solidFill>
              <a:latin typeface="Arial"/>
            </a:endParaRPr>
          </a:p>
          <a:p>
            <a:pPr marL="129600" indent="-97200">
              <a:spcBef>
                <a:spcPts val="1417"/>
              </a:spcBef>
              <a:buClr>
                <a:srgbClr val="000000"/>
              </a:buClr>
              <a:buFont typeface="Symbol" charset="2"/>
              <a:buChar char=""/>
            </a:pPr>
            <a:r>
              <a:rPr b="0" lang="fi-FI" sz="3200" spc="-1" strike="noStrike">
                <a:solidFill>
                  <a:srgbClr val="000000"/>
                </a:solidFill>
                <a:latin typeface="Arial"/>
              </a:rPr>
              <a:t>In every standard version of HTTP, the transport client is also the HTTP client. This is sensible in ordinary HTTP use cases, in which the client knows how to reach the desired server, but the server does not know how or when to reach all potential clients. However, there are some specialized service architectures in which the situation is reversed:</a:t>
            </a:r>
            <a:endParaRPr b="0" lang="fi-FI" sz="3200" spc="-1" strike="noStrike">
              <a:solidFill>
                <a:srgbClr val="000000"/>
              </a:solidFill>
              <a:latin typeface="Arial"/>
            </a:endParaRPr>
          </a:p>
          <a:p>
            <a:pPr lvl="1" marL="259200" indent="-97200">
              <a:spcBef>
                <a:spcPts val="1134"/>
              </a:spcBef>
              <a:buClr>
                <a:srgbClr val="000000"/>
              </a:buClr>
              <a:buSzPct val="75000"/>
              <a:buFont typeface="Symbol" charset="2"/>
              <a:buChar char=""/>
            </a:pPr>
            <a:r>
              <a:rPr b="0" lang="fi-FI" sz="2800" spc="-1" strike="noStrike">
                <a:solidFill>
                  <a:srgbClr val="000000"/>
                </a:solidFill>
                <a:latin typeface="Arial"/>
              </a:rPr>
              <a:t>The server is only intended to be accessed directly by a small number of clients.</a:t>
            </a:r>
            <a:endParaRPr b="0" lang="fi-FI" sz="2800" spc="-1" strike="noStrike">
              <a:solidFill>
                <a:srgbClr val="000000"/>
              </a:solidFill>
              <a:latin typeface="Arial"/>
            </a:endParaRPr>
          </a:p>
          <a:p>
            <a:pPr lvl="1" marL="259200" indent="-97200">
              <a:spcBef>
                <a:spcPts val="1134"/>
              </a:spcBef>
              <a:buClr>
                <a:srgbClr val="000000"/>
              </a:buClr>
              <a:buSzPct val="75000"/>
              <a:buFont typeface="Symbol" charset="2"/>
              <a:buChar char=""/>
            </a:pPr>
            <a:r>
              <a:rPr b="0" lang="fi-FI" sz="2800" spc="-1" strike="noStrike">
                <a:solidFill>
                  <a:srgbClr val="000000"/>
                </a:solidFill>
                <a:latin typeface="Arial"/>
              </a:rPr>
              <a:t>The server knows how to reach these approved clients.</a:t>
            </a:r>
            <a:endParaRPr b="0" lang="fi-FI" sz="2800" spc="-1" strike="noStrike">
              <a:solidFill>
                <a:srgbClr val="000000"/>
              </a:solidFill>
              <a:latin typeface="Arial"/>
            </a:endParaRPr>
          </a:p>
          <a:p>
            <a:pPr lvl="1" marL="259200" indent="-97200">
              <a:spcBef>
                <a:spcPts val="1134"/>
              </a:spcBef>
              <a:buClr>
                <a:srgbClr val="000000"/>
              </a:buClr>
              <a:buSzPct val="75000"/>
              <a:buFont typeface="Symbol" charset="2"/>
              <a:buChar char=""/>
            </a:pPr>
            <a:r>
              <a:rPr b="0" lang="fi-FI" sz="2800" spc="-1" strike="noStrike">
                <a:solidFill>
                  <a:srgbClr val="000000"/>
                </a:solidFill>
                <a:latin typeface="Arial"/>
              </a:rPr>
              <a:t>The server is not widely accessible by arbitrary clients due to security or routing constraints.</a:t>
            </a:r>
            <a:endParaRPr b="0" lang="fi-FI" sz="2800" spc="-1" strike="noStrike">
              <a:solidFill>
                <a:srgbClr val="000000"/>
              </a:solidFill>
              <a:latin typeface="Arial"/>
            </a:endParaRPr>
          </a:p>
          <a:p>
            <a:pPr marL="129600" indent="-97200">
              <a:spcBef>
                <a:spcPts val="1417"/>
              </a:spcBef>
              <a:buClr>
                <a:srgbClr val="000000"/>
              </a:buClr>
              <a:buFont typeface="Symbol" charset="2"/>
              <a:buChar char=""/>
            </a:pPr>
            <a:r>
              <a:rPr b="0" lang="fi-FI" sz="3200" spc="-1" strike="noStrike">
                <a:solidFill>
                  <a:srgbClr val="000000"/>
                </a:solidFill>
                <a:latin typeface="Arial"/>
              </a:rPr>
              <a:t>This arrangement most commonly occurs for servers that are subject to a strict transport firewall or have no fixed location. Examples include:</a:t>
            </a:r>
            <a:endParaRPr b="0" lang="fi-FI" sz="3200" spc="-1" strike="noStrike">
              <a:solidFill>
                <a:srgbClr val="000000"/>
              </a:solidFill>
              <a:latin typeface="Arial"/>
            </a:endParaRPr>
          </a:p>
          <a:p>
            <a:pPr lvl="1" marL="259200" indent="-97200">
              <a:spcBef>
                <a:spcPts val="1134"/>
              </a:spcBef>
              <a:buClr>
                <a:srgbClr val="000000"/>
              </a:buClr>
              <a:buSzPct val="75000"/>
              <a:buFont typeface="Symbol" charset="2"/>
              <a:buChar char=""/>
            </a:pPr>
            <a:r>
              <a:rPr b="0" lang="fi-FI" sz="2800" spc="-1" strike="noStrike">
                <a:solidFill>
                  <a:srgbClr val="000000"/>
                </a:solidFill>
                <a:latin typeface="Arial"/>
              </a:rPr>
              <a:t>Servers that are only publicly reachable via a CDN or DDoS defense service, to avoid unauthorized access and DDoS attacks on the backend server.</a:t>
            </a:r>
            <a:endParaRPr b="0" lang="fi-FI" sz="2800" spc="-1" strike="noStrike">
              <a:solidFill>
                <a:srgbClr val="000000"/>
              </a:solidFill>
              <a:latin typeface="Arial"/>
            </a:endParaRPr>
          </a:p>
          <a:p>
            <a:pPr lvl="1" marL="259200" indent="-97200">
              <a:spcBef>
                <a:spcPts val="1134"/>
              </a:spcBef>
              <a:buClr>
                <a:srgbClr val="000000"/>
              </a:buClr>
              <a:buSzPct val="75000"/>
              <a:buFont typeface="Symbol" charset="2"/>
              <a:buChar char=""/>
            </a:pPr>
            <a:r>
              <a:rPr b="0" lang="fi-FI" sz="2800" spc="-1" strike="noStrike">
                <a:solidFill>
                  <a:srgbClr val="000000"/>
                </a:solidFill>
                <a:latin typeface="Arial"/>
              </a:rPr>
              <a:t>Servers whose IP address changes frequently, and rely on an HTTP gateway to provide a stable destination for clients.</a:t>
            </a:r>
            <a:endParaRPr b="0" lang="fi-FI" sz="2800" spc="-1" strike="noStrike">
              <a:solidFill>
                <a:srgbClr val="000000"/>
              </a:solidFill>
              <a:latin typeface="Arial"/>
            </a:endParaRPr>
          </a:p>
          <a:p>
            <a:pPr lvl="1" marL="259200" indent="-97200">
              <a:spcBef>
                <a:spcPts val="1134"/>
              </a:spcBef>
              <a:buClr>
                <a:srgbClr val="000000"/>
              </a:buClr>
              <a:buSzPct val="75000"/>
              <a:buFont typeface="Symbol" charset="2"/>
              <a:buChar char=""/>
            </a:pPr>
            <a:r>
              <a:rPr b="0" lang="fi-FI" sz="2800" spc="-1" strike="noStrike">
                <a:solidFill>
                  <a:srgbClr val="000000"/>
                </a:solidFill>
                <a:latin typeface="Arial"/>
              </a:rPr>
              <a:t>“</a:t>
            </a:r>
            <a:r>
              <a:rPr b="0" lang="fi-FI" sz="2800" spc="-1" strike="noStrike">
                <a:solidFill>
                  <a:srgbClr val="000000"/>
                </a:solidFill>
                <a:latin typeface="Arial"/>
              </a:rPr>
              <a:t>Hidden services” whose server location is a secret, concealed by an anonymizing transport proxy service.</a:t>
            </a:r>
            <a:endParaRPr b="0" lang="fi-FI" sz="2800" spc="-1" strike="noStrike">
              <a:solidFill>
                <a:srgbClr val="000000"/>
              </a:solidFill>
              <a:latin typeface="Arial"/>
            </a:endParaRPr>
          </a:p>
          <a:p>
            <a:pPr lvl="1" marL="259200" indent="-97200">
              <a:spcBef>
                <a:spcPts val="1134"/>
              </a:spcBef>
              <a:buClr>
                <a:srgbClr val="000000"/>
              </a:buClr>
              <a:buSzPct val="75000"/>
              <a:buFont typeface="Symbol" charset="2"/>
              <a:buChar char=""/>
            </a:pPr>
            <a:r>
              <a:rPr b="0" lang="fi-FI" sz="2800" spc="-1" strike="noStrike">
                <a:solidFill>
                  <a:srgbClr val="000000"/>
                </a:solidFill>
                <a:latin typeface="Arial"/>
              </a:rPr>
              <a:t>On-premise corporate servers, answering queries from an approved externally hosted service.</a:t>
            </a:r>
            <a:endParaRPr b="0" lang="fi-FI" sz="2800" spc="-1" strike="noStrike">
              <a:solidFill>
                <a:srgbClr val="000000"/>
              </a:solidFill>
              <a:latin typeface="Arial"/>
            </a:endParaRPr>
          </a:p>
          <a:p>
            <a:pPr lvl="1" marL="259200" indent="-97200">
              <a:spcBef>
                <a:spcPts val="1134"/>
              </a:spcBef>
              <a:buClr>
                <a:srgbClr val="000000"/>
              </a:buClr>
              <a:buSzPct val="75000"/>
              <a:buFont typeface="Symbol" charset="2"/>
              <a:buChar char=""/>
            </a:pPr>
            <a:r>
              <a:rPr b="0" lang="fi-FI" sz="2800" spc="-1" strike="noStrike">
                <a:solidFill>
                  <a:srgbClr val="000000"/>
                </a:solidFill>
                <a:latin typeface="Arial"/>
              </a:rPr>
              <a:t>Untrusted clients that need access to specific resources but are not permitted to initiate outgoing connections.</a:t>
            </a:r>
            <a:endParaRPr b="0" lang="fi-FI" sz="2800" spc="-1" strike="noStrike">
              <a:solidFill>
                <a:srgbClr val="000000"/>
              </a:solidFill>
              <a:latin typeface="Arial"/>
            </a:endParaRPr>
          </a:p>
          <a:p>
            <a:pPr marL="129600" indent="-97200">
              <a:spcBef>
                <a:spcPts val="1417"/>
              </a:spcBef>
              <a:buClr>
                <a:srgbClr val="000000"/>
              </a:buClr>
              <a:buFont typeface="Symbol" charset="2"/>
              <a:buChar char=""/>
            </a:pPr>
            <a:r>
              <a:rPr b="0" lang="fi-FI" sz="3200" spc="-1" strike="noStrike">
                <a:solidFill>
                  <a:srgbClr val="000000"/>
                </a:solidFill>
                <a:latin typeface="Arial"/>
              </a:rPr>
              <a:t>An additional area of emerging use cases is fueled by advances in MASQUE that enable tunneling of arbitrary UDP and TCP flows over HTTP. Proprietary solutions such as Zero Trust Network Access services commonly reverse initiator and responder transport roles for encapsulated network flows to provide security benefits and deployment flexibility.</a:t>
            </a:r>
            <a:endParaRPr b="0" lang="fi-FI" sz="3200" spc="-1" strike="noStrike">
              <a:solidFill>
                <a:srgbClr val="000000"/>
              </a:solidFill>
              <a:latin typeface="Arial"/>
            </a:endParaRPr>
          </a:p>
          <a:p>
            <a:pPr marL="129600" indent="-97200">
              <a:spcBef>
                <a:spcPts val="1417"/>
              </a:spcBef>
              <a:buClr>
                <a:srgbClr val="000000"/>
              </a:buClr>
              <a:buFont typeface="Symbol" charset="2"/>
              <a:buChar char=""/>
            </a:pPr>
            <a:r>
              <a:rPr b="0" lang="fi-FI" sz="3200" spc="-1" strike="noStrike">
                <a:solidFill>
                  <a:srgbClr val="000000"/>
                </a:solidFill>
                <a:latin typeface="Arial"/>
              </a:rPr>
              <a:t>Currently, there are multiple proprietary or vendor-specific deployed solutions for each of these use cases. In the absence of a standard, they are served by custom protocols and software. This impedes migration between service providers and cross-vendor integration.</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for July</a:t>
            </a:r>
            <a:endParaRPr b="0" lang="fi-FI" sz="3200" spc="-1" strike="noStrike">
              <a:solidFill>
                <a:srgbClr val="000000"/>
              </a:solidFill>
              <a:latin typeface="Arial"/>
            </a:endParaRPr>
          </a:p>
        </p:txBody>
      </p:sp>
      <p:sp>
        <p:nvSpPr>
          <p:cNvPr id="94" name="PlaceHolder 2"/>
          <p:cNvSpPr>
            <a:spLocks noGrp="1"/>
          </p:cNvSpPr>
          <p:nvPr>
            <p:ph/>
          </p:nvPr>
        </p:nvSpPr>
        <p:spPr>
          <a:xfrm>
            <a:off x="457200" y="1455480"/>
            <a:ext cx="8228880" cy="340056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Discuss what will be happening in IETF 123 Madrid (July 19 – 25, 2025)</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IETF 123</a:t>
            </a:r>
            <a:endParaRPr b="0" lang="fi-FI" sz="3200" spc="-1" strike="noStrike">
              <a:solidFill>
                <a:srgbClr val="000000"/>
              </a:solidFill>
              <a:latin typeface="Arial"/>
            </a:endParaRPr>
          </a:p>
        </p:txBody>
      </p:sp>
      <p:sp>
        <p:nvSpPr>
          <p:cNvPr id="96" name="PlaceHolder 2"/>
          <p:cNvSpPr>
            <a:spLocks noGrp="1"/>
          </p:cNvSpPr>
          <p:nvPr>
            <p:ph/>
          </p:nvPr>
        </p:nvSpPr>
        <p:spPr>
          <a:xfrm>
            <a:off x="457200" y="1455480"/>
            <a:ext cx="8228880" cy="3400560"/>
          </a:xfrm>
          <a:prstGeom prst="rect">
            <a:avLst/>
          </a:prstGeom>
          <a:noFill/>
          <a:ln w="0">
            <a:noFill/>
          </a:ln>
        </p:spPr>
        <p:txBody>
          <a:bodyPr lIns="0" rIns="0" tIns="0" bIns="0" anchor="t">
            <a:normAutofit/>
          </a:bodyPr>
          <a:p>
            <a:pPr marL="432000" indent="-324000">
              <a:lnSpc>
                <a:spcPct val="100000"/>
              </a:lnSpc>
              <a:spcBef>
                <a:spcPts val="1417"/>
              </a:spcBef>
              <a:buClr>
                <a:srgbClr val="000000"/>
              </a:buClr>
              <a:buFont typeface="Symbol" charset="2"/>
              <a:buChar char=""/>
            </a:pPr>
            <a:r>
              <a:rPr b="0" lang="fi-FI" sz="3200" spc="-1" strike="noStrike">
                <a:solidFill>
                  <a:srgbClr val="000000"/>
                </a:solidFill>
                <a:latin typeface="Arial"/>
              </a:rPr>
              <a:t>IETF 123 will be held in Madrid, July 19 – 25, 2025</a:t>
            </a:r>
            <a:endParaRPr b="0" lang="fi-FI" sz="3200" spc="-1" strike="noStrike">
              <a:solidFill>
                <a:srgbClr val="000000"/>
              </a:solidFill>
              <a:latin typeface="Arial"/>
            </a:endParaRPr>
          </a:p>
          <a:p>
            <a:pPr lvl="1" marL="864000" indent="-324000">
              <a:lnSpc>
                <a:spcPct val="100000"/>
              </a:lnSpc>
              <a:spcBef>
                <a:spcPts val="1134"/>
              </a:spcBef>
              <a:buClr>
                <a:srgbClr val="000000"/>
              </a:buClr>
              <a:buSzPct val="75000"/>
              <a:buFont typeface="Symbol" charset="2"/>
              <a:buChar char=""/>
            </a:pPr>
            <a:r>
              <a:rPr b="0" lang="fi-FI" sz="3200" spc="-1" strike="noStrike">
                <a:solidFill>
                  <a:srgbClr val="000000"/>
                </a:solidFill>
                <a:latin typeface="Arial"/>
              </a:rPr>
              <a:t>Held last week in this same hotel.</a:t>
            </a:r>
            <a:endParaRPr b="0" lang="fi-FI" sz="3200" spc="-1" strike="noStrike">
              <a:solidFill>
                <a:srgbClr val="000000"/>
              </a:solidFill>
              <a:latin typeface="Arial"/>
            </a:endParaRPr>
          </a:p>
          <a:p>
            <a:pPr lvl="1" marL="864000" indent="-324000">
              <a:lnSpc>
                <a:spcPct val="100000"/>
              </a:lnSpc>
              <a:spcBef>
                <a:spcPts val="1134"/>
              </a:spcBef>
              <a:buClr>
                <a:srgbClr val="000000"/>
              </a:buClr>
              <a:buSzPct val="75000"/>
              <a:buFont typeface="Symbol" charset="2"/>
              <a:buChar char=""/>
            </a:pPr>
            <a:r>
              <a:rPr b="0" lang="fi-FI" sz="3200" spc="-1" strike="noStrike" u="sng">
                <a:solidFill>
                  <a:srgbClr val="0000ff"/>
                </a:solidFill>
                <a:uFillTx/>
                <a:latin typeface="Arial"/>
                <a:hlinkClick r:id="rId1"/>
              </a:rPr>
              <a:t>Proceedings</a:t>
            </a:r>
            <a:r>
              <a:rPr b="0" lang="fi-FI" sz="3200" spc="-1" strike="noStrike">
                <a:solidFill>
                  <a:srgbClr val="000000"/>
                </a:solidFill>
                <a:latin typeface="Arial"/>
              </a:rPr>
              <a:t> are in process of being generated. </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IETF 124</a:t>
            </a:r>
            <a:endParaRPr b="0" lang="fi-FI" sz="3200" spc="-1" strike="noStrike">
              <a:solidFill>
                <a:srgbClr val="000000"/>
              </a:solidFill>
              <a:latin typeface="Arial"/>
            </a:endParaRPr>
          </a:p>
        </p:txBody>
      </p:sp>
      <p:sp>
        <p:nvSpPr>
          <p:cNvPr id="98" name="PlaceHolder 2"/>
          <p:cNvSpPr>
            <a:spLocks noGrp="1"/>
          </p:cNvSpPr>
          <p:nvPr>
            <p:ph/>
          </p:nvPr>
        </p:nvSpPr>
        <p:spPr>
          <a:xfrm>
            <a:off x="457200" y="1455480"/>
            <a:ext cx="8228880" cy="3400560"/>
          </a:xfrm>
          <a:prstGeom prst="rect">
            <a:avLst/>
          </a:prstGeom>
          <a:noFill/>
          <a:ln w="0">
            <a:noFill/>
          </a:ln>
        </p:spPr>
        <p:txBody>
          <a:bodyPr lIns="0" rIns="0" tIns="0" bIns="0" anchor="t">
            <a:normAutofit fontScale="93000"/>
          </a:bodyPr>
          <a:p>
            <a:pPr marL="200880" indent="-200880">
              <a:lnSpc>
                <a:spcPct val="100000"/>
              </a:lnSpc>
              <a:spcBef>
                <a:spcPts val="1417"/>
              </a:spcBef>
              <a:buClr>
                <a:srgbClr val="000000"/>
              </a:buClr>
              <a:buFont typeface="Symbol" charset="2"/>
              <a:buChar char=""/>
            </a:pPr>
            <a:r>
              <a:rPr b="0" lang="fi-FI" sz="3200" spc="-1" strike="noStrike">
                <a:solidFill>
                  <a:srgbClr val="000000"/>
                </a:solidFill>
                <a:latin typeface="Arial"/>
              </a:rPr>
              <a:t>IETF 124 will be held in Montreal, November 1 – 7, 2025</a:t>
            </a:r>
            <a:endParaRPr b="0" lang="fi-FI" sz="3200" spc="-1" strike="noStrike">
              <a:solidFill>
                <a:srgbClr val="000000"/>
              </a:solidFill>
              <a:latin typeface="Arial"/>
            </a:endParaRPr>
          </a:p>
          <a:p>
            <a:pPr lvl="1" marL="401760" indent="-200880">
              <a:lnSpc>
                <a:spcPct val="100000"/>
              </a:lnSpc>
              <a:spcBef>
                <a:spcPts val="1134"/>
              </a:spcBef>
              <a:buClr>
                <a:srgbClr val="000000"/>
              </a:buClr>
              <a:buSzPct val="45000"/>
              <a:buFont typeface="Wingdings" charset="2"/>
              <a:buChar char=""/>
            </a:pPr>
            <a:r>
              <a:rPr b="0" lang="fi-FI" sz="2800" spc="-1" strike="noStrike">
                <a:solidFill>
                  <a:srgbClr val="000000"/>
                </a:solidFill>
                <a:latin typeface="Arial"/>
              </a:rPr>
              <a:t>Registration is open</a:t>
            </a:r>
            <a:endParaRPr b="0" lang="fi-FI" sz="2800" spc="-1" strike="noStrike">
              <a:solidFill>
                <a:srgbClr val="000000"/>
              </a:solidFill>
              <a:latin typeface="Arial"/>
            </a:endParaRPr>
          </a:p>
          <a:p>
            <a:pPr lvl="1" marL="401760" indent="-200880">
              <a:lnSpc>
                <a:spcPct val="100000"/>
              </a:lnSpc>
              <a:spcBef>
                <a:spcPts val="1134"/>
              </a:spcBef>
              <a:buClr>
                <a:srgbClr val="000000"/>
              </a:buClr>
              <a:buSzPct val="45000"/>
              <a:buFont typeface="Wingdings" charset="2"/>
              <a:buChar char=""/>
            </a:pPr>
            <a:r>
              <a:rPr b="0" lang="fi-FI" sz="2800" spc="-1" strike="noStrike" u="sng">
                <a:solidFill>
                  <a:srgbClr val="0000ff"/>
                </a:solidFill>
                <a:uFillTx/>
                <a:latin typeface="Arial"/>
                <a:hlinkClick r:id="rId1"/>
              </a:rPr>
              <a:t>Registration</a:t>
            </a:r>
            <a:endParaRPr b="0" lang="fi-FI" sz="2800" spc="-1" strike="noStrike">
              <a:solidFill>
                <a:srgbClr val="000000"/>
              </a:solidFill>
              <a:latin typeface="Arial"/>
            </a:endParaRPr>
          </a:p>
          <a:p>
            <a:pPr lvl="1" marL="401760" indent="-200880">
              <a:lnSpc>
                <a:spcPct val="100000"/>
              </a:lnSpc>
              <a:spcBef>
                <a:spcPts val="1134"/>
              </a:spcBef>
              <a:buClr>
                <a:srgbClr val="000000"/>
              </a:buClr>
              <a:buSzPct val="45000"/>
              <a:buFont typeface="Wingdings" charset="2"/>
              <a:buChar char=""/>
            </a:pPr>
            <a:r>
              <a:rPr b="0" lang="fi-FI" sz="2800" spc="-1" strike="noStrike">
                <a:solidFill>
                  <a:srgbClr val="000000"/>
                </a:solidFill>
                <a:latin typeface="Arial"/>
              </a:rPr>
              <a:t>There is registration fee waivers program</a:t>
            </a:r>
            <a:endParaRPr b="0" lang="fi-FI" sz="2800" spc="-1" strike="noStrike">
              <a:solidFill>
                <a:srgbClr val="000000"/>
              </a:solidFill>
              <a:latin typeface="Arial"/>
            </a:endParaRPr>
          </a:p>
          <a:p>
            <a:pPr lvl="2" marL="602640" indent="-200880">
              <a:lnSpc>
                <a:spcPct val="100000"/>
              </a:lnSpc>
              <a:spcBef>
                <a:spcPts val="850"/>
              </a:spcBef>
              <a:buClr>
                <a:srgbClr val="000000"/>
              </a:buClr>
              <a:buSzPct val="45000"/>
              <a:buFont typeface="Wingdings" charset="2"/>
              <a:buChar char=""/>
            </a:pPr>
            <a:r>
              <a:rPr b="0" lang="fi-FI" sz="2400" spc="-1" strike="noStrike">
                <a:solidFill>
                  <a:srgbClr val="000000"/>
                </a:solidFill>
                <a:latin typeface="Arial"/>
              </a:rPr>
              <a:t>Almost all remote participation requests are accepted.</a:t>
            </a:r>
            <a:endParaRPr b="0" lang="fi-FI" sz="2400" spc="-1" strike="noStrike">
              <a:solidFill>
                <a:srgbClr val="000000"/>
              </a:solidFill>
              <a:latin typeface="Arial"/>
            </a:endParaRPr>
          </a:p>
          <a:p>
            <a:pPr lvl="2" marL="602640" indent="-200880">
              <a:lnSpc>
                <a:spcPct val="100000"/>
              </a:lnSpc>
              <a:spcBef>
                <a:spcPts val="850"/>
              </a:spcBef>
              <a:buClr>
                <a:srgbClr val="000000"/>
              </a:buClr>
              <a:buSzPct val="45000"/>
              <a:buFont typeface="Wingdings" charset="2"/>
              <a:buChar char=""/>
            </a:pPr>
            <a:r>
              <a:rPr b="0" lang="fi-FI" sz="2400" spc="-1" strike="noStrike" u="sng">
                <a:solidFill>
                  <a:srgbClr val="0000ff"/>
                </a:solidFill>
                <a:uFillTx/>
                <a:latin typeface="Arial"/>
                <a:hlinkClick r:id="rId2"/>
              </a:rPr>
              <a:t>https://www.ietf.org/meeting/registration-fee-waivers/</a:t>
            </a:r>
            <a:endParaRPr b="0" lang="fi-FI"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Working groups to cover</a:t>
            </a:r>
            <a:endParaRPr b="0" lang="fi-FI" sz="3200" spc="-1" strike="noStrike">
              <a:solidFill>
                <a:srgbClr val="000000"/>
              </a:solidFill>
              <a:latin typeface="Arial"/>
            </a:endParaRPr>
          </a:p>
        </p:txBody>
      </p:sp>
      <p:sp>
        <p:nvSpPr>
          <p:cNvPr id="100" name="PlaceHolder 2"/>
          <p:cNvSpPr>
            <a:spLocks noGrp="1"/>
          </p:cNvSpPr>
          <p:nvPr>
            <p:ph/>
          </p:nvPr>
        </p:nvSpPr>
        <p:spPr>
          <a:xfrm>
            <a:off x="457200" y="1455480"/>
            <a:ext cx="8228880" cy="340056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6lo – Ipv6 over Networks of Resource-constrained Nodes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Lake – Lightweight Authenticated Key Exchange</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Suit – Software Updates for Internet of Things</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PlaceHolder 1"/>
          <p:cNvSpPr>
            <a:spLocks noGrp="1"/>
          </p:cNvSpPr>
          <p:nvPr>
            <p:ph type="title"/>
          </p:nvPr>
        </p:nvSpPr>
        <p:spPr>
          <a:xfrm>
            <a:off x="457200" y="430560"/>
            <a:ext cx="8228880" cy="9115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6lo – Ipv6 over Networks of Resource-constrained Nodes</a:t>
            </a:r>
            <a:endParaRPr b="0" lang="fi-FI" sz="3200" spc="-1" strike="noStrike">
              <a:solidFill>
                <a:srgbClr val="000000"/>
              </a:solidFill>
              <a:latin typeface="Arial"/>
            </a:endParaRPr>
          </a:p>
        </p:txBody>
      </p:sp>
      <p:sp>
        <p:nvSpPr>
          <p:cNvPr id="102" name="PlaceHolder 2"/>
          <p:cNvSpPr>
            <a:spLocks noGrp="1"/>
          </p:cNvSpPr>
          <p:nvPr>
            <p:ph/>
          </p:nvPr>
        </p:nvSpPr>
        <p:spPr>
          <a:xfrm>
            <a:off x="457200" y="1455480"/>
            <a:ext cx="8228880" cy="3400560"/>
          </a:xfrm>
          <a:prstGeom prst="rect">
            <a:avLst/>
          </a:prstGeom>
          <a:noFill/>
          <a:ln w="0">
            <a:noFill/>
          </a:ln>
        </p:spPr>
        <p:txBody>
          <a:bodyPr lIns="0" rIns="0" tIns="0" bIns="0" anchor="t">
            <a:normAutofit fontScale="80000"/>
          </a:bodyPr>
          <a:p>
            <a:pPr marL="345600" indent="-2592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Did meet in IETF 123</a:t>
            </a:r>
            <a:endParaRPr b="0" lang="fi-FI" sz="3200" spc="-1" strike="noStrike">
              <a:solidFill>
                <a:srgbClr val="000000"/>
              </a:solidFill>
              <a:latin typeface="Arial"/>
            </a:endParaRPr>
          </a:p>
          <a:p>
            <a:pPr lvl="1" marL="691200" indent="-259200">
              <a:lnSpc>
                <a:spcPct val="100000"/>
              </a:lnSpc>
              <a:spcBef>
                <a:spcPts val="1134"/>
              </a:spcBef>
              <a:buClr>
                <a:srgbClr val="000000"/>
              </a:buClr>
              <a:buSzPct val="45000"/>
              <a:buFont typeface="Wingdings" charset="2"/>
              <a:buChar char=""/>
            </a:pPr>
            <a:r>
              <a:rPr b="0" lang="fi-FI" sz="3200" spc="-1" strike="noStrike" u="sng">
                <a:solidFill>
                  <a:srgbClr val="0000ff"/>
                </a:solidFill>
                <a:uFillTx/>
                <a:latin typeface="Arial"/>
                <a:hlinkClick r:id="rId1"/>
              </a:rPr>
              <a:t>Agenda</a:t>
            </a:r>
            <a:endParaRPr b="0" lang="fi-FI" sz="3200" spc="-1" strike="noStrike">
              <a:solidFill>
                <a:srgbClr val="000000"/>
              </a:solidFill>
              <a:latin typeface="Arial"/>
            </a:endParaRPr>
          </a:p>
          <a:p>
            <a:pPr lvl="1" marL="691200" indent="-259200">
              <a:lnSpc>
                <a:spcPct val="100000"/>
              </a:lnSpc>
              <a:spcBef>
                <a:spcPts val="1134"/>
              </a:spcBef>
              <a:buClr>
                <a:srgbClr val="000000"/>
              </a:buClr>
              <a:buSzPct val="45000"/>
              <a:buFont typeface="Wingdings" charset="2"/>
              <a:buChar char=""/>
            </a:pPr>
            <a:r>
              <a:rPr b="0" lang="fi-FI" sz="3200" spc="-1" strike="noStrike" u="sng">
                <a:solidFill>
                  <a:srgbClr val="0000ff"/>
                </a:solidFill>
                <a:uFillTx/>
                <a:latin typeface="Arial"/>
                <a:hlinkClick r:id="rId2"/>
              </a:rPr>
              <a:t>Minutes</a:t>
            </a:r>
            <a:endParaRPr b="0" lang="fi-FI" sz="3200" spc="-1" strike="noStrike">
              <a:solidFill>
                <a:srgbClr val="000000"/>
              </a:solidFill>
              <a:latin typeface="Arial"/>
            </a:endParaRPr>
          </a:p>
          <a:p>
            <a:pPr lvl="1" marL="691200" indent="-259200">
              <a:lnSpc>
                <a:spcPct val="100000"/>
              </a:lnSpc>
              <a:spcBef>
                <a:spcPts val="1134"/>
              </a:spcBef>
              <a:buClr>
                <a:srgbClr val="000000"/>
              </a:buClr>
              <a:buSzPct val="45000"/>
              <a:buFont typeface="Wingdings" charset="2"/>
              <a:buChar char=""/>
            </a:pPr>
            <a:r>
              <a:rPr b="0" lang="fi-FI" sz="3200" spc="-1" strike="noStrike" u="sng">
                <a:solidFill>
                  <a:srgbClr val="0000ff"/>
                </a:solidFill>
                <a:uFillTx/>
                <a:latin typeface="Arial"/>
                <a:hlinkClick r:id="rId3"/>
              </a:rPr>
              <a:t>Recording</a:t>
            </a:r>
            <a:endParaRPr b="0" lang="fi-FI" sz="3200" spc="-1" strike="noStrike">
              <a:solidFill>
                <a:srgbClr val="000000"/>
              </a:solidFill>
              <a:latin typeface="Arial"/>
            </a:endParaRPr>
          </a:p>
          <a:p>
            <a:pPr lvl="1" marL="691200" indent="-259200">
              <a:lnSpc>
                <a:spcPct val="100000"/>
              </a:lnSpc>
              <a:spcBef>
                <a:spcPts val="1134"/>
              </a:spcBef>
              <a:buClr>
                <a:srgbClr val="000000"/>
              </a:buClr>
              <a:buSzPct val="45000"/>
              <a:buFont typeface="Wingdings" charset="2"/>
              <a:buChar char=""/>
            </a:pPr>
            <a:r>
              <a:rPr b="0" lang="fi-FI" sz="2800" spc="-1" strike="noStrike">
                <a:solidFill>
                  <a:srgbClr val="000000"/>
                </a:solidFill>
                <a:latin typeface="Arial"/>
              </a:rPr>
              <a:t>Ipv6 Neighbor discovery prefix registration, path-aware semantic addressing, generic address assignment, SCHC-compressed Packets over IEEE 802.15.4, Ipv6 packets over short-range OWC</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6lo – Work in progress</a:t>
            </a:r>
            <a:endParaRPr b="0" lang="fi-FI" sz="3200" spc="-1" strike="noStrike">
              <a:solidFill>
                <a:srgbClr val="000000"/>
              </a:solidFill>
              <a:latin typeface="Arial"/>
            </a:endParaRPr>
          </a:p>
        </p:txBody>
      </p:sp>
      <p:sp>
        <p:nvSpPr>
          <p:cNvPr id="104" name="PlaceHolder 2"/>
          <p:cNvSpPr>
            <a:spLocks noGrp="1"/>
          </p:cNvSpPr>
          <p:nvPr>
            <p:ph/>
          </p:nvPr>
        </p:nvSpPr>
        <p:spPr>
          <a:xfrm>
            <a:off x="457200" y="1455480"/>
            <a:ext cx="8228880" cy="3400560"/>
          </a:xfrm>
          <a:prstGeom prst="rect">
            <a:avLst/>
          </a:prstGeom>
          <a:noFill/>
          <a:ln w="0">
            <a:noFill/>
          </a:ln>
        </p:spPr>
        <p:txBody>
          <a:bodyPr lIns="0" rIns="0" tIns="0" bIns="0" anchor="t">
            <a:normAutofit fontScale="44000"/>
          </a:bodyPr>
          <a:p>
            <a:pPr marL="190080" indent="-1425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RFC Editor Queue</a:t>
            </a:r>
            <a:endParaRPr b="0" lang="fi-FI" sz="3200" spc="-1" strike="noStrike">
              <a:solidFill>
                <a:srgbClr val="000000"/>
              </a:solidFill>
              <a:latin typeface="Arial"/>
            </a:endParaRPr>
          </a:p>
          <a:p>
            <a:pPr lvl="1" marL="380160" indent="-142560">
              <a:lnSpc>
                <a:spcPct val="100000"/>
              </a:lnSpc>
              <a:spcBef>
                <a:spcPts val="1134"/>
              </a:spcBef>
              <a:buClr>
                <a:srgbClr val="000000"/>
              </a:buClr>
              <a:buSzPct val="45000"/>
              <a:buFont typeface="Wingdings" charset="2"/>
              <a:buChar char=""/>
            </a:pPr>
            <a:r>
              <a:rPr b="0" lang="fi-FI" sz="2800" spc="-1" strike="noStrike">
                <a:solidFill>
                  <a:srgbClr val="000000"/>
                </a:solidFill>
                <a:latin typeface="Arial"/>
              </a:rPr>
              <a:t>IPv6 Neighbor Discovery Prefix Registration</a:t>
            </a:r>
            <a:endParaRPr b="0" lang="fi-FI" sz="2800" spc="-1" strike="noStrike">
              <a:solidFill>
                <a:srgbClr val="000000"/>
              </a:solidFill>
              <a:latin typeface="Arial"/>
            </a:endParaRPr>
          </a:p>
          <a:p>
            <a:pPr lvl="2" marL="570240" indent="-126720">
              <a:lnSpc>
                <a:spcPct val="100000"/>
              </a:lnSpc>
              <a:spcBef>
                <a:spcPts val="850"/>
              </a:spcBef>
              <a:buClr>
                <a:srgbClr val="000000"/>
              </a:buClr>
              <a:buSzPct val="45000"/>
              <a:buFont typeface="Wingdings" charset="2"/>
              <a:buChar char=""/>
            </a:pPr>
            <a:r>
              <a:rPr b="0" lang="fi-FI" sz="2800" spc="-1" strike="noStrike" u="sng">
                <a:solidFill>
                  <a:srgbClr val="0000ff"/>
                </a:solidFill>
                <a:uFillTx/>
                <a:latin typeface="Arial"/>
                <a:hlinkClick r:id="rId1"/>
              </a:rPr>
              <a:t>draft-ietf-6lo-prefix-registration</a:t>
            </a:r>
            <a:endParaRPr b="0" lang="fi-FI" sz="2800" spc="-1" strike="noStrike">
              <a:solidFill>
                <a:srgbClr val="000000"/>
              </a:solidFill>
              <a:latin typeface="Arial"/>
            </a:endParaRPr>
          </a:p>
          <a:p>
            <a:pPr lvl="1" marL="380160" indent="-142560">
              <a:lnSpc>
                <a:spcPct val="100000"/>
              </a:lnSpc>
              <a:spcBef>
                <a:spcPts val="1134"/>
              </a:spcBef>
              <a:buClr>
                <a:srgbClr val="000000"/>
              </a:buClr>
              <a:buSzPct val="45000"/>
              <a:buFont typeface="Wingdings" charset="2"/>
              <a:buChar char=""/>
            </a:pPr>
            <a:r>
              <a:rPr b="0" lang="fi-FI" sz="2800" spc="-1" strike="noStrike">
                <a:solidFill>
                  <a:srgbClr val="000000"/>
                </a:solidFill>
                <a:latin typeface="Arial"/>
              </a:rPr>
              <a:t> </a:t>
            </a:r>
            <a:r>
              <a:rPr b="0" lang="fi-FI" sz="2800" spc="-1" strike="noStrike">
                <a:solidFill>
                  <a:srgbClr val="000000"/>
                </a:solidFill>
                <a:latin typeface="Arial"/>
              </a:rPr>
              <a:t>Fixing the C-Flag in Extended Address Registration Option (EARO) </a:t>
            </a:r>
            <a:endParaRPr b="0" lang="fi-FI" sz="2800" spc="-1" strike="noStrike">
              <a:solidFill>
                <a:srgbClr val="000000"/>
              </a:solidFill>
              <a:latin typeface="Arial"/>
            </a:endParaRPr>
          </a:p>
          <a:p>
            <a:pPr lvl="2" marL="570240" indent="-126720">
              <a:lnSpc>
                <a:spcPct val="100000"/>
              </a:lnSpc>
              <a:spcBef>
                <a:spcPts val="850"/>
              </a:spcBef>
              <a:buClr>
                <a:srgbClr val="000000"/>
              </a:buClr>
              <a:buSzPct val="45000"/>
              <a:buFont typeface="Wingdings" charset="2"/>
              <a:buChar char=""/>
            </a:pPr>
            <a:r>
              <a:rPr b="0" lang="fi-FI" sz="2800" spc="-1" strike="noStrike" u="sng">
                <a:solidFill>
                  <a:srgbClr val="0000ff"/>
                </a:solidFill>
                <a:uFillTx/>
                <a:latin typeface="Arial"/>
                <a:hlinkClick r:id="rId2"/>
              </a:rPr>
              <a:t>draft-ietf-6lo-updating-rfc-8928</a:t>
            </a:r>
            <a:endParaRPr b="0" lang="fi-FI" sz="2800" spc="-1" strike="noStrike">
              <a:solidFill>
                <a:srgbClr val="000000"/>
              </a:solidFill>
              <a:latin typeface="Arial"/>
            </a:endParaRPr>
          </a:p>
          <a:p>
            <a:pPr marL="190080" indent="-1425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WG documents</a:t>
            </a:r>
            <a:endParaRPr b="0" lang="fi-FI" sz="3200" spc="-1" strike="noStrike">
              <a:solidFill>
                <a:srgbClr val="000000"/>
              </a:solidFill>
              <a:latin typeface="Arial"/>
            </a:endParaRPr>
          </a:p>
          <a:p>
            <a:pPr lvl="1" marL="380160" indent="-142560">
              <a:lnSpc>
                <a:spcPct val="100000"/>
              </a:lnSpc>
              <a:spcBef>
                <a:spcPts val="1134"/>
              </a:spcBef>
              <a:buClr>
                <a:srgbClr val="000000"/>
              </a:buClr>
              <a:buSzPct val="45000"/>
              <a:buFont typeface="Wingdings" charset="2"/>
              <a:buChar char=""/>
            </a:pPr>
            <a:r>
              <a:rPr b="0" lang="fi-FI" sz="2800" spc="-1" strike="noStrike">
                <a:solidFill>
                  <a:srgbClr val="000000"/>
                </a:solidFill>
                <a:latin typeface="Arial"/>
              </a:rPr>
              <a:t>Path-Aware Semantic Addressing (PASA) for Low power and Lossy Networks</a:t>
            </a:r>
            <a:endParaRPr b="0" lang="fi-FI" sz="2800" spc="-1" strike="noStrike">
              <a:solidFill>
                <a:srgbClr val="000000"/>
              </a:solidFill>
              <a:latin typeface="Arial"/>
            </a:endParaRPr>
          </a:p>
          <a:p>
            <a:pPr lvl="2" marL="570240" indent="-126720">
              <a:lnSpc>
                <a:spcPct val="100000"/>
              </a:lnSpc>
              <a:spcBef>
                <a:spcPts val="850"/>
              </a:spcBef>
              <a:buClr>
                <a:srgbClr val="000000"/>
              </a:buClr>
              <a:buSzPct val="45000"/>
              <a:buFont typeface="Wingdings" charset="2"/>
              <a:buChar char=""/>
            </a:pPr>
            <a:r>
              <a:rPr b="0" lang="fi-FI" sz="2400" spc="-1" strike="noStrike" u="sng">
                <a:solidFill>
                  <a:srgbClr val="0000ff"/>
                </a:solidFill>
                <a:uFillTx/>
                <a:latin typeface="Arial"/>
                <a:hlinkClick r:id="rId3"/>
              </a:rPr>
              <a:t>draft-ietf-6lo-path-aware-semantic-addressing</a:t>
            </a:r>
            <a:endParaRPr b="0" lang="fi-FI" sz="2400" spc="-1" strike="noStrike">
              <a:solidFill>
                <a:srgbClr val="000000"/>
              </a:solidFill>
              <a:latin typeface="Arial"/>
            </a:endParaRPr>
          </a:p>
          <a:p>
            <a:pPr lvl="1" marL="380160" indent="-142560">
              <a:lnSpc>
                <a:spcPct val="100000"/>
              </a:lnSpc>
              <a:spcBef>
                <a:spcPts val="1134"/>
              </a:spcBef>
              <a:buClr>
                <a:srgbClr val="000000"/>
              </a:buClr>
              <a:buSzPct val="45000"/>
              <a:buFont typeface="Wingdings" charset="2"/>
              <a:buChar char=""/>
            </a:pPr>
            <a:r>
              <a:rPr b="0" lang="fi-FI" sz="2800" spc="-1" strike="noStrike">
                <a:solidFill>
                  <a:srgbClr val="000000"/>
                </a:solidFill>
                <a:latin typeface="Arial"/>
              </a:rPr>
              <a:t>Transmission of SCHC-compressed packets over IEEE 802.15.4 networks</a:t>
            </a:r>
            <a:endParaRPr b="0" lang="fi-FI" sz="2800" spc="-1" strike="noStrike">
              <a:solidFill>
                <a:srgbClr val="000000"/>
              </a:solidFill>
              <a:latin typeface="Arial"/>
            </a:endParaRPr>
          </a:p>
          <a:p>
            <a:pPr lvl="2" marL="570240" indent="-126720">
              <a:lnSpc>
                <a:spcPct val="100000"/>
              </a:lnSpc>
              <a:spcBef>
                <a:spcPts val="850"/>
              </a:spcBef>
              <a:buClr>
                <a:srgbClr val="000000"/>
              </a:buClr>
              <a:buSzPct val="45000"/>
              <a:buFont typeface="Wingdings" charset="2"/>
              <a:buChar char=""/>
            </a:pPr>
            <a:r>
              <a:rPr b="0" lang="fi-FI" sz="2400" spc="-1" strike="noStrike" u="sng">
                <a:solidFill>
                  <a:srgbClr val="0000ff"/>
                </a:solidFill>
                <a:uFillTx/>
                <a:latin typeface="Arial"/>
                <a:hlinkClick r:id="rId4"/>
              </a:rPr>
              <a:t>draft-ietf-6lo-schc-15dot4</a:t>
            </a:r>
            <a:endParaRPr b="0" lang="fi-FI" sz="2400" spc="-1" strike="noStrike">
              <a:solidFill>
                <a:srgbClr val="000000"/>
              </a:solidFill>
              <a:latin typeface="Arial"/>
            </a:endParaRPr>
          </a:p>
          <a:p>
            <a:pPr lvl="1" marL="380160" indent="-142560">
              <a:lnSpc>
                <a:spcPct val="100000"/>
              </a:lnSpc>
              <a:spcBef>
                <a:spcPts val="1134"/>
              </a:spcBef>
              <a:buClr>
                <a:srgbClr val="000000"/>
              </a:buClr>
              <a:buSzPct val="45000"/>
              <a:buFont typeface="Wingdings" charset="2"/>
              <a:buChar char=""/>
            </a:pPr>
            <a:r>
              <a:rPr b="0" lang="fi-FI" sz="2800" spc="-1" strike="noStrike">
                <a:solidFill>
                  <a:srgbClr val="000000"/>
                </a:solidFill>
                <a:latin typeface="Arial"/>
              </a:rPr>
              <a:t>Transmission of IPv6 Packets over Short-Range Optical Wireless Communications</a:t>
            </a:r>
            <a:endParaRPr b="0" lang="fi-FI" sz="2800" spc="-1" strike="noStrike">
              <a:solidFill>
                <a:srgbClr val="000000"/>
              </a:solidFill>
              <a:latin typeface="Arial"/>
            </a:endParaRPr>
          </a:p>
          <a:p>
            <a:pPr lvl="2" marL="570240" indent="-126720">
              <a:lnSpc>
                <a:spcPct val="100000"/>
              </a:lnSpc>
              <a:spcBef>
                <a:spcPts val="850"/>
              </a:spcBef>
              <a:buClr>
                <a:srgbClr val="000000"/>
              </a:buClr>
              <a:buSzPct val="45000"/>
              <a:buFont typeface="Wingdings" charset="2"/>
              <a:buChar char=""/>
            </a:pPr>
            <a:r>
              <a:rPr b="0" lang="fi-FI" sz="2400" spc="-1" strike="noStrike" u="sng">
                <a:solidFill>
                  <a:srgbClr val="0000ff"/>
                </a:solidFill>
                <a:uFillTx/>
                <a:latin typeface="Arial"/>
                <a:hlinkClick r:id="rId5"/>
              </a:rPr>
              <a:t>draft-ietf-6lo-owc</a:t>
            </a:r>
            <a:endParaRPr b="0" lang="fi-FI" sz="2400" spc="-1" strike="noStrike">
              <a:solidFill>
                <a:srgbClr val="000000"/>
              </a:solidFill>
              <a:latin typeface="Arial"/>
            </a:endParaRPr>
          </a:p>
          <a:p>
            <a:pPr lvl="1" marL="380160" indent="-142560">
              <a:lnSpc>
                <a:spcPct val="100000"/>
              </a:lnSpc>
              <a:spcBef>
                <a:spcPts val="1134"/>
              </a:spcBef>
              <a:buClr>
                <a:srgbClr val="000000"/>
              </a:buClr>
              <a:buSzPct val="45000"/>
              <a:buFont typeface="Wingdings" charset="2"/>
              <a:buChar char=""/>
            </a:pPr>
            <a:r>
              <a:rPr b="0" lang="fi-FI" sz="2800" spc="-1" strike="noStrike">
                <a:solidFill>
                  <a:srgbClr val="000000"/>
                </a:solidFill>
                <a:latin typeface="Arial"/>
              </a:rPr>
              <a:t>Generic Address Assignment Option for 6LowPAN Neighbor Discovery</a:t>
            </a:r>
            <a:endParaRPr b="0" lang="fi-FI" sz="2800" spc="-1" strike="noStrike">
              <a:solidFill>
                <a:srgbClr val="000000"/>
              </a:solidFill>
              <a:latin typeface="Arial"/>
            </a:endParaRPr>
          </a:p>
          <a:p>
            <a:pPr lvl="2" marL="570240" indent="-126720">
              <a:lnSpc>
                <a:spcPct val="100000"/>
              </a:lnSpc>
              <a:spcBef>
                <a:spcPts val="850"/>
              </a:spcBef>
              <a:buClr>
                <a:srgbClr val="000000"/>
              </a:buClr>
              <a:buSzPct val="45000"/>
              <a:buFont typeface="Wingdings" charset="2"/>
              <a:buChar char=""/>
            </a:pPr>
            <a:r>
              <a:rPr b="0" lang="fi-FI" sz="2400" spc="-1" strike="noStrike" u="sng">
                <a:solidFill>
                  <a:srgbClr val="0000ff"/>
                </a:solidFill>
                <a:uFillTx/>
                <a:latin typeface="Arial"/>
                <a:hlinkClick r:id="rId6"/>
              </a:rPr>
              <a:t>draft-ietf-6lo-nd-gaao</a:t>
            </a:r>
            <a:r>
              <a:rPr b="0" lang="fi-FI" sz="2800" spc="-1" strike="noStrike">
                <a:solidFill>
                  <a:srgbClr val="000000"/>
                </a:solidFill>
                <a:latin typeface="Arial"/>
              </a:rPr>
              <a:t> </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PlaceHolder 1"/>
          <p:cNvSpPr>
            <a:spLocks noGrp="1"/>
          </p:cNvSpPr>
          <p:nvPr>
            <p:ph type="title"/>
          </p:nvPr>
        </p:nvSpPr>
        <p:spPr>
          <a:xfrm>
            <a:off x="457200" y="430560"/>
            <a:ext cx="8228880" cy="9115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Lake – Lightweight Authenticated Key Exchange</a:t>
            </a:r>
            <a:endParaRPr b="0" lang="fi-FI" sz="3200" spc="-1" strike="noStrike">
              <a:solidFill>
                <a:srgbClr val="000000"/>
              </a:solidFill>
              <a:latin typeface="Arial"/>
            </a:endParaRPr>
          </a:p>
        </p:txBody>
      </p:sp>
      <p:sp>
        <p:nvSpPr>
          <p:cNvPr id="106" name="PlaceHolder 2"/>
          <p:cNvSpPr>
            <a:spLocks noGrp="1"/>
          </p:cNvSpPr>
          <p:nvPr>
            <p:ph/>
          </p:nvPr>
        </p:nvSpPr>
        <p:spPr>
          <a:xfrm>
            <a:off x="457200" y="1455480"/>
            <a:ext cx="8228880" cy="3400560"/>
          </a:xfrm>
          <a:prstGeom prst="rect">
            <a:avLst/>
          </a:prstGeom>
          <a:noFill/>
          <a:ln w="0">
            <a:noFill/>
          </a:ln>
        </p:spPr>
        <p:txBody>
          <a:bodyPr lIns="0" rIns="0" tIns="0" bIns="0" anchor="t">
            <a:normAutofit fontScale="92000"/>
          </a:bodyPr>
          <a:p>
            <a:pPr marL="397440" indent="-2980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Did meet in IETF 123</a:t>
            </a:r>
            <a:endParaRPr b="0" lang="fi-FI" sz="3200" spc="-1" strike="noStrike">
              <a:solidFill>
                <a:srgbClr val="000000"/>
              </a:solidFill>
              <a:latin typeface="Arial"/>
            </a:endParaRPr>
          </a:p>
          <a:p>
            <a:pPr lvl="1" marL="794880" indent="-298080">
              <a:lnSpc>
                <a:spcPct val="100000"/>
              </a:lnSpc>
              <a:spcBef>
                <a:spcPts val="1134"/>
              </a:spcBef>
              <a:buClr>
                <a:srgbClr val="000000"/>
              </a:buClr>
              <a:buSzPct val="45000"/>
              <a:buFont typeface="Wingdings" charset="2"/>
              <a:buChar char=""/>
            </a:pPr>
            <a:r>
              <a:rPr b="0" lang="fi-FI" sz="3200" spc="-1" strike="noStrike" u="sng">
                <a:solidFill>
                  <a:srgbClr val="0000ff"/>
                </a:solidFill>
                <a:uFillTx/>
                <a:latin typeface="Arial"/>
                <a:hlinkClick r:id="rId1"/>
              </a:rPr>
              <a:t>Agenda</a:t>
            </a:r>
            <a:endParaRPr b="0" lang="fi-FI" sz="3200" spc="-1" strike="noStrike">
              <a:solidFill>
                <a:srgbClr val="000000"/>
              </a:solidFill>
              <a:latin typeface="Arial"/>
            </a:endParaRPr>
          </a:p>
          <a:p>
            <a:pPr lvl="1" marL="794880" indent="-298080">
              <a:lnSpc>
                <a:spcPct val="100000"/>
              </a:lnSpc>
              <a:spcBef>
                <a:spcPts val="1134"/>
              </a:spcBef>
              <a:buClr>
                <a:srgbClr val="000000"/>
              </a:buClr>
              <a:buSzPct val="45000"/>
              <a:buFont typeface="Wingdings" charset="2"/>
              <a:buChar char=""/>
            </a:pPr>
            <a:r>
              <a:rPr b="0" lang="fi-FI" sz="3200" spc="-1" strike="noStrike" u="sng">
                <a:solidFill>
                  <a:srgbClr val="0000ff"/>
                </a:solidFill>
                <a:uFillTx/>
                <a:latin typeface="Arial"/>
                <a:hlinkClick r:id="rId2"/>
              </a:rPr>
              <a:t>Minutes</a:t>
            </a:r>
            <a:endParaRPr b="0" lang="fi-FI" sz="3200" spc="-1" strike="noStrike">
              <a:solidFill>
                <a:srgbClr val="000000"/>
              </a:solidFill>
              <a:latin typeface="Arial"/>
            </a:endParaRPr>
          </a:p>
          <a:p>
            <a:pPr lvl="1" marL="794880" indent="-298080">
              <a:lnSpc>
                <a:spcPct val="100000"/>
              </a:lnSpc>
              <a:spcBef>
                <a:spcPts val="1134"/>
              </a:spcBef>
              <a:buClr>
                <a:srgbClr val="000000"/>
              </a:buClr>
              <a:buSzPct val="45000"/>
              <a:buFont typeface="Wingdings" charset="2"/>
              <a:buChar char=""/>
            </a:pPr>
            <a:r>
              <a:rPr b="0" lang="fi-FI" sz="3200" spc="-1" strike="noStrike" u="sng">
                <a:solidFill>
                  <a:srgbClr val="0000ff"/>
                </a:solidFill>
                <a:uFillTx/>
                <a:latin typeface="Arial"/>
                <a:hlinkClick r:id="rId3"/>
              </a:rPr>
              <a:t>Recording</a:t>
            </a:r>
            <a:endParaRPr b="0" lang="fi-FI" sz="3200" spc="-1" strike="noStrike">
              <a:solidFill>
                <a:srgbClr val="000000"/>
              </a:solidFill>
              <a:latin typeface="Arial"/>
            </a:endParaRPr>
          </a:p>
          <a:p>
            <a:pPr lvl="1" marL="794880" indent="-298080">
              <a:lnSpc>
                <a:spcPct val="100000"/>
              </a:lnSpc>
              <a:spcBef>
                <a:spcPts val="1134"/>
              </a:spcBef>
              <a:buClr>
                <a:srgbClr val="000000"/>
              </a:buClr>
              <a:buSzPct val="45000"/>
              <a:buFont typeface="Wingdings" charset="2"/>
              <a:buChar char=""/>
            </a:pPr>
            <a:r>
              <a:rPr b="0" lang="fi-FI" sz="2800" spc="-1" strike="noStrike">
                <a:solidFill>
                  <a:srgbClr val="000000"/>
                </a:solidFill>
                <a:latin typeface="Arial"/>
              </a:rPr>
              <a:t>Authz, app profiles, implementation considerations, grease, remote attestation, PSK, QR discussion</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Lake – Work in progress</a:t>
            </a:r>
            <a:endParaRPr b="0" lang="fi-FI" sz="3200" spc="-1" strike="noStrike">
              <a:solidFill>
                <a:srgbClr val="000000"/>
              </a:solidFill>
              <a:latin typeface="Arial"/>
            </a:endParaRPr>
          </a:p>
        </p:txBody>
      </p:sp>
      <p:sp>
        <p:nvSpPr>
          <p:cNvPr id="108" name="PlaceHolder 2"/>
          <p:cNvSpPr>
            <a:spLocks noGrp="1"/>
          </p:cNvSpPr>
          <p:nvPr>
            <p:ph/>
          </p:nvPr>
        </p:nvSpPr>
        <p:spPr>
          <a:xfrm>
            <a:off x="457200" y="1455480"/>
            <a:ext cx="8228880" cy="3400560"/>
          </a:xfrm>
          <a:prstGeom prst="rect">
            <a:avLst/>
          </a:prstGeom>
          <a:noFill/>
          <a:ln w="0">
            <a:noFill/>
          </a:ln>
        </p:spPr>
        <p:txBody>
          <a:bodyPr lIns="0" rIns="0" tIns="0" bIns="0" anchor="t">
            <a:normAutofit fontScale="49000"/>
          </a:bodyPr>
          <a:p>
            <a:pPr marL="211680" indent="-1587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WG documents</a:t>
            </a:r>
            <a:endParaRPr b="0" lang="fi-FI" sz="3200" spc="-1" strike="noStrike">
              <a:solidFill>
                <a:srgbClr val="000000"/>
              </a:solidFill>
              <a:latin typeface="Arial"/>
            </a:endParaRPr>
          </a:p>
          <a:p>
            <a:pPr lvl="1" marL="423360" indent="-158760">
              <a:lnSpc>
                <a:spcPct val="100000"/>
              </a:lnSpc>
              <a:spcBef>
                <a:spcPts val="1134"/>
              </a:spcBef>
              <a:buClr>
                <a:srgbClr val="000000"/>
              </a:buClr>
              <a:buSzPct val="45000"/>
              <a:buFont typeface="Wingdings" charset="2"/>
              <a:buChar char=""/>
            </a:pPr>
            <a:r>
              <a:rPr b="0" lang="fi-FI" sz="2800" spc="-1" strike="noStrike">
                <a:solidFill>
                  <a:srgbClr val="000000"/>
                </a:solidFill>
                <a:latin typeface="Arial"/>
              </a:rPr>
              <a:t>Coordinating the Use of Application Profiles for Ephemeral Diffie-Hellman Over COSE (EDHOC)</a:t>
            </a:r>
            <a:endParaRPr b="0" lang="fi-FI" sz="2800" spc="-1" strike="noStrike">
              <a:solidFill>
                <a:srgbClr val="000000"/>
              </a:solidFill>
              <a:latin typeface="Arial"/>
            </a:endParaRPr>
          </a:p>
          <a:p>
            <a:pPr lvl="2" marL="635040" indent="-141120">
              <a:lnSpc>
                <a:spcPct val="100000"/>
              </a:lnSpc>
              <a:spcBef>
                <a:spcPts val="850"/>
              </a:spcBef>
              <a:buClr>
                <a:srgbClr val="000000"/>
              </a:buClr>
              <a:buSzPct val="45000"/>
              <a:buFont typeface="Wingdings" charset="2"/>
              <a:buChar char=""/>
            </a:pPr>
            <a:r>
              <a:rPr b="0" lang="fi-FI" sz="2400" spc="-1" strike="noStrike" u="sng">
                <a:solidFill>
                  <a:srgbClr val="0000ff"/>
                </a:solidFill>
                <a:uFillTx/>
                <a:latin typeface="Arial"/>
                <a:hlinkClick r:id="rId1"/>
              </a:rPr>
              <a:t>draft-ietf-lake-app-profiles</a:t>
            </a:r>
            <a:endParaRPr b="0" lang="fi-FI" sz="2400" spc="-1" strike="noStrike">
              <a:solidFill>
                <a:srgbClr val="000000"/>
              </a:solidFill>
              <a:latin typeface="Arial"/>
            </a:endParaRPr>
          </a:p>
          <a:p>
            <a:pPr lvl="1" marL="423360" indent="-158760">
              <a:lnSpc>
                <a:spcPct val="100000"/>
              </a:lnSpc>
              <a:spcBef>
                <a:spcPts val="1134"/>
              </a:spcBef>
              <a:buClr>
                <a:srgbClr val="000000"/>
              </a:buClr>
              <a:buSzPct val="45000"/>
              <a:buFont typeface="Wingdings" charset="2"/>
              <a:buChar char=""/>
            </a:pPr>
            <a:r>
              <a:rPr b="0" lang="fi-FI" sz="2800" spc="-1" strike="noStrike">
                <a:solidFill>
                  <a:srgbClr val="000000"/>
                </a:solidFill>
                <a:latin typeface="Arial"/>
              </a:rPr>
              <a:t>Lightweight Authorization using Ephemeral Diffie-Hellman Over COSE (ELA)</a:t>
            </a:r>
            <a:endParaRPr b="0" lang="fi-FI" sz="2800" spc="-1" strike="noStrike">
              <a:solidFill>
                <a:srgbClr val="000000"/>
              </a:solidFill>
              <a:latin typeface="Arial"/>
            </a:endParaRPr>
          </a:p>
          <a:p>
            <a:pPr lvl="2" marL="635040" indent="-141120">
              <a:lnSpc>
                <a:spcPct val="100000"/>
              </a:lnSpc>
              <a:spcBef>
                <a:spcPts val="850"/>
              </a:spcBef>
              <a:buClr>
                <a:srgbClr val="000000"/>
              </a:buClr>
              <a:buSzPct val="45000"/>
              <a:buFont typeface="Wingdings" charset="2"/>
              <a:buChar char=""/>
            </a:pPr>
            <a:r>
              <a:rPr b="0" lang="fi-FI" sz="2400" spc="-1" strike="noStrike" u="sng">
                <a:solidFill>
                  <a:srgbClr val="0000ff"/>
                </a:solidFill>
                <a:uFillTx/>
                <a:latin typeface="Arial"/>
                <a:hlinkClick r:id="rId2"/>
              </a:rPr>
              <a:t>draft-ietf-lake-authz</a:t>
            </a:r>
            <a:endParaRPr b="0" lang="fi-FI" sz="2400" spc="-1" strike="noStrike">
              <a:solidFill>
                <a:srgbClr val="000000"/>
              </a:solidFill>
              <a:latin typeface="Arial"/>
            </a:endParaRPr>
          </a:p>
          <a:p>
            <a:pPr lvl="1" marL="423360" indent="-158760">
              <a:lnSpc>
                <a:spcPct val="100000"/>
              </a:lnSpc>
              <a:spcBef>
                <a:spcPts val="1134"/>
              </a:spcBef>
              <a:buClr>
                <a:srgbClr val="000000"/>
              </a:buClr>
              <a:buSzPct val="45000"/>
              <a:buFont typeface="Wingdings" charset="2"/>
              <a:buChar char=""/>
            </a:pPr>
            <a:r>
              <a:rPr b="0" lang="fi-FI" sz="2800" spc="-1" strike="noStrike">
                <a:solidFill>
                  <a:srgbClr val="000000"/>
                </a:solidFill>
                <a:latin typeface="Arial"/>
              </a:rPr>
              <a:t>Implementation Considerations for Ephemeral Diffie-Hellman Over COSE (EDHOC)</a:t>
            </a:r>
            <a:endParaRPr b="0" lang="fi-FI" sz="2800" spc="-1" strike="noStrike">
              <a:solidFill>
                <a:srgbClr val="000000"/>
              </a:solidFill>
              <a:latin typeface="Arial"/>
            </a:endParaRPr>
          </a:p>
          <a:p>
            <a:pPr lvl="2" marL="635040" indent="-141120">
              <a:lnSpc>
                <a:spcPct val="100000"/>
              </a:lnSpc>
              <a:spcBef>
                <a:spcPts val="850"/>
              </a:spcBef>
              <a:buClr>
                <a:srgbClr val="000000"/>
              </a:buClr>
              <a:buSzPct val="45000"/>
              <a:buFont typeface="Wingdings" charset="2"/>
              <a:buChar char=""/>
            </a:pPr>
            <a:r>
              <a:rPr b="0" lang="fi-FI" sz="2400" spc="-1" strike="noStrike" u="sng">
                <a:solidFill>
                  <a:srgbClr val="0000ff"/>
                </a:solidFill>
                <a:uFillTx/>
                <a:latin typeface="Arial"/>
                <a:hlinkClick r:id="rId3"/>
              </a:rPr>
              <a:t>draft-ietf-lake-edhoc-impl-cons</a:t>
            </a:r>
            <a:endParaRPr b="0" lang="fi-FI" sz="2400" spc="-1" strike="noStrike">
              <a:solidFill>
                <a:srgbClr val="000000"/>
              </a:solidFill>
              <a:latin typeface="Arial"/>
            </a:endParaRPr>
          </a:p>
          <a:p>
            <a:pPr lvl="1" marL="423360" indent="-158760">
              <a:lnSpc>
                <a:spcPct val="100000"/>
              </a:lnSpc>
              <a:spcBef>
                <a:spcPts val="1134"/>
              </a:spcBef>
              <a:buClr>
                <a:srgbClr val="000000"/>
              </a:buClr>
              <a:buSzPct val="45000"/>
              <a:buFont typeface="Wingdings" charset="2"/>
              <a:buChar char=""/>
            </a:pPr>
            <a:r>
              <a:rPr b="0" lang="fi-FI" sz="2800" spc="-1" strike="noStrike">
                <a:solidFill>
                  <a:srgbClr val="000000"/>
                </a:solidFill>
                <a:latin typeface="Arial"/>
              </a:rPr>
              <a:t>Remote attestation over EDHOC</a:t>
            </a:r>
            <a:endParaRPr b="0" lang="fi-FI" sz="2800" spc="-1" strike="noStrike">
              <a:solidFill>
                <a:srgbClr val="000000"/>
              </a:solidFill>
              <a:latin typeface="Arial"/>
            </a:endParaRPr>
          </a:p>
          <a:p>
            <a:pPr lvl="2" marL="635040" indent="-141120">
              <a:lnSpc>
                <a:spcPct val="100000"/>
              </a:lnSpc>
              <a:spcBef>
                <a:spcPts val="850"/>
              </a:spcBef>
              <a:buClr>
                <a:srgbClr val="000000"/>
              </a:buClr>
              <a:buSzPct val="45000"/>
              <a:buFont typeface="Wingdings" charset="2"/>
              <a:buChar char=""/>
            </a:pPr>
            <a:r>
              <a:rPr b="0" lang="fi-FI" sz="2400" spc="-1" strike="noStrike" u="sng">
                <a:solidFill>
                  <a:srgbClr val="0000ff"/>
                </a:solidFill>
                <a:uFillTx/>
                <a:latin typeface="Arial"/>
                <a:hlinkClick r:id="rId4"/>
              </a:rPr>
              <a:t>draft-ietf-lake-ra</a:t>
            </a:r>
            <a:endParaRPr b="0" lang="fi-FI" sz="2400" spc="-1" strike="noStrike">
              <a:solidFill>
                <a:srgbClr val="000000"/>
              </a:solidFill>
              <a:latin typeface="Arial"/>
            </a:endParaRPr>
          </a:p>
          <a:p>
            <a:pPr lvl="1" marL="423360" indent="-158760">
              <a:lnSpc>
                <a:spcPct val="100000"/>
              </a:lnSpc>
              <a:spcBef>
                <a:spcPts val="1134"/>
              </a:spcBef>
              <a:buClr>
                <a:srgbClr val="000000"/>
              </a:buClr>
              <a:buSzPct val="45000"/>
              <a:buFont typeface="Wingdings" charset="2"/>
              <a:buChar char=""/>
            </a:pPr>
            <a:r>
              <a:rPr b="0" lang="fi-FI" sz="2800" spc="-1" strike="noStrike">
                <a:solidFill>
                  <a:srgbClr val="000000"/>
                </a:solidFill>
                <a:latin typeface="Arial"/>
              </a:rPr>
              <a:t>EDHOC Authenticated with Pre-Shred Keys (PSK)</a:t>
            </a:r>
            <a:endParaRPr b="0" lang="fi-FI" sz="2800" spc="-1" strike="noStrike">
              <a:solidFill>
                <a:srgbClr val="000000"/>
              </a:solidFill>
              <a:latin typeface="Arial"/>
            </a:endParaRPr>
          </a:p>
          <a:p>
            <a:pPr lvl="2" marL="635040" indent="-141120">
              <a:lnSpc>
                <a:spcPct val="100000"/>
              </a:lnSpc>
              <a:spcBef>
                <a:spcPts val="850"/>
              </a:spcBef>
              <a:buClr>
                <a:srgbClr val="000000"/>
              </a:buClr>
              <a:buSzPct val="45000"/>
              <a:buFont typeface="Wingdings" charset="2"/>
              <a:buChar char=""/>
            </a:pPr>
            <a:r>
              <a:rPr b="0" lang="fi-FI" sz="2400" spc="-1" strike="noStrike" u="sng">
                <a:solidFill>
                  <a:srgbClr val="0000ff"/>
                </a:solidFill>
                <a:uFillTx/>
                <a:latin typeface="Arial"/>
                <a:hlinkClick r:id="rId5"/>
              </a:rPr>
              <a:t>draft-ietf-lake-edhoc-psk</a:t>
            </a:r>
            <a:endParaRPr b="0" lang="fi-FI" sz="2400" spc="-1" strike="noStrike">
              <a:solidFill>
                <a:srgbClr val="000000"/>
              </a:solidFill>
              <a:latin typeface="Arial"/>
            </a:endParaRPr>
          </a:p>
          <a:p>
            <a:pPr lvl="1" marL="423360" indent="-158760">
              <a:lnSpc>
                <a:spcPct val="100000"/>
              </a:lnSpc>
              <a:spcBef>
                <a:spcPts val="1134"/>
              </a:spcBef>
              <a:buClr>
                <a:srgbClr val="000000"/>
              </a:buClr>
              <a:buSzPct val="45000"/>
              <a:buFont typeface="Wingdings" charset="2"/>
              <a:buChar char=""/>
            </a:pPr>
            <a:r>
              <a:rPr b="0" lang="fi-FI" sz="2800" spc="-1" strike="noStrike">
                <a:solidFill>
                  <a:srgbClr val="000000"/>
                </a:solidFill>
                <a:latin typeface="Arial"/>
              </a:rPr>
              <a:t>Applying Generate Random Extensions And Sustain Extensibility (GREASE) to EDHOC Extensibility</a:t>
            </a:r>
            <a:endParaRPr b="0" lang="fi-FI" sz="2800" spc="-1" strike="noStrike">
              <a:solidFill>
                <a:srgbClr val="000000"/>
              </a:solidFill>
              <a:latin typeface="Arial"/>
            </a:endParaRPr>
          </a:p>
          <a:p>
            <a:pPr lvl="2" marL="635040" indent="-141120">
              <a:lnSpc>
                <a:spcPct val="100000"/>
              </a:lnSpc>
              <a:spcBef>
                <a:spcPts val="850"/>
              </a:spcBef>
              <a:buClr>
                <a:srgbClr val="000000"/>
              </a:buClr>
              <a:buSzPct val="45000"/>
              <a:buFont typeface="Wingdings" charset="2"/>
              <a:buChar char=""/>
            </a:pPr>
            <a:r>
              <a:rPr b="0" lang="fi-FI" sz="2400" spc="-1" strike="noStrike" u="sng">
                <a:solidFill>
                  <a:srgbClr val="0000ff"/>
                </a:solidFill>
                <a:uFillTx/>
                <a:latin typeface="Arial"/>
                <a:hlinkClick r:id="rId6"/>
              </a:rPr>
              <a:t>draft-ietf-lake-edhoc-grease</a:t>
            </a:r>
            <a:endParaRPr b="0" lang="fi-FI"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299</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2025-01-15T09:19:37Z</dcterms:created>
  <dc:creator>Tero Kivinen</dc:creator>
  <dc:description/>
  <dc:language>en-US</dc:language>
  <cp:lastModifiedBy>Tero Kivinen</cp:lastModifiedBy>
  <dcterms:modified xsi:type="dcterms:W3CDTF">2025-07-29T12:38:41Z</dcterms:modified>
  <cp:revision>19</cp:revision>
  <dc:subject/>
  <dc:title>IEEE Std 802.15 pptx template</dc:title>
</cp:coreProperties>
</file>

<file path=docProps/custom.xml><?xml version="1.0" encoding="utf-8"?>
<Properties xmlns="http://schemas.openxmlformats.org/officeDocument/2006/custom-properties" xmlns:vt="http://schemas.openxmlformats.org/officeDocument/2006/docPropsVTypes"/>
</file>