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0" r:id="rId2"/>
  </p:sldMasterIdLst>
  <p:notesMasterIdLst>
    <p:notesMasterId r:id="rId41"/>
  </p:notesMasterIdLst>
  <p:sldIdLst>
    <p:sldId id="1058" r:id="rId3"/>
    <p:sldId id="257" r:id="rId4"/>
    <p:sldId id="282" r:id="rId5"/>
    <p:sldId id="269" r:id="rId6"/>
    <p:sldId id="283" r:id="rId7"/>
    <p:sldId id="284" r:id="rId8"/>
    <p:sldId id="285" r:id="rId9"/>
    <p:sldId id="262" r:id="rId10"/>
    <p:sldId id="294" r:id="rId11"/>
    <p:sldId id="286" r:id="rId12"/>
    <p:sldId id="274" r:id="rId13"/>
    <p:sldId id="275" r:id="rId14"/>
    <p:sldId id="261" r:id="rId15"/>
    <p:sldId id="295" r:id="rId16"/>
    <p:sldId id="292" r:id="rId17"/>
    <p:sldId id="299" r:id="rId18"/>
    <p:sldId id="293" r:id="rId19"/>
    <p:sldId id="298" r:id="rId20"/>
    <p:sldId id="287" r:id="rId21"/>
    <p:sldId id="288" r:id="rId22"/>
    <p:sldId id="263" r:id="rId23"/>
    <p:sldId id="265" r:id="rId24"/>
    <p:sldId id="264" r:id="rId25"/>
    <p:sldId id="266" r:id="rId26"/>
    <p:sldId id="270" r:id="rId27"/>
    <p:sldId id="301" r:id="rId28"/>
    <p:sldId id="296" r:id="rId29"/>
    <p:sldId id="281" r:id="rId30"/>
    <p:sldId id="276" r:id="rId31"/>
    <p:sldId id="291" r:id="rId32"/>
    <p:sldId id="300" r:id="rId33"/>
    <p:sldId id="272" r:id="rId34"/>
    <p:sldId id="273" r:id="rId35"/>
    <p:sldId id="302" r:id="rId36"/>
    <p:sldId id="303" r:id="rId37"/>
    <p:sldId id="304" r:id="rId38"/>
    <p:sldId id="280" r:id="rId39"/>
    <p:sldId id="268" r:id="rId40"/>
  </p:sldIdLst>
  <p:sldSz cx="12192000" cy="6858000"/>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682" y="-17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E78E1-1FCA-4FCD-A29B-67FD1448A32E}" type="datetimeFigureOut">
              <a:rPr lang="en-US" smtClean="0"/>
              <a:t>7/29/2025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1A476-EE5A-4795-AE09-076FC2B520B2}" type="slidenum">
              <a:rPr lang="en-US" smtClean="0"/>
              <a:t>‹#›</a:t>
            </a:fld>
            <a:endParaRPr lang="en-US"/>
          </a:p>
        </p:txBody>
      </p:sp>
    </p:spTree>
    <p:extLst>
      <p:ext uri="{BB962C8B-B14F-4D97-AF65-F5344CB8AC3E}">
        <p14:creationId xmlns:p14="http://schemas.microsoft.com/office/powerpoint/2010/main" val="2870698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1B1A476-EE5A-4795-AE09-076FC2B520B2}" type="slidenum">
              <a:rPr lang="en-US" smtClean="0"/>
              <a:t>31</a:t>
            </a:fld>
            <a:endParaRPr lang="en-US"/>
          </a:p>
        </p:txBody>
      </p:sp>
    </p:spTree>
    <p:extLst>
      <p:ext uri="{BB962C8B-B14F-4D97-AF65-F5344CB8AC3E}">
        <p14:creationId xmlns:p14="http://schemas.microsoft.com/office/powerpoint/2010/main" val="3830597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fld id="{9FC2BAEB-A2E6-4122-8019-C42E4AF0D045}" type="datetime1">
              <a:rPr lang="en-US" smtClean="0"/>
              <a:t>7/29/2025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65277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6904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4706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5741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27395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23269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22069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13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5728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17360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56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sv-SE"/>
              <a:t>Menashe Shahar, Vishal Kalkundrikar, Ondas</a:t>
            </a:r>
            <a:endParaRPr lang="en-US"/>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fld id="{B6CA6BE2-E8E1-49AF-BC00-B0B8F0C4CF7A}" type="datetime1">
              <a:rPr lang="en-US" smtClean="0"/>
              <a:t>7/29/2025</a:t>
            </a:fld>
            <a:endParaRPr lang="en-US"/>
          </a:p>
        </p:txBody>
      </p:sp>
    </p:spTree>
    <p:extLst>
      <p:ext uri="{BB962C8B-B14F-4D97-AF65-F5344CB8AC3E}">
        <p14:creationId xmlns:p14="http://schemas.microsoft.com/office/powerpoint/2010/main" val="1471693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6426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35105B31-773D-4992-8C86-C9455E267D79}" type="datetime1">
              <a:rPr lang="en-US" smtClean="0"/>
              <a:t>7/29/2025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2988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fld id="{268843AD-F60D-4B6A-99BB-E9F93D76D327}" type="datetime1">
              <a:rPr lang="en-US" smtClean="0"/>
              <a:t>7/29/2025</a:t>
            </a:fld>
            <a:endParaRPr lang="en-US"/>
          </a:p>
        </p:txBody>
      </p:sp>
      <p:sp>
        <p:nvSpPr>
          <p:cNvPr id="6" name="Footer Placeholder 5"/>
          <p:cNvSpPr>
            <a:spLocks noGrp="1"/>
          </p:cNvSpPr>
          <p:nvPr>
            <p:ph type="ftr" idx="11"/>
          </p:nvPr>
        </p:nvSpPr>
        <p:spPr/>
        <p:txBody>
          <a:bodyPr/>
          <a:lstStyle>
            <a:lvl1pPr>
              <a:defRPr/>
            </a:lvl1pPr>
          </a:lstStyle>
          <a:p>
            <a:r>
              <a:rPr lang="sv-SE"/>
              <a:t>Menashe Shahar, Vishal Kalkundrikar, Ondas</a:t>
            </a:r>
            <a:endParaRPr lang="en-US"/>
          </a:p>
        </p:txBody>
      </p:sp>
      <p:sp>
        <p:nvSpPr>
          <p:cNvPr id="7" name="Slide Number Placeholder 6"/>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56651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fld id="{DB388FD6-8AA0-4AC8-A165-3078C951A14C}" type="datetime1">
              <a:rPr lang="en-US" smtClean="0"/>
              <a:t>7/29/2025</a:t>
            </a:fld>
            <a:endParaRPr lang="en-US"/>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sv-SE"/>
              <a:t>Menashe Shahar, Vishal Kalkundrikar, Ondas</a:t>
            </a:r>
            <a:endParaRPr lang="en-US"/>
          </a:p>
        </p:txBody>
      </p:sp>
      <p:sp>
        <p:nvSpPr>
          <p:cNvPr id="9" name="Slide Number Placeholder 8"/>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2827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fld id="{F02EC11B-1E0E-4CC7-A07B-ABF6D0234473}" type="datetime1">
              <a:rPr lang="en-US" smtClean="0"/>
              <a:t>7/29/2025</a:t>
            </a:fld>
            <a:endParaRPr lang="en-US"/>
          </a:p>
        </p:txBody>
      </p:sp>
      <p:sp>
        <p:nvSpPr>
          <p:cNvPr id="4" name="Footer Placeholder 3"/>
          <p:cNvSpPr>
            <a:spLocks noGrp="1"/>
          </p:cNvSpPr>
          <p:nvPr>
            <p:ph type="ftr" idx="11"/>
          </p:nvPr>
        </p:nvSpPr>
        <p:spPr/>
        <p:txBody>
          <a:bodyPr/>
          <a:lstStyle>
            <a:lvl1pPr>
              <a:defRPr/>
            </a:lvl1pPr>
          </a:lstStyle>
          <a:p>
            <a:r>
              <a:rPr lang="sv-SE"/>
              <a:t>Menashe Shahar, Vishal Kalkundrikar, Ondas</a:t>
            </a:r>
            <a:endParaRPr lang="en-US"/>
          </a:p>
        </p:txBody>
      </p:sp>
      <p:sp>
        <p:nvSpPr>
          <p:cNvPr id="5" name="Slide Number Placeholder 4"/>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6955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D26EADB7-9555-4978-BDEE-BC79E135DF52}" type="datetime1">
              <a:rPr lang="en-US" smtClean="0"/>
              <a:t>7/29/2025</a:t>
            </a:fld>
            <a:endParaRPr lang="en-US"/>
          </a:p>
        </p:txBody>
      </p:sp>
      <p:sp>
        <p:nvSpPr>
          <p:cNvPr id="3" name="Footer Placeholder 2"/>
          <p:cNvSpPr>
            <a:spLocks noGrp="1"/>
          </p:cNvSpPr>
          <p:nvPr>
            <p:ph type="ftr" idx="11"/>
          </p:nvPr>
        </p:nvSpPr>
        <p:spPr/>
        <p:txBody>
          <a:bodyPr/>
          <a:lstStyle>
            <a:lvl1pPr>
              <a:defRPr/>
            </a:lvl1pPr>
          </a:lstStyle>
          <a:p>
            <a:r>
              <a:rPr lang="sv-SE"/>
              <a:t>Menashe Shahar, Vishal Kalkundrikar, Ondas</a:t>
            </a:r>
            <a:endParaRPr lang="en-US"/>
          </a:p>
        </p:txBody>
      </p:sp>
      <p:sp>
        <p:nvSpPr>
          <p:cNvPr id="4" name="Slide Number Placeholder 3"/>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5788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fld id="{63F82809-492F-44F8-BAD7-47C9236CF842}" type="datetime1">
              <a:rPr lang="en-US" smtClean="0"/>
              <a:t>7/29/2025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6455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fld id="{151B9BC5-B520-4D11-ABF6-98E51F06AA35}" type="datetime1">
              <a:rPr lang="en-US" smtClean="0"/>
              <a:t>7/29/2025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4960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fld id="{DD4D631B-FF86-4839-9144-E5AA92DBA6F0}" type="datetime1">
              <a:rPr lang="en-US" smtClean="0"/>
              <a:t>7/29/2025</a:t>
            </a:fld>
            <a:endParaRPr lang="en-US"/>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sv-SE"/>
              <a:t>Menashe Shahar, Vishal Kalkundrikar, Ondas</a:t>
            </a:r>
            <a:endParaRPr lang="en-US"/>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fld id="{330EA680-D336-4FF7-8B7A-9848BB0A1C32}" type="slidenum">
              <a:rPr lang="en-US" smtClean="0"/>
              <a:t>‹#›</a:t>
            </a:fld>
            <a:endParaRPr lang="en-US"/>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15-25-0367-00-16me</a:t>
            </a:r>
          </a:p>
        </p:txBody>
      </p:sp>
    </p:spTree>
    <p:extLst>
      <p:ext uri="{BB962C8B-B14F-4D97-AF65-F5344CB8AC3E}">
        <p14:creationId xmlns:p14="http://schemas.microsoft.com/office/powerpoint/2010/main" val="958024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3450081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hyperlink" Target="mailto:SOQPSK@%201.51%20bits/sec/Hz"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0534660E-41DC-4E57-96E1-79D8CC785BC3}"/>
              </a:ext>
            </a:extLst>
          </p:cNvPr>
          <p:cNvSpPr>
            <a:spLocks noGrp="1"/>
          </p:cNvSpPr>
          <p:nvPr>
            <p:ph type="ftr" sz="quarter" idx="11"/>
          </p:nvPr>
        </p:nvSpPr>
        <p:spPr/>
        <p:txBody>
          <a:bodyPr/>
          <a:lstStyle/>
          <a:p>
            <a:r>
              <a:rPr lang="en-US" altLang="en-US"/>
              <a:t>Tim Godfrey, EPRI</a:t>
            </a:r>
            <a:endParaRPr lang="en-US" altLang="en-US" dirty="0"/>
          </a:p>
        </p:txBody>
      </p:sp>
      <p:sp>
        <p:nvSpPr>
          <p:cNvPr id="27651" name="Rectangle 3">
            <a:extLst>
              <a:ext uri="{FF2B5EF4-FFF2-40B4-BE49-F238E27FC236}">
                <a16:creationId xmlns:a16="http://schemas.microsoft.com/office/drawing/2014/main" id="{17B834E8-C5BF-45C8-98A9-4170D14E20A0}"/>
              </a:ext>
            </a:extLst>
          </p:cNvPr>
          <p:cNvSpPr>
            <a:spLocks noChangeArrowheads="1"/>
          </p:cNvSpPr>
          <p:nvPr/>
        </p:nvSpPr>
        <p:spPr bwMode="auto">
          <a:xfrm>
            <a:off x="381000" y="609600"/>
            <a:ext cx="114300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u="sng" dirty="0">
                <a:solidFill>
                  <a:schemeClr val="tx2"/>
                </a:solidFill>
                <a:effectLst>
                  <a:outerShdw blurRad="38100" dist="38100" dir="2700000" algn="tl">
                    <a:srgbClr val="C0C0C0"/>
                  </a:outerShdw>
                </a:effectLst>
              </a:rPr>
              <a:t>Project: IEEE P802.15 Working Group for Wireless Specialty Networks (WSN)</a:t>
            </a:r>
            <a:endParaRPr lang="en-US" altLang="en-US" b="1" dirty="0">
              <a:solidFill>
                <a:schemeClr val="tx2"/>
              </a:solidFill>
            </a:endParaRPr>
          </a:p>
          <a:p>
            <a:endParaRPr lang="en-US" altLang="en-US" dirty="0">
              <a:solidFill>
                <a:schemeClr val="tx2"/>
              </a:solidFill>
            </a:endParaRPr>
          </a:p>
          <a:p>
            <a:r>
              <a:rPr lang="en-US" altLang="en-US" sz="1800" b="1" dirty="0">
                <a:solidFill>
                  <a:schemeClr val="tx2"/>
                </a:solidFill>
              </a:rPr>
              <a:t>Submission Title:</a:t>
            </a:r>
            <a:r>
              <a:rPr lang="en-US" altLang="en-US" sz="1800" dirty="0">
                <a:solidFill>
                  <a:schemeClr val="tx2"/>
                </a:solidFill>
              </a:rPr>
              <a:t> </a:t>
            </a:r>
            <a:r>
              <a:rPr lang="en-US" altLang="en-US" sz="1800" dirty="0" err="1">
                <a:solidFill>
                  <a:schemeClr val="tx2"/>
                </a:solidFill>
              </a:rPr>
              <a:t>WaveformSelectionForLowPowerMode</a:t>
            </a:r>
            <a:r>
              <a:rPr lang="en-US" altLang="en-US" sz="1800" dirty="0">
                <a:solidFill>
                  <a:schemeClr val="tx2"/>
                </a:solidFill>
              </a:rPr>
              <a:t>.</a:t>
            </a:r>
          </a:p>
          <a:p>
            <a:r>
              <a:rPr lang="en-US" sz="1800" dirty="0"/>
              <a:t>July 2025</a:t>
            </a:r>
            <a:r>
              <a:rPr lang="en-US" altLang="en-US" sz="1800" dirty="0">
                <a:solidFill>
                  <a:schemeClr val="tx2"/>
                </a:solidFill>
              </a:rPr>
              <a:t>		</a:t>
            </a:r>
          </a:p>
          <a:p>
            <a:r>
              <a:rPr lang="en-US" altLang="en-US" sz="1800" b="1" dirty="0">
                <a:solidFill>
                  <a:schemeClr val="tx2"/>
                </a:solidFill>
              </a:rPr>
              <a:t>Date Submitted: </a:t>
            </a:r>
            <a:r>
              <a:rPr lang="en-US" altLang="en-US" sz="1800" dirty="0">
                <a:solidFill>
                  <a:schemeClr val="tx2"/>
                </a:solidFill>
              </a:rPr>
              <a:t>2025-07-29</a:t>
            </a:r>
          </a:p>
          <a:p>
            <a:endParaRPr lang="en-US" altLang="en-US" sz="1800" dirty="0">
              <a:solidFill>
                <a:schemeClr val="tx2"/>
              </a:solidFill>
            </a:endParaRPr>
          </a:p>
          <a:p>
            <a:r>
              <a:rPr lang="en-US" altLang="en-US" sz="1800" b="1" dirty="0">
                <a:solidFill>
                  <a:schemeClr val="tx2"/>
                </a:solidFill>
              </a:rPr>
              <a:t>Source:</a:t>
            </a:r>
            <a:r>
              <a:rPr lang="en-US" altLang="en-US" sz="1800" dirty="0">
                <a:solidFill>
                  <a:schemeClr val="tx2"/>
                </a:solidFill>
              </a:rPr>
              <a:t> Menashe Shahar, Vishal Kalkundrikar, Ondas Networks</a:t>
            </a:r>
          </a:p>
          <a:p>
            <a:endParaRPr lang="en-US" altLang="en-US" sz="1800" dirty="0">
              <a:solidFill>
                <a:schemeClr val="tx2"/>
              </a:solidFill>
            </a:endParaRPr>
          </a:p>
          <a:p>
            <a:pPr>
              <a:spcBef>
                <a:spcPts val="600"/>
              </a:spcBef>
              <a:spcAft>
                <a:spcPts val="600"/>
              </a:spcAft>
            </a:pPr>
            <a:r>
              <a:rPr lang="en-US" altLang="en-US" sz="1800" b="1" dirty="0">
                <a:solidFill>
                  <a:schemeClr val="tx2"/>
                </a:solidFill>
              </a:rPr>
              <a:t>Abstract: Various Modulations with FCC Mask D and PAPR analysis are presented.</a:t>
            </a:r>
            <a:endParaRPr lang="en-US" altLang="en-US" sz="1800" dirty="0">
              <a:solidFill>
                <a:schemeClr val="tx2"/>
              </a:solidFill>
            </a:endParaRPr>
          </a:p>
          <a:p>
            <a:pPr>
              <a:spcBef>
                <a:spcPts val="600"/>
              </a:spcBef>
              <a:spcAft>
                <a:spcPts val="600"/>
              </a:spcAft>
            </a:pPr>
            <a:r>
              <a:rPr lang="en-US" altLang="en-US" sz="1800" b="1" dirty="0">
                <a:solidFill>
                  <a:schemeClr val="tx2"/>
                </a:solidFill>
              </a:rPr>
              <a:t>Purpose:</a:t>
            </a:r>
            <a:r>
              <a:rPr lang="en-US" altLang="en-US" sz="1800" dirty="0">
                <a:solidFill>
                  <a:schemeClr val="tx2"/>
                </a:solidFill>
              </a:rPr>
              <a:t>	Proposal for the Lowe Power Mode single carrier modulation.</a:t>
            </a:r>
          </a:p>
          <a:p>
            <a:r>
              <a:rPr lang="en-US" altLang="en-US" sz="1800" b="1" dirty="0">
                <a:solidFill>
                  <a:schemeClr val="tx2"/>
                </a:solidFill>
              </a:rPr>
              <a:t>Notice:</a:t>
            </a:r>
            <a:r>
              <a:rPr lang="en-US" altLang="en-US" sz="18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800" b="1" dirty="0">
                <a:solidFill>
                  <a:schemeClr val="tx2"/>
                </a:solidFill>
              </a:rPr>
              <a:t>Release:</a:t>
            </a:r>
            <a:r>
              <a:rPr lang="en-US" altLang="en-US" sz="1800" dirty="0">
                <a:solidFill>
                  <a:schemeClr val="tx2"/>
                </a:solidFill>
              </a:rPr>
              <a:t>	The contributor acknowledges and accepts that this contribution becomes the property of IEEE and may be made publicly available by P802.15.</a:t>
            </a:r>
            <a:r>
              <a:rPr lang="en-US" altLang="en-US" dirty="0">
                <a:solidFill>
                  <a:schemeClr val="tx2"/>
                </a:solidFill>
              </a:rPr>
              <a:t>	</a:t>
            </a:r>
          </a:p>
        </p:txBody>
      </p:sp>
      <p:sp>
        <p:nvSpPr>
          <p:cNvPr id="10" name="Slide Number Placeholder 9">
            <a:extLst>
              <a:ext uri="{FF2B5EF4-FFF2-40B4-BE49-F238E27FC236}">
                <a16:creationId xmlns:a16="http://schemas.microsoft.com/office/drawing/2014/main" id="{4C82DCA0-B2AC-4AF1-9755-586833B3B73D}"/>
              </a:ext>
            </a:extLst>
          </p:cNvPr>
          <p:cNvSpPr>
            <a:spLocks noGrp="1"/>
          </p:cNvSpPr>
          <p:nvPr>
            <p:ph type="sldNum" sz="quarter" idx="12"/>
          </p:nvPr>
        </p:nvSpPr>
        <p:spPr/>
        <p:txBody>
          <a:bodyPr/>
          <a:lstStyle/>
          <a:p>
            <a:fld id="{20092462-9859-4223-AEDC-0764803AB50E}"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C760-340B-BE3F-4D2E-F07FF4C93573}"/>
              </a:ext>
            </a:extLst>
          </p:cNvPr>
          <p:cNvSpPr>
            <a:spLocks noGrp="1"/>
          </p:cNvSpPr>
          <p:nvPr>
            <p:ph type="title"/>
          </p:nvPr>
        </p:nvSpPr>
        <p:spPr/>
        <p:txBody>
          <a:bodyPr/>
          <a:lstStyle/>
          <a:p>
            <a:r>
              <a:rPr lang="en-US" dirty="0"/>
              <a:t>SQPSK (OQPSK) – Spectrum before PA</a:t>
            </a:r>
          </a:p>
        </p:txBody>
      </p:sp>
      <p:pic>
        <p:nvPicPr>
          <p:cNvPr id="4" name="Content Placeholder 3">
            <a:extLst>
              <a:ext uri="{FF2B5EF4-FFF2-40B4-BE49-F238E27FC236}">
                <a16:creationId xmlns:a16="http://schemas.microsoft.com/office/drawing/2014/main" id="{04EB8341-E6C6-B84C-8B3E-21E88C0A62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6070FF33-A473-9938-AE44-72DCBCC37F54}"/>
              </a:ext>
            </a:extLst>
          </p:cNvPr>
          <p:cNvSpPr>
            <a:spLocks noGrp="1"/>
          </p:cNvSpPr>
          <p:nvPr>
            <p:ph type="sldNum" idx="12"/>
          </p:nvPr>
        </p:nvSpPr>
        <p:spPr/>
        <p:txBody>
          <a:bodyPr/>
          <a:lstStyle/>
          <a:p>
            <a:fld id="{330EA680-D336-4FF7-8B7A-9848BB0A1C32}" type="slidenum">
              <a:rPr lang="en-US" smtClean="0"/>
              <a:t>10</a:t>
            </a:fld>
            <a:endParaRPr lang="en-US"/>
          </a:p>
        </p:txBody>
      </p:sp>
      <p:sp>
        <p:nvSpPr>
          <p:cNvPr id="6" name="Footer Placeholder 5">
            <a:extLst>
              <a:ext uri="{FF2B5EF4-FFF2-40B4-BE49-F238E27FC236}">
                <a16:creationId xmlns:a16="http://schemas.microsoft.com/office/drawing/2014/main" id="{BD0121DF-DC8A-D87B-FE63-89EEA411AC77}"/>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823332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3B23-D0AD-1AAB-9599-4B73EC67551D}"/>
              </a:ext>
            </a:extLst>
          </p:cNvPr>
          <p:cNvSpPr>
            <a:spLocks noGrp="1"/>
          </p:cNvSpPr>
          <p:nvPr>
            <p:ph type="title"/>
          </p:nvPr>
        </p:nvSpPr>
        <p:spPr/>
        <p:txBody>
          <a:bodyPr/>
          <a:lstStyle/>
          <a:p>
            <a:pPr algn="ctr"/>
            <a:r>
              <a:rPr lang="en-US" dirty="0"/>
              <a:t>SQPSK (OQPSK) – Spectrum after PA</a:t>
            </a:r>
          </a:p>
        </p:txBody>
      </p:sp>
      <p:pic>
        <p:nvPicPr>
          <p:cNvPr id="4" name="Content Placeholder 3">
            <a:extLst>
              <a:ext uri="{FF2B5EF4-FFF2-40B4-BE49-F238E27FC236}">
                <a16:creationId xmlns:a16="http://schemas.microsoft.com/office/drawing/2014/main" id="{5CF1C554-338B-538A-A558-208BF4C003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57D17F0B-7785-01BA-C648-418A213D1C35}"/>
              </a:ext>
            </a:extLst>
          </p:cNvPr>
          <p:cNvSpPr>
            <a:spLocks noGrp="1"/>
          </p:cNvSpPr>
          <p:nvPr>
            <p:ph type="sldNum" idx="12"/>
          </p:nvPr>
        </p:nvSpPr>
        <p:spPr/>
        <p:txBody>
          <a:bodyPr/>
          <a:lstStyle/>
          <a:p>
            <a:fld id="{330EA680-D336-4FF7-8B7A-9848BB0A1C32}" type="slidenum">
              <a:rPr lang="en-US" smtClean="0"/>
              <a:t>11</a:t>
            </a:fld>
            <a:endParaRPr lang="en-US"/>
          </a:p>
        </p:txBody>
      </p:sp>
      <p:sp>
        <p:nvSpPr>
          <p:cNvPr id="6" name="Footer Placeholder 5">
            <a:extLst>
              <a:ext uri="{FF2B5EF4-FFF2-40B4-BE49-F238E27FC236}">
                <a16:creationId xmlns:a16="http://schemas.microsoft.com/office/drawing/2014/main" id="{224D6418-256A-5E8C-862A-342A762F17A6}"/>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51261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7593-C37C-FF9C-E5AC-BF0879E239F8}"/>
              </a:ext>
            </a:extLst>
          </p:cNvPr>
          <p:cNvSpPr>
            <a:spLocks noGrp="1"/>
          </p:cNvSpPr>
          <p:nvPr>
            <p:ph type="title"/>
          </p:nvPr>
        </p:nvSpPr>
        <p:spPr/>
        <p:txBody>
          <a:bodyPr/>
          <a:lstStyle/>
          <a:p>
            <a:pPr algn="ctr"/>
            <a:r>
              <a:rPr lang="en-US" dirty="0"/>
              <a:t>SQPSK (OQPSK) – BER vs SNR</a:t>
            </a:r>
          </a:p>
        </p:txBody>
      </p:sp>
      <p:pic>
        <p:nvPicPr>
          <p:cNvPr id="4" name="Content Placeholder 3">
            <a:extLst>
              <a:ext uri="{FF2B5EF4-FFF2-40B4-BE49-F238E27FC236}">
                <a16:creationId xmlns:a16="http://schemas.microsoft.com/office/drawing/2014/main" id="{7AC07352-F1D6-0216-60E7-5638366888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216342" y="1981200"/>
            <a:ext cx="7757729" cy="4113213"/>
          </a:xfrm>
          <a:prstGeom prst="rect">
            <a:avLst/>
          </a:prstGeom>
          <a:noFill/>
          <a:ln>
            <a:noFill/>
          </a:ln>
        </p:spPr>
      </p:pic>
      <p:sp>
        <p:nvSpPr>
          <p:cNvPr id="3" name="Slide Number Placeholder 2">
            <a:extLst>
              <a:ext uri="{FF2B5EF4-FFF2-40B4-BE49-F238E27FC236}">
                <a16:creationId xmlns:a16="http://schemas.microsoft.com/office/drawing/2014/main" id="{724A13A6-64C1-95DB-B4D7-E1E37FDF791E}"/>
              </a:ext>
            </a:extLst>
          </p:cNvPr>
          <p:cNvSpPr>
            <a:spLocks noGrp="1"/>
          </p:cNvSpPr>
          <p:nvPr>
            <p:ph type="sldNum" idx="12"/>
          </p:nvPr>
        </p:nvSpPr>
        <p:spPr/>
        <p:txBody>
          <a:bodyPr/>
          <a:lstStyle/>
          <a:p>
            <a:fld id="{330EA680-D336-4FF7-8B7A-9848BB0A1C32}" type="slidenum">
              <a:rPr lang="en-US" smtClean="0"/>
              <a:t>12</a:t>
            </a:fld>
            <a:endParaRPr lang="en-US"/>
          </a:p>
        </p:txBody>
      </p:sp>
      <p:sp>
        <p:nvSpPr>
          <p:cNvPr id="6" name="Footer Placeholder 5">
            <a:extLst>
              <a:ext uri="{FF2B5EF4-FFF2-40B4-BE49-F238E27FC236}">
                <a16:creationId xmlns:a16="http://schemas.microsoft.com/office/drawing/2014/main" id="{A7061AD1-8A95-D53B-F2D3-D8883C130AE1}"/>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651726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0785" y="632604"/>
            <a:ext cx="10515600" cy="824578"/>
          </a:xfrm>
        </p:spPr>
        <p:txBody>
          <a:bodyPr/>
          <a:lstStyle/>
          <a:p>
            <a:r>
              <a:rPr lang="en-US" dirty="0"/>
              <a:t>FCC Mask-D Conformance : OQPSK</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9" name="Picture 8"/>
          <p:cNvPicPr/>
          <p:nvPr/>
        </p:nvPicPr>
        <p:blipFill>
          <a:blip r:embed="rId2"/>
          <a:stretch>
            <a:fillRect/>
          </a:stretch>
        </p:blipFill>
        <p:spPr>
          <a:xfrm>
            <a:off x="502920" y="1489710"/>
            <a:ext cx="5487670" cy="4354830"/>
          </a:xfrm>
          <a:prstGeom prst="rect">
            <a:avLst/>
          </a:prstGeom>
        </p:spPr>
      </p:pic>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11" name="Picture 10"/>
          <p:cNvPicPr/>
          <p:nvPr/>
        </p:nvPicPr>
        <p:blipFill>
          <a:blip r:embed="rId3"/>
          <a:stretch>
            <a:fillRect/>
          </a:stretch>
        </p:blipFill>
        <p:spPr>
          <a:xfrm>
            <a:off x="6329680" y="1489710"/>
            <a:ext cx="5401310" cy="4354830"/>
          </a:xfrm>
          <a:prstGeom prst="rect">
            <a:avLst/>
          </a:prstGeom>
        </p:spPr>
      </p:pic>
      <p:sp>
        <p:nvSpPr>
          <p:cNvPr id="2" name="Slide Number Placeholder 1">
            <a:extLst>
              <a:ext uri="{FF2B5EF4-FFF2-40B4-BE49-F238E27FC236}">
                <a16:creationId xmlns:a16="http://schemas.microsoft.com/office/drawing/2014/main" id="{82E6AC76-F2C4-610F-F34D-12F31B5413A4}"/>
              </a:ext>
            </a:extLst>
          </p:cNvPr>
          <p:cNvSpPr>
            <a:spLocks noGrp="1"/>
          </p:cNvSpPr>
          <p:nvPr>
            <p:ph type="sldNum" idx="12"/>
          </p:nvPr>
        </p:nvSpPr>
        <p:spPr/>
        <p:txBody>
          <a:bodyPr/>
          <a:lstStyle/>
          <a:p>
            <a:fld id="{330EA680-D336-4FF7-8B7A-9848BB0A1C32}" type="slidenum">
              <a:rPr lang="en-US" smtClean="0"/>
              <a:t>13</a:t>
            </a:fld>
            <a:endParaRPr lang="en-US"/>
          </a:p>
        </p:txBody>
      </p:sp>
      <p:sp>
        <p:nvSpPr>
          <p:cNvPr id="4" name="Footer Placeholder 3">
            <a:extLst>
              <a:ext uri="{FF2B5EF4-FFF2-40B4-BE49-F238E27FC236}">
                <a16:creationId xmlns:a16="http://schemas.microsoft.com/office/drawing/2014/main" id="{1B1A0B8C-6D21-B4A3-7037-920401A25838}"/>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40367" y="625952"/>
            <a:ext cx="10515600" cy="824578"/>
          </a:xfrm>
        </p:spPr>
        <p:txBody>
          <a:bodyPr/>
          <a:lstStyle/>
          <a:p>
            <a:r>
              <a:rPr lang="en-US" dirty="0"/>
              <a:t>PAPR Analysis : OQPSK, Roll off 0.1</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p:cNvSpPr txBox="1"/>
          <p:nvPr/>
        </p:nvSpPr>
        <p:spPr>
          <a:xfrm>
            <a:off x="4685030" y="6069965"/>
            <a:ext cx="6096000" cy="368300"/>
          </a:xfrm>
          <a:prstGeom prst="rect">
            <a:avLst/>
          </a:prstGeom>
          <a:noFill/>
        </p:spPr>
        <p:txBody>
          <a:bodyPr wrap="square" rtlCol="0" anchor="t">
            <a:spAutoFit/>
          </a:bodyPr>
          <a:lstStyle/>
          <a:p>
            <a:r>
              <a:rPr lang="en-US" dirty="0">
                <a:sym typeface="+mn-ea"/>
              </a:rPr>
              <a:t>Mean PAPR = 4.75 dB</a:t>
            </a:r>
          </a:p>
        </p:txBody>
      </p:sp>
      <p:sp>
        <p:nvSpPr>
          <p:cNvPr id="7" name="Text Box 6"/>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13" name="Picture 12"/>
          <p:cNvPicPr/>
          <p:nvPr/>
        </p:nvPicPr>
        <p:blipFill>
          <a:blip r:embed="rId2"/>
          <a:stretch>
            <a:fillRect/>
          </a:stretch>
        </p:blipFill>
        <p:spPr>
          <a:xfrm>
            <a:off x="2672080" y="1277636"/>
            <a:ext cx="6248400" cy="4905375"/>
          </a:xfrm>
          <a:prstGeom prst="rect">
            <a:avLst/>
          </a:prstGeom>
        </p:spPr>
      </p:pic>
      <p:sp>
        <p:nvSpPr>
          <p:cNvPr id="3" name="Slide Number Placeholder 2">
            <a:extLst>
              <a:ext uri="{FF2B5EF4-FFF2-40B4-BE49-F238E27FC236}">
                <a16:creationId xmlns:a16="http://schemas.microsoft.com/office/drawing/2014/main" id="{9074D0FB-51BC-34D5-17EE-29913499EE13}"/>
              </a:ext>
            </a:extLst>
          </p:cNvPr>
          <p:cNvSpPr>
            <a:spLocks noGrp="1"/>
          </p:cNvSpPr>
          <p:nvPr>
            <p:ph type="sldNum" idx="12"/>
          </p:nvPr>
        </p:nvSpPr>
        <p:spPr/>
        <p:txBody>
          <a:bodyPr/>
          <a:lstStyle/>
          <a:p>
            <a:fld id="{330EA680-D336-4FF7-8B7A-9848BB0A1C32}" type="slidenum">
              <a:rPr lang="en-US" smtClean="0"/>
              <a:t>14</a:t>
            </a:fld>
            <a:endParaRPr lang="en-US"/>
          </a:p>
        </p:txBody>
      </p:sp>
      <p:sp>
        <p:nvSpPr>
          <p:cNvPr id="9" name="Footer Placeholder 8">
            <a:extLst>
              <a:ext uri="{FF2B5EF4-FFF2-40B4-BE49-F238E27FC236}">
                <a16:creationId xmlns:a16="http://schemas.microsoft.com/office/drawing/2014/main" id="{4ABEA4A3-5A77-E2CA-D1E7-7D85F80B2F93}"/>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F4F3-142A-BEE7-A24C-C351A53B6983}"/>
              </a:ext>
            </a:extLst>
          </p:cNvPr>
          <p:cNvSpPr>
            <a:spLocks noGrp="1"/>
          </p:cNvSpPr>
          <p:nvPr>
            <p:ph type="title"/>
          </p:nvPr>
        </p:nvSpPr>
        <p:spPr>
          <a:xfrm>
            <a:off x="838200" y="365125"/>
            <a:ext cx="10913828" cy="1325563"/>
          </a:xfrm>
        </p:spPr>
        <p:txBody>
          <a:bodyPr>
            <a:normAutofit/>
          </a:bodyPr>
          <a:lstStyle/>
          <a:p>
            <a:r>
              <a:rPr lang="en-US" dirty="0"/>
              <a:t>QPSK mask D plots for Roll of factor 0.48 and spectral efficiency of 1.42 bps/Hz. PAPR is 2.97 dB</a:t>
            </a:r>
          </a:p>
        </p:txBody>
      </p:sp>
      <p:pic>
        <p:nvPicPr>
          <p:cNvPr id="5" name="Content Placeholder 4" descr="A graph of a frequency&#10;&#10;AI-generated content may be incorrect.">
            <a:extLst>
              <a:ext uri="{FF2B5EF4-FFF2-40B4-BE49-F238E27FC236}">
                <a16:creationId xmlns:a16="http://schemas.microsoft.com/office/drawing/2014/main" id="{530CABCA-25B5-DA0E-51F0-F82C4116A9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863" y="1981200"/>
            <a:ext cx="5090687" cy="4113213"/>
          </a:xfrm>
        </p:spPr>
      </p:pic>
      <p:sp>
        <p:nvSpPr>
          <p:cNvPr id="3" name="Slide Number Placeholder 2">
            <a:extLst>
              <a:ext uri="{FF2B5EF4-FFF2-40B4-BE49-F238E27FC236}">
                <a16:creationId xmlns:a16="http://schemas.microsoft.com/office/drawing/2014/main" id="{2CBB1B28-66EF-DC81-8D2C-ADCC197A27FF}"/>
              </a:ext>
            </a:extLst>
          </p:cNvPr>
          <p:cNvSpPr>
            <a:spLocks noGrp="1"/>
          </p:cNvSpPr>
          <p:nvPr>
            <p:ph type="sldNum" idx="12"/>
          </p:nvPr>
        </p:nvSpPr>
        <p:spPr/>
        <p:txBody>
          <a:bodyPr/>
          <a:lstStyle/>
          <a:p>
            <a:fld id="{330EA680-D336-4FF7-8B7A-9848BB0A1C32}" type="slidenum">
              <a:rPr lang="en-US" smtClean="0"/>
              <a:t>15</a:t>
            </a:fld>
            <a:endParaRPr lang="en-US"/>
          </a:p>
        </p:txBody>
      </p:sp>
      <p:sp>
        <p:nvSpPr>
          <p:cNvPr id="6" name="Footer Placeholder 5">
            <a:extLst>
              <a:ext uri="{FF2B5EF4-FFF2-40B4-BE49-F238E27FC236}">
                <a16:creationId xmlns:a16="http://schemas.microsoft.com/office/drawing/2014/main" id="{16B4A540-BA2D-E30B-5702-FE7325689CE9}"/>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9110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66F07-C326-BC3A-5614-59479356999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76EC8A-920B-D0B5-85CA-E1A6BD0CFE09}"/>
              </a:ext>
            </a:extLst>
          </p:cNvPr>
          <p:cNvSpPr>
            <a:spLocks noGrp="1"/>
          </p:cNvSpPr>
          <p:nvPr>
            <p:ph type="title"/>
          </p:nvPr>
        </p:nvSpPr>
        <p:spPr>
          <a:xfrm>
            <a:off x="1380173" y="677371"/>
            <a:ext cx="10515600" cy="824578"/>
          </a:xfrm>
        </p:spPr>
        <p:txBody>
          <a:bodyPr/>
          <a:lstStyle/>
          <a:p>
            <a:r>
              <a:rPr lang="en-US" dirty="0"/>
              <a:t>PAPR Analysis : QPSK, Roll Off 0.48</a:t>
            </a:r>
          </a:p>
        </p:txBody>
      </p:sp>
      <p:sp>
        <p:nvSpPr>
          <p:cNvPr id="8" name="Text Box 7">
            <a:extLst>
              <a:ext uri="{FF2B5EF4-FFF2-40B4-BE49-F238E27FC236}">
                <a16:creationId xmlns:a16="http://schemas.microsoft.com/office/drawing/2014/main" id="{EA68BA51-3AFE-0979-3DAE-4F9500900BD5}"/>
              </a:ext>
            </a:extLst>
          </p:cNvPr>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a:extLst>
              <a:ext uri="{FF2B5EF4-FFF2-40B4-BE49-F238E27FC236}">
                <a16:creationId xmlns:a16="http://schemas.microsoft.com/office/drawing/2014/main" id="{20061737-40E5-D5F9-68D0-C2471F8ECE4A}"/>
              </a:ext>
            </a:extLst>
          </p:cNvPr>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a:extLst>
              <a:ext uri="{FF2B5EF4-FFF2-40B4-BE49-F238E27FC236}">
                <a16:creationId xmlns:a16="http://schemas.microsoft.com/office/drawing/2014/main" id="{F4547551-6F13-79F6-F690-28A82A242451}"/>
              </a:ext>
            </a:extLst>
          </p:cNvPr>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a:extLst>
              <a:ext uri="{FF2B5EF4-FFF2-40B4-BE49-F238E27FC236}">
                <a16:creationId xmlns:a16="http://schemas.microsoft.com/office/drawing/2014/main" id="{C8CBAB4A-8AA6-AC4B-23EA-3EBA5702F9EF}"/>
              </a:ext>
            </a:extLst>
          </p:cNvPr>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7" name="Text Box 6">
            <a:extLst>
              <a:ext uri="{FF2B5EF4-FFF2-40B4-BE49-F238E27FC236}">
                <a16:creationId xmlns:a16="http://schemas.microsoft.com/office/drawing/2014/main" id="{836DD31B-507D-C9A1-EE17-1A513F8A4099}"/>
              </a:ext>
            </a:extLst>
          </p:cNvPr>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sp>
        <p:nvSpPr>
          <p:cNvPr id="11" name="Text Box 10">
            <a:extLst>
              <a:ext uri="{FF2B5EF4-FFF2-40B4-BE49-F238E27FC236}">
                <a16:creationId xmlns:a16="http://schemas.microsoft.com/office/drawing/2014/main" id="{62A2A73B-09E8-874E-BF24-F4AE21CACC3A}"/>
              </a:ext>
            </a:extLst>
          </p:cNvPr>
          <p:cNvSpPr txBox="1"/>
          <p:nvPr/>
        </p:nvSpPr>
        <p:spPr>
          <a:xfrm>
            <a:off x="2737485" y="789940"/>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6" name="Picture 5" descr="A graph of a graph&#10;&#10;AI-generated content may be incorrect.">
            <a:extLst>
              <a:ext uri="{FF2B5EF4-FFF2-40B4-BE49-F238E27FC236}">
                <a16:creationId xmlns:a16="http://schemas.microsoft.com/office/drawing/2014/main" id="{FC328D5E-EE67-A348-5B3A-19BFAFBE06AA}"/>
              </a:ext>
            </a:extLst>
          </p:cNvPr>
          <p:cNvPicPr>
            <a:picLocks noChangeAspect="1"/>
          </p:cNvPicPr>
          <p:nvPr/>
        </p:nvPicPr>
        <p:blipFill>
          <a:blip r:embed="rId2"/>
          <a:stretch>
            <a:fillRect/>
          </a:stretch>
        </p:blipFill>
        <p:spPr>
          <a:xfrm>
            <a:off x="2737485" y="1463359"/>
            <a:ext cx="6259830" cy="4824729"/>
          </a:xfrm>
          <a:prstGeom prst="rect">
            <a:avLst/>
          </a:prstGeom>
        </p:spPr>
      </p:pic>
      <p:sp>
        <p:nvSpPr>
          <p:cNvPr id="3" name="Slide Number Placeholder 2">
            <a:extLst>
              <a:ext uri="{FF2B5EF4-FFF2-40B4-BE49-F238E27FC236}">
                <a16:creationId xmlns:a16="http://schemas.microsoft.com/office/drawing/2014/main" id="{0DA61A1D-DA31-D253-C816-C1CA718C0D46}"/>
              </a:ext>
            </a:extLst>
          </p:cNvPr>
          <p:cNvSpPr>
            <a:spLocks noGrp="1"/>
          </p:cNvSpPr>
          <p:nvPr>
            <p:ph type="sldNum" idx="12"/>
          </p:nvPr>
        </p:nvSpPr>
        <p:spPr/>
        <p:txBody>
          <a:bodyPr/>
          <a:lstStyle/>
          <a:p>
            <a:fld id="{330EA680-D336-4FF7-8B7A-9848BB0A1C32}" type="slidenum">
              <a:rPr lang="en-US" smtClean="0"/>
              <a:t>16</a:t>
            </a:fld>
            <a:endParaRPr lang="en-US"/>
          </a:p>
        </p:txBody>
      </p:sp>
      <p:sp>
        <p:nvSpPr>
          <p:cNvPr id="13" name="Footer Placeholder 12">
            <a:extLst>
              <a:ext uri="{FF2B5EF4-FFF2-40B4-BE49-F238E27FC236}">
                <a16:creationId xmlns:a16="http://schemas.microsoft.com/office/drawing/2014/main" id="{87612605-B87D-A55B-FF55-BE07ADBBEA6D}"/>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631502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72D4-BA03-0A7E-ED1C-6A566EE4E095}"/>
              </a:ext>
            </a:extLst>
          </p:cNvPr>
          <p:cNvSpPr>
            <a:spLocks noGrp="1"/>
          </p:cNvSpPr>
          <p:nvPr>
            <p:ph type="title"/>
          </p:nvPr>
        </p:nvSpPr>
        <p:spPr/>
        <p:txBody>
          <a:bodyPr>
            <a:normAutofit fontScale="90000"/>
          </a:bodyPr>
          <a:lstStyle/>
          <a:p>
            <a:r>
              <a:rPr lang="en-US" dirty="0"/>
              <a:t>OQPSK mask D plots for Roll of factor 0.48 and spectral efficiency of 1.42 bps/Hz. PAPR 2.89 dB</a:t>
            </a:r>
          </a:p>
        </p:txBody>
      </p:sp>
      <p:pic>
        <p:nvPicPr>
          <p:cNvPr id="5" name="Content Placeholder 4" descr="A graph of a graph with a blue line&#10;&#10;AI-generated content may be incorrect.">
            <a:extLst>
              <a:ext uri="{FF2B5EF4-FFF2-40B4-BE49-F238E27FC236}">
                <a16:creationId xmlns:a16="http://schemas.microsoft.com/office/drawing/2014/main" id="{10834B91-67D8-C8AF-D167-CDE0776656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5976" y="1981200"/>
            <a:ext cx="4878461" cy="4113213"/>
          </a:xfrm>
        </p:spPr>
      </p:pic>
      <p:sp>
        <p:nvSpPr>
          <p:cNvPr id="3" name="Slide Number Placeholder 2">
            <a:extLst>
              <a:ext uri="{FF2B5EF4-FFF2-40B4-BE49-F238E27FC236}">
                <a16:creationId xmlns:a16="http://schemas.microsoft.com/office/drawing/2014/main" id="{31AC9C52-2E8B-BDB4-CB9F-0F6A051CA1B5}"/>
              </a:ext>
            </a:extLst>
          </p:cNvPr>
          <p:cNvSpPr>
            <a:spLocks noGrp="1"/>
          </p:cNvSpPr>
          <p:nvPr>
            <p:ph type="sldNum" idx="12"/>
          </p:nvPr>
        </p:nvSpPr>
        <p:spPr/>
        <p:txBody>
          <a:bodyPr/>
          <a:lstStyle/>
          <a:p>
            <a:fld id="{330EA680-D336-4FF7-8B7A-9848BB0A1C32}" type="slidenum">
              <a:rPr lang="en-US" smtClean="0"/>
              <a:t>17</a:t>
            </a:fld>
            <a:endParaRPr lang="en-US"/>
          </a:p>
        </p:txBody>
      </p:sp>
      <p:sp>
        <p:nvSpPr>
          <p:cNvPr id="6" name="Footer Placeholder 5">
            <a:extLst>
              <a:ext uri="{FF2B5EF4-FFF2-40B4-BE49-F238E27FC236}">
                <a16:creationId xmlns:a16="http://schemas.microsoft.com/office/drawing/2014/main" id="{B809B5C6-E98E-137F-28D7-0343F270DDA3}"/>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066029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6A26B-B945-80B5-D9F9-A2DEAAD57F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9F7BD3D-4792-233A-162E-6B365266DECB}"/>
              </a:ext>
            </a:extLst>
          </p:cNvPr>
          <p:cNvSpPr>
            <a:spLocks noGrp="1"/>
          </p:cNvSpPr>
          <p:nvPr>
            <p:ph type="title"/>
          </p:nvPr>
        </p:nvSpPr>
        <p:spPr>
          <a:xfrm>
            <a:off x="1676400" y="497334"/>
            <a:ext cx="10515600" cy="824578"/>
          </a:xfrm>
        </p:spPr>
        <p:txBody>
          <a:bodyPr/>
          <a:lstStyle/>
          <a:p>
            <a:r>
              <a:rPr lang="en-US" dirty="0"/>
              <a:t>PAPR Analysis : OQPSK , Roll Off 0.48</a:t>
            </a:r>
          </a:p>
        </p:txBody>
      </p:sp>
      <p:sp>
        <p:nvSpPr>
          <p:cNvPr id="8" name="Text Box 7">
            <a:extLst>
              <a:ext uri="{FF2B5EF4-FFF2-40B4-BE49-F238E27FC236}">
                <a16:creationId xmlns:a16="http://schemas.microsoft.com/office/drawing/2014/main" id="{47302F6F-3F91-8573-FC1C-E67F8D4D303D}"/>
              </a:ext>
            </a:extLst>
          </p:cNvPr>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a:extLst>
              <a:ext uri="{FF2B5EF4-FFF2-40B4-BE49-F238E27FC236}">
                <a16:creationId xmlns:a16="http://schemas.microsoft.com/office/drawing/2014/main" id="{3734FA68-F9F2-1C42-2400-FFB3083B117C}"/>
              </a:ext>
            </a:extLst>
          </p:cNvPr>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a:extLst>
              <a:ext uri="{FF2B5EF4-FFF2-40B4-BE49-F238E27FC236}">
                <a16:creationId xmlns:a16="http://schemas.microsoft.com/office/drawing/2014/main" id="{4A69AFD6-2AE8-8497-6B6E-57F0A152C38F}"/>
              </a:ext>
            </a:extLst>
          </p:cNvPr>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a:extLst>
              <a:ext uri="{FF2B5EF4-FFF2-40B4-BE49-F238E27FC236}">
                <a16:creationId xmlns:a16="http://schemas.microsoft.com/office/drawing/2014/main" id="{B55900CD-59D0-A036-6785-0D30602F1762}"/>
              </a:ext>
            </a:extLst>
          </p:cNvPr>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a:extLst>
              <a:ext uri="{FF2B5EF4-FFF2-40B4-BE49-F238E27FC236}">
                <a16:creationId xmlns:a16="http://schemas.microsoft.com/office/drawing/2014/main" id="{9E7C9511-AA6D-6C30-2D00-D01C420247CD}"/>
              </a:ext>
            </a:extLst>
          </p:cNvPr>
          <p:cNvSpPr txBox="1"/>
          <p:nvPr/>
        </p:nvSpPr>
        <p:spPr>
          <a:xfrm>
            <a:off x="4685030" y="6069965"/>
            <a:ext cx="6096000" cy="368300"/>
          </a:xfrm>
          <a:prstGeom prst="rect">
            <a:avLst/>
          </a:prstGeom>
          <a:noFill/>
        </p:spPr>
        <p:txBody>
          <a:bodyPr wrap="square" lIns="91440" tIns="45720" rIns="91440" bIns="45720" rtlCol="0" anchor="t">
            <a:spAutoFit/>
          </a:bodyPr>
          <a:lstStyle/>
          <a:p>
            <a:r>
              <a:rPr lang="en-US" dirty="0">
                <a:sym typeface="+mn-ea"/>
              </a:rPr>
              <a:t>Mean PAPR = 2.89 dB</a:t>
            </a:r>
          </a:p>
        </p:txBody>
      </p:sp>
      <p:sp>
        <p:nvSpPr>
          <p:cNvPr id="7" name="Text Box 6">
            <a:extLst>
              <a:ext uri="{FF2B5EF4-FFF2-40B4-BE49-F238E27FC236}">
                <a16:creationId xmlns:a16="http://schemas.microsoft.com/office/drawing/2014/main" id="{B4247F51-B9C9-B38B-E7A2-7B3CD6D0B2B4}"/>
              </a:ext>
            </a:extLst>
          </p:cNvPr>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sp>
        <p:nvSpPr>
          <p:cNvPr id="11" name="Text Box 10">
            <a:extLst>
              <a:ext uri="{FF2B5EF4-FFF2-40B4-BE49-F238E27FC236}">
                <a16:creationId xmlns:a16="http://schemas.microsoft.com/office/drawing/2014/main" id="{EE735F06-DC7B-5AB4-03C5-769A77EAD422}"/>
              </a:ext>
            </a:extLst>
          </p:cNvPr>
          <p:cNvSpPr txBox="1"/>
          <p:nvPr/>
        </p:nvSpPr>
        <p:spPr>
          <a:xfrm>
            <a:off x="2737485" y="789940"/>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descr="A graph of a graph&#10;&#10;AI-generated content may be incorrect.">
            <a:extLst>
              <a:ext uri="{FF2B5EF4-FFF2-40B4-BE49-F238E27FC236}">
                <a16:creationId xmlns:a16="http://schemas.microsoft.com/office/drawing/2014/main" id="{64E51DDC-4567-C2E3-8972-9838C0AAC7DD}"/>
              </a:ext>
            </a:extLst>
          </p:cNvPr>
          <p:cNvPicPr>
            <a:picLocks noChangeAspect="1"/>
          </p:cNvPicPr>
          <p:nvPr/>
        </p:nvPicPr>
        <p:blipFill>
          <a:blip r:embed="rId2"/>
          <a:stretch>
            <a:fillRect/>
          </a:stretch>
        </p:blipFill>
        <p:spPr>
          <a:xfrm>
            <a:off x="3039322" y="1450659"/>
            <a:ext cx="6212840" cy="4880610"/>
          </a:xfrm>
          <a:prstGeom prst="rect">
            <a:avLst/>
          </a:prstGeom>
        </p:spPr>
      </p:pic>
      <p:sp>
        <p:nvSpPr>
          <p:cNvPr id="6" name="Slide Number Placeholder 5">
            <a:extLst>
              <a:ext uri="{FF2B5EF4-FFF2-40B4-BE49-F238E27FC236}">
                <a16:creationId xmlns:a16="http://schemas.microsoft.com/office/drawing/2014/main" id="{86DBF8CB-AE99-B0A3-9E0A-2E2FF8C3AE40}"/>
              </a:ext>
            </a:extLst>
          </p:cNvPr>
          <p:cNvSpPr>
            <a:spLocks noGrp="1"/>
          </p:cNvSpPr>
          <p:nvPr>
            <p:ph type="sldNum" idx="12"/>
          </p:nvPr>
        </p:nvSpPr>
        <p:spPr/>
        <p:txBody>
          <a:bodyPr/>
          <a:lstStyle/>
          <a:p>
            <a:fld id="{330EA680-D336-4FF7-8B7A-9848BB0A1C32}" type="slidenum">
              <a:rPr lang="en-US" smtClean="0"/>
              <a:t>18</a:t>
            </a:fld>
            <a:endParaRPr lang="en-US"/>
          </a:p>
        </p:txBody>
      </p:sp>
      <p:sp>
        <p:nvSpPr>
          <p:cNvPr id="13" name="Footer Placeholder 12">
            <a:extLst>
              <a:ext uri="{FF2B5EF4-FFF2-40B4-BE49-F238E27FC236}">
                <a16:creationId xmlns:a16="http://schemas.microsoft.com/office/drawing/2014/main" id="{33D5E090-D322-741E-E734-25B3CBD0567E}"/>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615040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DFA5-8236-3F74-7DB9-A595955528E6}"/>
              </a:ext>
            </a:extLst>
          </p:cNvPr>
          <p:cNvSpPr>
            <a:spLocks noGrp="1"/>
          </p:cNvSpPr>
          <p:nvPr>
            <p:ph type="title"/>
          </p:nvPr>
        </p:nvSpPr>
        <p:spPr/>
        <p:txBody>
          <a:bodyPr/>
          <a:lstStyle/>
          <a:p>
            <a:pPr algn="ctr"/>
            <a:r>
              <a:rPr lang="en-US" dirty="0"/>
              <a:t>SOQPSK: Spectrum After PA (Bit rate = 22.4 kb/s, BW = 16 </a:t>
            </a:r>
            <a:r>
              <a:rPr lang="en-US" dirty="0" err="1"/>
              <a:t>KHz</a:t>
            </a:r>
            <a:r>
              <a:rPr lang="en-US" dirty="0"/>
              <a:t>)</a:t>
            </a:r>
          </a:p>
        </p:txBody>
      </p:sp>
      <p:pic>
        <p:nvPicPr>
          <p:cNvPr id="4" name="Content Placeholder 3" descr="A graph of a graph&#10;&#10;AI-generated content may be incorrect.">
            <a:extLst>
              <a:ext uri="{FF2B5EF4-FFF2-40B4-BE49-F238E27FC236}">
                <a16:creationId xmlns:a16="http://schemas.microsoft.com/office/drawing/2014/main" id="{4A2DC3F9-11D8-DFE7-9696-897FC066D4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101" y="1981200"/>
            <a:ext cx="8714210" cy="4113213"/>
          </a:xfrm>
          <a:prstGeom prst="rect">
            <a:avLst/>
          </a:prstGeom>
        </p:spPr>
      </p:pic>
      <p:sp>
        <p:nvSpPr>
          <p:cNvPr id="3" name="Slide Number Placeholder 2">
            <a:extLst>
              <a:ext uri="{FF2B5EF4-FFF2-40B4-BE49-F238E27FC236}">
                <a16:creationId xmlns:a16="http://schemas.microsoft.com/office/drawing/2014/main" id="{1C3AD760-976D-23C4-3134-588EE2726010}"/>
              </a:ext>
            </a:extLst>
          </p:cNvPr>
          <p:cNvSpPr>
            <a:spLocks noGrp="1"/>
          </p:cNvSpPr>
          <p:nvPr>
            <p:ph type="sldNum" idx="12"/>
          </p:nvPr>
        </p:nvSpPr>
        <p:spPr/>
        <p:txBody>
          <a:bodyPr/>
          <a:lstStyle/>
          <a:p>
            <a:fld id="{330EA680-D336-4FF7-8B7A-9848BB0A1C32}" type="slidenum">
              <a:rPr lang="en-US" smtClean="0"/>
              <a:t>19</a:t>
            </a:fld>
            <a:endParaRPr lang="en-US"/>
          </a:p>
        </p:txBody>
      </p:sp>
      <p:sp>
        <p:nvSpPr>
          <p:cNvPr id="6" name="Footer Placeholder 5">
            <a:extLst>
              <a:ext uri="{FF2B5EF4-FFF2-40B4-BE49-F238E27FC236}">
                <a16:creationId xmlns:a16="http://schemas.microsoft.com/office/drawing/2014/main" id="{8482714C-F391-088B-2729-1A0FCE1808C7}"/>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30755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5976-0854-0733-9F0F-72D7D59E4FFE}"/>
              </a:ext>
            </a:extLst>
          </p:cNvPr>
          <p:cNvSpPr>
            <a:spLocks noGrp="1"/>
          </p:cNvSpPr>
          <p:nvPr>
            <p:ph type="title"/>
          </p:nvPr>
        </p:nvSpPr>
        <p:spPr>
          <a:xfrm>
            <a:off x="838200" y="365125"/>
            <a:ext cx="10515600" cy="854075"/>
          </a:xfrm>
        </p:spPr>
        <p:txBody>
          <a:bodyPr>
            <a:normAutofit/>
          </a:bodyPr>
          <a:lstStyle/>
          <a:p>
            <a:pPr algn="ctr"/>
            <a:r>
              <a:rPr lang="en-US" dirty="0"/>
              <a:t>Objective</a:t>
            </a:r>
          </a:p>
        </p:txBody>
      </p:sp>
      <p:sp>
        <p:nvSpPr>
          <p:cNvPr id="3" name="Content Placeholder 2">
            <a:extLst>
              <a:ext uri="{FF2B5EF4-FFF2-40B4-BE49-F238E27FC236}">
                <a16:creationId xmlns:a16="http://schemas.microsoft.com/office/drawing/2014/main" id="{C4ED20F5-62C9-ED78-D485-DA2F567DE8AD}"/>
              </a:ext>
            </a:extLst>
          </p:cNvPr>
          <p:cNvSpPr>
            <a:spLocks noGrp="1"/>
          </p:cNvSpPr>
          <p:nvPr>
            <p:ph idx="1"/>
          </p:nvPr>
        </p:nvSpPr>
        <p:spPr>
          <a:xfrm>
            <a:off x="990599" y="1104406"/>
            <a:ext cx="10801598" cy="5424364"/>
          </a:xfrm>
        </p:spPr>
        <p:txBody>
          <a:bodyPr>
            <a:normAutofit/>
          </a:bodyPr>
          <a:lstStyle/>
          <a:p>
            <a:pPr>
              <a:buFont typeface="Arial" panose="020B0604020202020204" pitchFamily="34" charset="0"/>
              <a:buChar char="•"/>
            </a:pPr>
            <a:r>
              <a:rPr lang="en-US" dirty="0"/>
              <a:t>Select a waveform for the new ieee802.16me single channel mode that will help reduce power consumption while maintaining frequency utilization as close as possible to 2 bits/sec/Hz. </a:t>
            </a:r>
          </a:p>
          <a:p>
            <a:pPr>
              <a:buFont typeface="Arial" panose="020B0604020202020204" pitchFamily="34" charset="0"/>
              <a:buChar char="•"/>
            </a:pPr>
            <a:r>
              <a:rPr lang="en-US" dirty="0"/>
              <a:t>Waveform characteristics:</a:t>
            </a:r>
          </a:p>
          <a:p>
            <a:pPr marL="800100" lvl="1" indent="-342900">
              <a:buFont typeface="Arial" panose="020B0604020202020204" pitchFamily="34" charset="0"/>
              <a:buChar char="•"/>
            </a:pPr>
            <a:r>
              <a:rPr lang="en-US" dirty="0"/>
              <a:t>Low PAPR</a:t>
            </a:r>
          </a:p>
          <a:p>
            <a:pPr marL="800100" lvl="1" indent="-342900">
              <a:buFont typeface="Arial" panose="020B0604020202020204" pitchFamily="34" charset="0"/>
              <a:buChar char="•"/>
            </a:pPr>
            <a:r>
              <a:rPr lang="en-US" dirty="0"/>
              <a:t>Low sensitivity to non-linearity to support operation with Class C PA</a:t>
            </a:r>
          </a:p>
          <a:p>
            <a:pPr marL="800100" lvl="1" indent="-342900">
              <a:buFont typeface="Arial" panose="020B0604020202020204" pitchFamily="34" charset="0"/>
              <a:buChar char="•"/>
            </a:pPr>
            <a:r>
              <a:rPr lang="en-US" dirty="0"/>
              <a:t>Meet FCC Part 90 requirements including Spectrum Emission Mask D.</a:t>
            </a:r>
          </a:p>
          <a:p>
            <a:pPr>
              <a:buFont typeface="Arial" panose="020B0604020202020204" pitchFamily="34" charset="0"/>
              <a:buChar char="•"/>
            </a:pPr>
            <a:r>
              <a:rPr lang="en-US" dirty="0"/>
              <a:t>Candidate waveforms:</a:t>
            </a:r>
          </a:p>
          <a:p>
            <a:pPr marL="800100" lvl="1" indent="-342900">
              <a:buFont typeface="Arial" panose="020B0604020202020204" pitchFamily="34" charset="0"/>
              <a:buChar char="•"/>
            </a:pPr>
            <a:r>
              <a:rPr lang="en-US" dirty="0"/>
              <a:t>SOQPSK-TG as per IRIG-106 (the symbol rate needs to be reduced to enable operation in a 12.5 </a:t>
            </a:r>
            <a:r>
              <a:rPr lang="en-US" dirty="0" err="1"/>
              <a:t>KHz</a:t>
            </a:r>
            <a:r>
              <a:rPr lang="en-US" dirty="0"/>
              <a:t> wide channel subject to FCC Part 90).</a:t>
            </a:r>
          </a:p>
          <a:p>
            <a:pPr marL="800100" lvl="1" indent="-342900">
              <a:buFont typeface="Arial" panose="020B0604020202020204" pitchFamily="34" charset="0"/>
              <a:buChar char="•"/>
            </a:pPr>
            <a:r>
              <a:rPr lang="en-US" dirty="0"/>
              <a:t>OQPSK</a:t>
            </a:r>
          </a:p>
          <a:p>
            <a:pPr marL="800100" lvl="1" indent="-342900">
              <a:buFont typeface="Arial" panose="020B0604020202020204" pitchFamily="34" charset="0"/>
              <a:buChar char="•"/>
            </a:pPr>
            <a:r>
              <a:rPr lang="en-US" dirty="0"/>
              <a:t>QPSK</a:t>
            </a:r>
          </a:p>
          <a:p>
            <a:pPr marL="800100" lvl="1" indent="-342900">
              <a:buFont typeface="Arial" panose="020B0604020202020204" pitchFamily="34" charset="0"/>
              <a:buChar char="•"/>
            </a:pPr>
            <a:r>
              <a:rPr lang="en-US" dirty="0"/>
              <a:t>GMSK</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3659C5B0-BD34-B2CC-0D67-8658D4D7A2CB}"/>
              </a:ext>
            </a:extLst>
          </p:cNvPr>
          <p:cNvSpPr>
            <a:spLocks noGrp="1"/>
          </p:cNvSpPr>
          <p:nvPr>
            <p:ph type="sldNum" idx="12"/>
          </p:nvPr>
        </p:nvSpPr>
        <p:spPr/>
        <p:txBody>
          <a:bodyPr/>
          <a:lstStyle/>
          <a:p>
            <a:fld id="{330EA680-D336-4FF7-8B7A-9848BB0A1C32}" type="slidenum">
              <a:rPr lang="en-US" smtClean="0"/>
              <a:t>2</a:t>
            </a:fld>
            <a:endParaRPr lang="en-US"/>
          </a:p>
        </p:txBody>
      </p:sp>
      <p:sp>
        <p:nvSpPr>
          <p:cNvPr id="6" name="Footer Placeholder 5">
            <a:extLst>
              <a:ext uri="{FF2B5EF4-FFF2-40B4-BE49-F238E27FC236}">
                <a16:creationId xmlns:a16="http://schemas.microsoft.com/office/drawing/2014/main" id="{A6D2C2F7-7B33-9378-D35F-7FCAFDE6793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78719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91C1C-22AD-84B1-672B-30B95F503F18}"/>
              </a:ext>
            </a:extLst>
          </p:cNvPr>
          <p:cNvSpPr>
            <a:spLocks noGrp="1"/>
          </p:cNvSpPr>
          <p:nvPr>
            <p:ph type="title"/>
          </p:nvPr>
        </p:nvSpPr>
        <p:spPr/>
        <p:txBody>
          <a:bodyPr/>
          <a:lstStyle/>
          <a:p>
            <a:r>
              <a:rPr lang="en-US" dirty="0"/>
              <a:t>SOQPSK: BER vs SNR (bit rate = 22.4 kb/s, filter bandwidth = 16 </a:t>
            </a:r>
            <a:r>
              <a:rPr lang="en-US" dirty="0" err="1"/>
              <a:t>KHz</a:t>
            </a:r>
            <a:r>
              <a:rPr lang="en-US" dirty="0"/>
              <a:t>)</a:t>
            </a:r>
          </a:p>
        </p:txBody>
      </p:sp>
      <p:pic>
        <p:nvPicPr>
          <p:cNvPr id="4" name="Content Placeholder 3" descr="A graph of a graph&#10;&#10;AI-generated content may be incorrect.">
            <a:extLst>
              <a:ext uri="{FF2B5EF4-FFF2-40B4-BE49-F238E27FC236}">
                <a16:creationId xmlns:a16="http://schemas.microsoft.com/office/drawing/2014/main" id="{1C8256BE-C6D2-A00D-801A-C280F19CE7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8132" y="1981200"/>
            <a:ext cx="8154149" cy="4113213"/>
          </a:xfrm>
          <a:prstGeom prst="rect">
            <a:avLst/>
          </a:prstGeom>
        </p:spPr>
      </p:pic>
      <p:sp>
        <p:nvSpPr>
          <p:cNvPr id="3" name="Slide Number Placeholder 2">
            <a:extLst>
              <a:ext uri="{FF2B5EF4-FFF2-40B4-BE49-F238E27FC236}">
                <a16:creationId xmlns:a16="http://schemas.microsoft.com/office/drawing/2014/main" id="{E3D78886-D364-0BBD-9D79-0CA71F054485}"/>
              </a:ext>
            </a:extLst>
          </p:cNvPr>
          <p:cNvSpPr>
            <a:spLocks noGrp="1"/>
          </p:cNvSpPr>
          <p:nvPr>
            <p:ph type="sldNum" idx="12"/>
          </p:nvPr>
        </p:nvSpPr>
        <p:spPr/>
        <p:txBody>
          <a:bodyPr/>
          <a:lstStyle/>
          <a:p>
            <a:fld id="{330EA680-D336-4FF7-8B7A-9848BB0A1C32}" type="slidenum">
              <a:rPr lang="en-US" smtClean="0"/>
              <a:t>20</a:t>
            </a:fld>
            <a:endParaRPr lang="en-US"/>
          </a:p>
        </p:txBody>
      </p:sp>
      <p:sp>
        <p:nvSpPr>
          <p:cNvPr id="6" name="Footer Placeholder 5">
            <a:extLst>
              <a:ext uri="{FF2B5EF4-FFF2-40B4-BE49-F238E27FC236}">
                <a16:creationId xmlns:a16="http://schemas.microsoft.com/office/drawing/2014/main" id="{849985DD-E5AD-F0E4-2472-F5758098C691}"/>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201423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graph&#10;&#10;AI-generated content may be incorrect."/>
          <p:cNvPicPr>
            <a:picLocks noChangeAspect="1"/>
          </p:cNvPicPr>
          <p:nvPr/>
        </p:nvPicPr>
        <p:blipFill>
          <a:blip r:embed="rId2"/>
          <a:stretch>
            <a:fillRect/>
          </a:stretch>
        </p:blipFill>
        <p:spPr>
          <a:xfrm>
            <a:off x="3048317" y="1064895"/>
            <a:ext cx="6095365" cy="5368290"/>
          </a:xfrm>
          <a:prstGeom prst="rect">
            <a:avLst/>
          </a:prstGeom>
        </p:spPr>
      </p:pic>
      <p:sp>
        <p:nvSpPr>
          <p:cNvPr id="2" name="Slide Number Placeholder 1">
            <a:extLst>
              <a:ext uri="{FF2B5EF4-FFF2-40B4-BE49-F238E27FC236}">
                <a16:creationId xmlns:a16="http://schemas.microsoft.com/office/drawing/2014/main" id="{B1A1379C-9A3A-B706-9959-0C261D9B195D}"/>
              </a:ext>
            </a:extLst>
          </p:cNvPr>
          <p:cNvSpPr>
            <a:spLocks noGrp="1"/>
          </p:cNvSpPr>
          <p:nvPr>
            <p:ph type="sldNum" idx="12"/>
          </p:nvPr>
        </p:nvSpPr>
        <p:spPr/>
        <p:txBody>
          <a:bodyPr/>
          <a:lstStyle/>
          <a:p>
            <a:fld id="{330EA680-D336-4FF7-8B7A-9848BB0A1C32}" type="slidenum">
              <a:rPr lang="en-US" smtClean="0"/>
              <a:t>21</a:t>
            </a:fld>
            <a:endParaRPr lang="en-US"/>
          </a:p>
        </p:txBody>
      </p:sp>
      <p:sp>
        <p:nvSpPr>
          <p:cNvPr id="4" name="Footer Placeholder 3">
            <a:extLst>
              <a:ext uri="{FF2B5EF4-FFF2-40B4-BE49-F238E27FC236}">
                <a16:creationId xmlns:a16="http://schemas.microsoft.com/office/drawing/2014/main" id="{2F7DFDA6-ABDB-212A-2F65-72E78220E85C}"/>
              </a:ext>
            </a:extLst>
          </p:cNvPr>
          <p:cNvSpPr>
            <a:spLocks noGrp="1"/>
          </p:cNvSpPr>
          <p:nvPr>
            <p:ph type="ftr" idx="11"/>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584422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 graph&#10;&#10;AI-generated content may be incorrect."/>
          <p:cNvPicPr>
            <a:picLocks noChangeAspect="1"/>
          </p:cNvPicPr>
          <p:nvPr/>
        </p:nvPicPr>
        <p:blipFill>
          <a:blip r:embed="rId2"/>
          <a:stretch>
            <a:fillRect/>
          </a:stretch>
        </p:blipFill>
        <p:spPr>
          <a:xfrm>
            <a:off x="2833053" y="935990"/>
            <a:ext cx="6536055" cy="5341620"/>
          </a:xfrm>
          <a:prstGeom prst="rect">
            <a:avLst/>
          </a:prstGeom>
        </p:spPr>
      </p:pic>
      <p:sp>
        <p:nvSpPr>
          <p:cNvPr id="2" name="Slide Number Placeholder 1">
            <a:extLst>
              <a:ext uri="{FF2B5EF4-FFF2-40B4-BE49-F238E27FC236}">
                <a16:creationId xmlns:a16="http://schemas.microsoft.com/office/drawing/2014/main" id="{6599B8C7-2450-B050-4438-F3F3746C686A}"/>
              </a:ext>
            </a:extLst>
          </p:cNvPr>
          <p:cNvSpPr>
            <a:spLocks noGrp="1"/>
          </p:cNvSpPr>
          <p:nvPr>
            <p:ph type="sldNum" idx="12"/>
          </p:nvPr>
        </p:nvSpPr>
        <p:spPr/>
        <p:txBody>
          <a:bodyPr/>
          <a:lstStyle/>
          <a:p>
            <a:fld id="{330EA680-D336-4FF7-8B7A-9848BB0A1C32}" type="slidenum">
              <a:rPr lang="en-US" smtClean="0"/>
              <a:t>22</a:t>
            </a:fld>
            <a:endParaRPr lang="en-US"/>
          </a:p>
        </p:txBody>
      </p:sp>
      <p:sp>
        <p:nvSpPr>
          <p:cNvPr id="6" name="Footer Placeholder 5">
            <a:extLst>
              <a:ext uri="{FF2B5EF4-FFF2-40B4-BE49-F238E27FC236}">
                <a16:creationId xmlns:a16="http://schemas.microsoft.com/office/drawing/2014/main" id="{2975B148-DEEF-DCAB-1766-AEEE884D6A5C}"/>
              </a:ext>
            </a:extLst>
          </p:cNvPr>
          <p:cNvSpPr>
            <a:spLocks noGrp="1"/>
          </p:cNvSpPr>
          <p:nvPr>
            <p:ph type="ftr" idx="11"/>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655789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a graph&#10;&#10;AI-generated content may be incorrect."/>
          <p:cNvPicPr>
            <a:picLocks noChangeAspect="1"/>
          </p:cNvPicPr>
          <p:nvPr/>
        </p:nvPicPr>
        <p:blipFill>
          <a:blip r:embed="rId2"/>
          <a:stretch>
            <a:fillRect/>
          </a:stretch>
        </p:blipFill>
        <p:spPr>
          <a:xfrm>
            <a:off x="2671445" y="971550"/>
            <a:ext cx="6483350" cy="5514340"/>
          </a:xfrm>
          <a:prstGeom prst="rect">
            <a:avLst/>
          </a:prstGeom>
        </p:spPr>
      </p:pic>
      <p:sp>
        <p:nvSpPr>
          <p:cNvPr id="3" name="Slide Number Placeholder 2">
            <a:extLst>
              <a:ext uri="{FF2B5EF4-FFF2-40B4-BE49-F238E27FC236}">
                <a16:creationId xmlns:a16="http://schemas.microsoft.com/office/drawing/2014/main" id="{A317AA3F-0EC7-765B-EDE0-19BA1194C18C}"/>
              </a:ext>
            </a:extLst>
          </p:cNvPr>
          <p:cNvSpPr>
            <a:spLocks noGrp="1"/>
          </p:cNvSpPr>
          <p:nvPr>
            <p:ph type="sldNum" idx="12"/>
          </p:nvPr>
        </p:nvSpPr>
        <p:spPr/>
        <p:txBody>
          <a:bodyPr/>
          <a:lstStyle/>
          <a:p>
            <a:fld id="{330EA680-D336-4FF7-8B7A-9848BB0A1C32}" type="slidenum">
              <a:rPr lang="en-US" smtClean="0"/>
              <a:t>23</a:t>
            </a:fld>
            <a:endParaRPr lang="en-US"/>
          </a:p>
        </p:txBody>
      </p:sp>
      <p:sp>
        <p:nvSpPr>
          <p:cNvPr id="6" name="Footer Placeholder 5">
            <a:extLst>
              <a:ext uri="{FF2B5EF4-FFF2-40B4-BE49-F238E27FC236}">
                <a16:creationId xmlns:a16="http://schemas.microsoft.com/office/drawing/2014/main" id="{8A811946-C5AD-CFD7-4899-74BBBEEA75AB}"/>
              </a:ext>
            </a:extLst>
          </p:cNvPr>
          <p:cNvSpPr>
            <a:spLocks noGrp="1"/>
          </p:cNvSpPr>
          <p:nvPr>
            <p:ph type="ftr" idx="11"/>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654012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graph&#10;&#10;AI-generated content may be incorrect."/>
          <p:cNvPicPr>
            <a:picLocks noChangeAspect="1"/>
          </p:cNvPicPr>
          <p:nvPr/>
        </p:nvPicPr>
        <p:blipFill>
          <a:blip r:embed="rId2"/>
          <a:srcRect l="1096" t="-3478" r="-1097" b="3652"/>
          <a:stretch>
            <a:fillRect/>
          </a:stretch>
        </p:blipFill>
        <p:spPr>
          <a:xfrm>
            <a:off x="2697480" y="506730"/>
            <a:ext cx="6949447" cy="5824239"/>
          </a:xfrm>
          <a:prstGeom prst="rect">
            <a:avLst/>
          </a:prstGeom>
        </p:spPr>
      </p:pic>
      <p:sp>
        <p:nvSpPr>
          <p:cNvPr id="2" name="Slide Number Placeholder 1">
            <a:extLst>
              <a:ext uri="{FF2B5EF4-FFF2-40B4-BE49-F238E27FC236}">
                <a16:creationId xmlns:a16="http://schemas.microsoft.com/office/drawing/2014/main" id="{70F5A937-B38D-EB56-724D-B989C140C1BB}"/>
              </a:ext>
            </a:extLst>
          </p:cNvPr>
          <p:cNvSpPr>
            <a:spLocks noGrp="1"/>
          </p:cNvSpPr>
          <p:nvPr>
            <p:ph type="sldNum" idx="12"/>
          </p:nvPr>
        </p:nvSpPr>
        <p:spPr/>
        <p:txBody>
          <a:bodyPr/>
          <a:lstStyle/>
          <a:p>
            <a:fld id="{330EA680-D336-4FF7-8B7A-9848BB0A1C32}" type="slidenum">
              <a:rPr lang="en-US" smtClean="0"/>
              <a:t>24</a:t>
            </a:fld>
            <a:endParaRPr lang="en-US"/>
          </a:p>
        </p:txBody>
      </p:sp>
      <p:sp>
        <p:nvSpPr>
          <p:cNvPr id="6" name="Footer Placeholder 5">
            <a:extLst>
              <a:ext uri="{FF2B5EF4-FFF2-40B4-BE49-F238E27FC236}">
                <a16:creationId xmlns:a16="http://schemas.microsoft.com/office/drawing/2014/main" id="{AD31D87D-D462-CD23-C88C-B9E6F423A638}"/>
              </a:ext>
            </a:extLst>
          </p:cNvPr>
          <p:cNvSpPr>
            <a:spLocks noGrp="1"/>
          </p:cNvSpPr>
          <p:nvPr>
            <p:ph type="ftr" idx="11"/>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657981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a graph&#10;&#10;AI-generated content may be incorrect."/>
          <p:cNvPicPr>
            <a:picLocks noChangeAspect="1"/>
          </p:cNvPicPr>
          <p:nvPr/>
        </p:nvPicPr>
        <p:blipFill>
          <a:blip r:embed="rId2"/>
          <a:stretch>
            <a:fillRect/>
          </a:stretch>
        </p:blipFill>
        <p:spPr>
          <a:xfrm>
            <a:off x="2850016" y="1213757"/>
            <a:ext cx="6491968" cy="5257800"/>
          </a:xfrm>
          <a:prstGeom prst="rect">
            <a:avLst/>
          </a:prstGeom>
        </p:spPr>
      </p:pic>
      <p:sp>
        <p:nvSpPr>
          <p:cNvPr id="3" name="Slide Number Placeholder 2">
            <a:extLst>
              <a:ext uri="{FF2B5EF4-FFF2-40B4-BE49-F238E27FC236}">
                <a16:creationId xmlns:a16="http://schemas.microsoft.com/office/drawing/2014/main" id="{7F42C021-2326-6662-7173-6A5CA054DFC2}"/>
              </a:ext>
            </a:extLst>
          </p:cNvPr>
          <p:cNvSpPr>
            <a:spLocks noGrp="1"/>
          </p:cNvSpPr>
          <p:nvPr>
            <p:ph type="sldNum" idx="12"/>
          </p:nvPr>
        </p:nvSpPr>
        <p:spPr/>
        <p:txBody>
          <a:bodyPr/>
          <a:lstStyle/>
          <a:p>
            <a:fld id="{330EA680-D336-4FF7-8B7A-9848BB0A1C32}" type="slidenum">
              <a:rPr lang="en-US" smtClean="0"/>
              <a:t>25</a:t>
            </a:fld>
            <a:endParaRPr lang="en-US"/>
          </a:p>
        </p:txBody>
      </p:sp>
      <p:sp>
        <p:nvSpPr>
          <p:cNvPr id="6" name="Footer Placeholder 5">
            <a:extLst>
              <a:ext uri="{FF2B5EF4-FFF2-40B4-BE49-F238E27FC236}">
                <a16:creationId xmlns:a16="http://schemas.microsoft.com/office/drawing/2014/main" id="{1FBD7CFB-4900-1136-E530-F5F1E02E8F74}"/>
              </a:ext>
            </a:extLst>
          </p:cNvPr>
          <p:cNvSpPr>
            <a:spLocks noGrp="1"/>
          </p:cNvSpPr>
          <p:nvPr>
            <p:ph type="ftr" idx="11"/>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418768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1CA0-6885-E088-0A62-2FFED56D0A4D}"/>
              </a:ext>
            </a:extLst>
          </p:cNvPr>
          <p:cNvSpPr>
            <a:spLocks noGrp="1"/>
          </p:cNvSpPr>
          <p:nvPr>
            <p:ph type="title"/>
          </p:nvPr>
        </p:nvSpPr>
        <p:spPr/>
        <p:txBody>
          <a:bodyPr/>
          <a:lstStyle/>
          <a:p>
            <a:r>
              <a:rPr lang="en-IN" dirty="0"/>
              <a:t>SOQPSK with Bitrate 17 kbps and Mask D</a:t>
            </a:r>
          </a:p>
        </p:txBody>
      </p:sp>
      <p:pic>
        <p:nvPicPr>
          <p:cNvPr id="7" name="Content Placeholder 6" descr="A graph of a function&#10;&#10;AI-generated content may be incorrect.">
            <a:extLst>
              <a:ext uri="{FF2B5EF4-FFF2-40B4-BE49-F238E27FC236}">
                <a16:creationId xmlns:a16="http://schemas.microsoft.com/office/drawing/2014/main" id="{4565A420-3D1C-B5E9-24F9-B0078F75B2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676" y="2028633"/>
            <a:ext cx="5295054" cy="4613905"/>
          </a:xfrm>
        </p:spPr>
      </p:pic>
      <p:pic>
        <p:nvPicPr>
          <p:cNvPr id="9" name="Picture 8" descr="A graph of a function&#10;&#10;AI-generated content may be incorrect.">
            <a:extLst>
              <a:ext uri="{FF2B5EF4-FFF2-40B4-BE49-F238E27FC236}">
                <a16:creationId xmlns:a16="http://schemas.microsoft.com/office/drawing/2014/main" id="{2304DEB3-FD2D-120A-3A7B-7E13052C8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028633"/>
            <a:ext cx="5722585" cy="4613904"/>
          </a:xfrm>
          <a:prstGeom prst="rect">
            <a:avLst/>
          </a:prstGeom>
        </p:spPr>
      </p:pic>
      <p:sp>
        <p:nvSpPr>
          <p:cNvPr id="3" name="Slide Number Placeholder 2">
            <a:extLst>
              <a:ext uri="{FF2B5EF4-FFF2-40B4-BE49-F238E27FC236}">
                <a16:creationId xmlns:a16="http://schemas.microsoft.com/office/drawing/2014/main" id="{7027ADA2-12D2-8132-72F8-B482FE08D8F5}"/>
              </a:ext>
            </a:extLst>
          </p:cNvPr>
          <p:cNvSpPr>
            <a:spLocks noGrp="1"/>
          </p:cNvSpPr>
          <p:nvPr>
            <p:ph type="sldNum" idx="12"/>
          </p:nvPr>
        </p:nvSpPr>
        <p:spPr/>
        <p:txBody>
          <a:bodyPr/>
          <a:lstStyle/>
          <a:p>
            <a:fld id="{330EA680-D336-4FF7-8B7A-9848BB0A1C32}" type="slidenum">
              <a:rPr lang="en-US" smtClean="0"/>
              <a:t>26</a:t>
            </a:fld>
            <a:endParaRPr lang="en-US"/>
          </a:p>
        </p:txBody>
      </p:sp>
      <p:sp>
        <p:nvSpPr>
          <p:cNvPr id="5" name="Footer Placeholder 4">
            <a:extLst>
              <a:ext uri="{FF2B5EF4-FFF2-40B4-BE49-F238E27FC236}">
                <a16:creationId xmlns:a16="http://schemas.microsoft.com/office/drawing/2014/main" id="{A60076E9-9218-7668-8246-B5D3FA0110E2}"/>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46053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45592" y="612744"/>
            <a:ext cx="10515600" cy="824578"/>
          </a:xfrm>
        </p:spPr>
        <p:txBody>
          <a:bodyPr/>
          <a:lstStyle/>
          <a:p>
            <a:r>
              <a:rPr lang="en-US" dirty="0"/>
              <a:t>PAPR Analysis : SOQPSK</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p:cNvSpPr txBox="1"/>
          <p:nvPr/>
        </p:nvSpPr>
        <p:spPr>
          <a:xfrm>
            <a:off x="4685030" y="6069965"/>
            <a:ext cx="6096000" cy="368300"/>
          </a:xfrm>
          <a:prstGeom prst="rect">
            <a:avLst/>
          </a:prstGeom>
          <a:noFill/>
        </p:spPr>
        <p:txBody>
          <a:bodyPr wrap="square" rtlCol="0" anchor="t">
            <a:spAutoFit/>
          </a:bodyPr>
          <a:lstStyle/>
          <a:p>
            <a:r>
              <a:rPr lang="en-US" dirty="0">
                <a:sym typeface="+mn-ea"/>
              </a:rPr>
              <a:t>Mean PAPR = 1.52 dB</a:t>
            </a:r>
          </a:p>
        </p:txBody>
      </p:sp>
      <p:sp>
        <p:nvSpPr>
          <p:cNvPr id="7" name="Text Box 6"/>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sp>
        <p:nvSpPr>
          <p:cNvPr id="6" name="Text Box 5"/>
          <p:cNvSpPr txBox="1"/>
          <p:nvPr/>
        </p:nvSpPr>
        <p:spPr>
          <a:xfrm>
            <a:off x="2823845" y="752158"/>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9" name="Picture 8"/>
          <p:cNvPicPr/>
          <p:nvPr/>
        </p:nvPicPr>
        <p:blipFill>
          <a:blip r:embed="rId2"/>
          <a:stretch>
            <a:fillRect/>
          </a:stretch>
        </p:blipFill>
        <p:spPr>
          <a:xfrm>
            <a:off x="2691765" y="1411605"/>
            <a:ext cx="6248400" cy="4876800"/>
          </a:xfrm>
          <a:prstGeom prst="rect">
            <a:avLst/>
          </a:prstGeom>
        </p:spPr>
      </p:pic>
      <p:sp>
        <p:nvSpPr>
          <p:cNvPr id="3" name="Slide Number Placeholder 2">
            <a:extLst>
              <a:ext uri="{FF2B5EF4-FFF2-40B4-BE49-F238E27FC236}">
                <a16:creationId xmlns:a16="http://schemas.microsoft.com/office/drawing/2014/main" id="{1DC8C621-C585-5C48-D145-0028CC7D208C}"/>
              </a:ext>
            </a:extLst>
          </p:cNvPr>
          <p:cNvSpPr>
            <a:spLocks noGrp="1"/>
          </p:cNvSpPr>
          <p:nvPr>
            <p:ph type="sldNum" idx="12"/>
          </p:nvPr>
        </p:nvSpPr>
        <p:spPr/>
        <p:txBody>
          <a:bodyPr/>
          <a:lstStyle/>
          <a:p>
            <a:fld id="{330EA680-D336-4FF7-8B7A-9848BB0A1C32}" type="slidenum">
              <a:rPr lang="en-US" smtClean="0"/>
              <a:t>27</a:t>
            </a:fld>
            <a:endParaRPr lang="en-US"/>
          </a:p>
        </p:txBody>
      </p:sp>
      <p:sp>
        <p:nvSpPr>
          <p:cNvPr id="13" name="Footer Placeholder 12">
            <a:extLst>
              <a:ext uri="{FF2B5EF4-FFF2-40B4-BE49-F238E27FC236}">
                <a16:creationId xmlns:a16="http://schemas.microsoft.com/office/drawing/2014/main" id="{9B223EF7-871B-FAAA-9A46-E0D573A4B85A}"/>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BBBEB-923D-AAE9-ACA2-F5BA45300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580F1-173D-3EE5-B2E7-2C06A4CAE881}"/>
              </a:ext>
            </a:extLst>
          </p:cNvPr>
          <p:cNvSpPr>
            <a:spLocks noGrp="1"/>
          </p:cNvSpPr>
          <p:nvPr>
            <p:ph type="title"/>
          </p:nvPr>
        </p:nvSpPr>
        <p:spPr>
          <a:xfrm>
            <a:off x="752475" y="618505"/>
            <a:ext cx="10515600" cy="854075"/>
          </a:xfrm>
        </p:spPr>
        <p:txBody>
          <a:bodyPr>
            <a:normAutofit fontScale="90000"/>
          </a:bodyPr>
          <a:lstStyle/>
          <a:p>
            <a:pPr algn="ctr"/>
            <a:r>
              <a:rPr lang="en-US" dirty="0"/>
              <a:t>SOQPSK: Frequency Utilization vs Class C Amplifier Conduction Angel</a:t>
            </a:r>
          </a:p>
        </p:txBody>
      </p:sp>
      <p:sp>
        <p:nvSpPr>
          <p:cNvPr id="3" name="Content Placeholder 2">
            <a:extLst>
              <a:ext uri="{FF2B5EF4-FFF2-40B4-BE49-F238E27FC236}">
                <a16:creationId xmlns:a16="http://schemas.microsoft.com/office/drawing/2014/main" id="{39CCC791-4297-9BF5-B21D-6E87ABD61C73}"/>
              </a:ext>
            </a:extLst>
          </p:cNvPr>
          <p:cNvSpPr>
            <a:spLocks noGrp="1"/>
          </p:cNvSpPr>
          <p:nvPr>
            <p:ph idx="1"/>
          </p:nvPr>
        </p:nvSpPr>
        <p:spPr>
          <a:xfrm>
            <a:off x="990599" y="1600200"/>
            <a:ext cx="10742221" cy="4928569"/>
          </a:xfrm>
        </p:spPr>
        <p:txBody>
          <a:bodyPr>
            <a:normAutofit/>
          </a:bodyPr>
          <a:lstStyle/>
          <a:p>
            <a:pPr>
              <a:buFont typeface="Arial" panose="020B0604020202020204" pitchFamily="34" charset="0"/>
              <a:buChar char="•"/>
            </a:pPr>
            <a:r>
              <a:rPr lang="en-US" dirty="0"/>
              <a:t>As shown in the following slides, SOQPSK Waveform can operate with a Class C PA and pass Spectrum Emission Mask D if the bit rate and conductance angle is selected appropriately.</a:t>
            </a:r>
          </a:p>
          <a:p>
            <a:pPr>
              <a:buFont typeface="Arial" panose="020B0604020202020204" pitchFamily="34" charset="0"/>
              <a:buChar char="•"/>
            </a:pPr>
            <a:r>
              <a:rPr lang="en-US" dirty="0"/>
              <a:t>The  spectral regrowth increases as the conductance angle is decreased.</a:t>
            </a:r>
          </a:p>
          <a:p>
            <a:pPr>
              <a:buFont typeface="Arial" panose="020B0604020202020204" pitchFamily="34" charset="0"/>
              <a:buChar char="•"/>
            </a:pPr>
            <a:r>
              <a:rPr lang="en-US" dirty="0"/>
              <a:t>To meet FCC Part 90 spectrum emission mask D,  the symbol rate need to be redcued as the conduction angel is reduced. </a:t>
            </a:r>
          </a:p>
          <a:p>
            <a:pPr>
              <a:buFont typeface="Arial" panose="020B0604020202020204" pitchFamily="34" charset="0"/>
              <a:buChar char="•"/>
            </a:pPr>
            <a:r>
              <a:rPr lang="en-US" dirty="0"/>
              <a:t>Increasing the conductance angel translates into a higher power consumption. This implies the higher the bit rate, the higher the power consumption. This tradeoff is shown in the next couple of slides:</a:t>
            </a:r>
          </a:p>
          <a:p>
            <a:pPr marL="800100" lvl="1" indent="-342900">
              <a:buFont typeface="Arial" panose="020B0604020202020204" pitchFamily="34" charset="0"/>
              <a:buChar char="•"/>
            </a:pPr>
            <a:r>
              <a:rPr lang="en-US" sz="2000" dirty="0"/>
              <a:t>Operating at 17 kb/s (frequency utilization = 1.51 bits/sec/Hz) in a 12.5 </a:t>
            </a:r>
            <a:r>
              <a:rPr lang="en-US" sz="2000" dirty="0" err="1"/>
              <a:t>KHz</a:t>
            </a:r>
            <a:r>
              <a:rPr lang="en-US" sz="2000" dirty="0"/>
              <a:t> channel requires a conduction angel &gt; 180°</a:t>
            </a:r>
          </a:p>
          <a:p>
            <a:pPr marL="800100" lvl="1" indent="-342900">
              <a:buFont typeface="Arial" panose="020B0604020202020204" pitchFamily="34" charset="0"/>
              <a:buChar char="•"/>
            </a:pPr>
            <a:r>
              <a:rPr lang="en-US" sz="2000" dirty="0"/>
              <a:t>Operating at conductance angle of 90° requires a reduction in bit rate to 9.3 kb/s. </a:t>
            </a:r>
          </a:p>
          <a:p>
            <a:pPr marL="742950" lvl="1" indent="-285750"/>
            <a:endParaRPr lang="en-US" sz="2000" dirty="0"/>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96CB7C46-66B5-49F7-2892-8F982C461132}"/>
              </a:ext>
            </a:extLst>
          </p:cNvPr>
          <p:cNvSpPr>
            <a:spLocks noGrp="1"/>
          </p:cNvSpPr>
          <p:nvPr>
            <p:ph type="sldNum" idx="12"/>
          </p:nvPr>
        </p:nvSpPr>
        <p:spPr/>
        <p:txBody>
          <a:bodyPr/>
          <a:lstStyle/>
          <a:p>
            <a:fld id="{330EA680-D336-4FF7-8B7A-9848BB0A1C32}" type="slidenum">
              <a:rPr lang="en-US" smtClean="0"/>
              <a:t>28</a:t>
            </a:fld>
            <a:endParaRPr lang="en-US"/>
          </a:p>
        </p:txBody>
      </p:sp>
      <p:sp>
        <p:nvSpPr>
          <p:cNvPr id="6" name="Footer Placeholder 5">
            <a:extLst>
              <a:ext uri="{FF2B5EF4-FFF2-40B4-BE49-F238E27FC236}">
                <a16:creationId xmlns:a16="http://schemas.microsoft.com/office/drawing/2014/main" id="{00BACE89-2AAA-8A70-3266-F17573EC576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055713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B9D93-0C5A-C513-C4AC-8799CD5FBB85}"/>
              </a:ext>
            </a:extLst>
          </p:cNvPr>
          <p:cNvSpPr>
            <a:spLocks noGrp="1"/>
          </p:cNvSpPr>
          <p:nvPr>
            <p:ph type="title"/>
          </p:nvPr>
        </p:nvSpPr>
        <p:spPr/>
        <p:txBody>
          <a:bodyPr/>
          <a:lstStyle/>
          <a:p>
            <a:pPr algn="ctr"/>
            <a:r>
              <a:rPr lang="en-US" dirty="0"/>
              <a:t>GMSK: Waveform before and after PA</a:t>
            </a:r>
          </a:p>
        </p:txBody>
      </p:sp>
      <p:pic>
        <p:nvPicPr>
          <p:cNvPr id="4" name="Content Placeholder 3">
            <a:extLst>
              <a:ext uri="{FF2B5EF4-FFF2-40B4-BE49-F238E27FC236}">
                <a16:creationId xmlns:a16="http://schemas.microsoft.com/office/drawing/2014/main" id="{83BAEB5C-0841-DA2B-5850-A6AA6597CA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E0451CCF-7932-352B-C4B5-B1AC083D4CC1}"/>
              </a:ext>
            </a:extLst>
          </p:cNvPr>
          <p:cNvSpPr>
            <a:spLocks noGrp="1"/>
          </p:cNvSpPr>
          <p:nvPr>
            <p:ph type="sldNum" idx="12"/>
          </p:nvPr>
        </p:nvSpPr>
        <p:spPr/>
        <p:txBody>
          <a:bodyPr/>
          <a:lstStyle/>
          <a:p>
            <a:fld id="{330EA680-D336-4FF7-8B7A-9848BB0A1C32}" type="slidenum">
              <a:rPr lang="en-US" smtClean="0"/>
              <a:t>29</a:t>
            </a:fld>
            <a:endParaRPr lang="en-US"/>
          </a:p>
        </p:txBody>
      </p:sp>
      <p:sp>
        <p:nvSpPr>
          <p:cNvPr id="6" name="Footer Placeholder 5">
            <a:extLst>
              <a:ext uri="{FF2B5EF4-FFF2-40B4-BE49-F238E27FC236}">
                <a16:creationId xmlns:a16="http://schemas.microsoft.com/office/drawing/2014/main" id="{6F591F33-4B78-26F3-024F-D35B097FE436}"/>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22620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5976-0854-0733-9F0F-72D7D59E4FFE}"/>
              </a:ext>
            </a:extLst>
          </p:cNvPr>
          <p:cNvSpPr>
            <a:spLocks noGrp="1"/>
          </p:cNvSpPr>
          <p:nvPr>
            <p:ph type="title"/>
          </p:nvPr>
        </p:nvSpPr>
        <p:spPr>
          <a:xfrm>
            <a:off x="838200" y="365125"/>
            <a:ext cx="10515600" cy="854075"/>
          </a:xfrm>
        </p:spPr>
        <p:txBody>
          <a:bodyPr/>
          <a:lstStyle/>
          <a:p>
            <a:pPr algn="ctr"/>
            <a:r>
              <a:rPr lang="en-US" dirty="0"/>
              <a:t>Ability to Operate with a Class C PA</a:t>
            </a:r>
          </a:p>
        </p:txBody>
      </p:sp>
      <p:sp>
        <p:nvSpPr>
          <p:cNvPr id="3" name="Content Placeholder 2">
            <a:extLst>
              <a:ext uri="{FF2B5EF4-FFF2-40B4-BE49-F238E27FC236}">
                <a16:creationId xmlns:a16="http://schemas.microsoft.com/office/drawing/2014/main" id="{C4ED20F5-62C9-ED78-D485-DA2F567DE8AD}"/>
              </a:ext>
            </a:extLst>
          </p:cNvPr>
          <p:cNvSpPr>
            <a:spLocks noGrp="1"/>
          </p:cNvSpPr>
          <p:nvPr>
            <p:ph idx="1"/>
          </p:nvPr>
        </p:nvSpPr>
        <p:spPr>
          <a:xfrm>
            <a:off x="838200" y="1045028"/>
            <a:ext cx="10965872" cy="5593277"/>
          </a:xfrm>
        </p:spPr>
        <p:txBody>
          <a:bodyPr>
            <a:normAutofit lnSpcReduction="10000"/>
          </a:bodyPr>
          <a:lstStyle/>
          <a:p>
            <a:pPr marL="0" indent="0">
              <a:buNone/>
            </a:pPr>
            <a:endParaRPr lang="en-US" sz="1600" dirty="0"/>
          </a:p>
          <a:p>
            <a:pPr>
              <a:buFont typeface="Arial" panose="020B0604020202020204" pitchFamily="34" charset="0"/>
              <a:buChar char="•"/>
            </a:pPr>
            <a:r>
              <a:rPr lang="en-US" sz="2400" dirty="0"/>
              <a:t>Objectives:</a:t>
            </a:r>
          </a:p>
          <a:p>
            <a:pPr marL="800100" lvl="1" indent="-342900">
              <a:buFont typeface="Arial" panose="020B0604020202020204" pitchFamily="34" charset="0"/>
              <a:buChar char="•"/>
            </a:pPr>
            <a:r>
              <a:rPr lang="en-US" sz="2000" dirty="0"/>
              <a:t>Determine if  QPSK, SOQPSK, SQPSK (OQPSK) and GMSK can operate with a Class C Power Amplifier and at what conduction angle. </a:t>
            </a:r>
          </a:p>
          <a:p>
            <a:pPr marL="1200150" lvl="2" indent="-285750">
              <a:buFont typeface="Arial" panose="020B0604020202020204" pitchFamily="34" charset="0"/>
              <a:buChar char="•"/>
            </a:pPr>
            <a:r>
              <a:rPr lang="en-US" sz="1600" dirty="0"/>
              <a:t>The impact of the Class C PA on BER vs SNR performance</a:t>
            </a:r>
          </a:p>
          <a:p>
            <a:pPr marL="1200150" lvl="2" indent="-285750">
              <a:buFont typeface="Arial" panose="020B0604020202020204" pitchFamily="34" charset="0"/>
              <a:buChar char="•"/>
            </a:pPr>
            <a:r>
              <a:rPr lang="en-US" sz="1600" dirty="0"/>
              <a:t>The impact of the Class C  PA on the spectrum and whether the radio will pass FCC Part 90 Spectrum Emission Mask D.  </a:t>
            </a:r>
          </a:p>
          <a:p>
            <a:pPr marL="800100" lvl="1" indent="-342900">
              <a:buFont typeface="Arial" panose="020B0604020202020204" pitchFamily="34" charset="0"/>
              <a:buChar char="•"/>
            </a:pPr>
            <a:r>
              <a:rPr lang="en-US" sz="2000" dirty="0"/>
              <a:t>Assess the power consumption that can be saved in the PA section. </a:t>
            </a:r>
          </a:p>
          <a:p>
            <a:pPr marL="800100" lvl="1" indent="-342900">
              <a:buFont typeface="Arial" panose="020B0604020202020204" pitchFamily="34" charset="0"/>
              <a:buChar char="•"/>
            </a:pPr>
            <a:r>
              <a:rPr lang="en-US" sz="2000" dirty="0"/>
              <a:t>Determine the frequency utilization of each modulation.</a:t>
            </a:r>
          </a:p>
          <a:p>
            <a:pPr>
              <a:buFont typeface="Arial" panose="020B0604020202020204" pitchFamily="34" charset="0"/>
              <a:buChar char="•"/>
            </a:pPr>
            <a:r>
              <a:rPr lang="en-US" sz="2400" dirty="0"/>
              <a:t>Methodology:</a:t>
            </a:r>
          </a:p>
          <a:p>
            <a:pPr marL="800100" lvl="1" indent="-342900">
              <a:buFont typeface="Arial" panose="020B0604020202020204" pitchFamily="34" charset="0"/>
              <a:buChar char="•"/>
            </a:pPr>
            <a:r>
              <a:rPr lang="en-US" sz="2000" dirty="0"/>
              <a:t>A MATLAB simulation is used to simulate the radio transmitter, the radio recover, the Class C PA.</a:t>
            </a:r>
          </a:p>
          <a:p>
            <a:pPr marL="800100" lvl="1" indent="-342900">
              <a:buFont typeface="Arial" panose="020B0604020202020204" pitchFamily="34" charset="0"/>
              <a:buChar char="•"/>
            </a:pPr>
            <a:r>
              <a:rPr lang="en-US" sz="2000" dirty="0"/>
              <a:t>A filter is added on the transmit path  before the PA to try limit the bandwidth such that the frequency utilization is 2 bits/sec/Hz. </a:t>
            </a:r>
          </a:p>
          <a:p>
            <a:pPr marL="800100" lvl="1" indent="-342900">
              <a:buFont typeface="Arial" panose="020B0604020202020204" pitchFamily="34" charset="0"/>
              <a:buChar char="•"/>
            </a:pPr>
            <a:r>
              <a:rPr lang="en-US" sz="2000" dirty="0"/>
              <a:t>Class C PA is modeled as a limiter. When the level of the waveform exceeds a threshold, the PA is turned on and below this level, the PA is turned off. The threshold level determines the conduction angle at which the PA is on. </a:t>
            </a:r>
          </a:p>
          <a:p>
            <a:pPr marL="457200" lvl="1" indent="0">
              <a:buNone/>
            </a:pPr>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D08333EC-F98E-8CFD-B6F6-93FA7F568FA6}"/>
              </a:ext>
            </a:extLst>
          </p:cNvPr>
          <p:cNvSpPr>
            <a:spLocks noGrp="1"/>
          </p:cNvSpPr>
          <p:nvPr>
            <p:ph type="sldNum" idx="12"/>
          </p:nvPr>
        </p:nvSpPr>
        <p:spPr/>
        <p:txBody>
          <a:bodyPr/>
          <a:lstStyle/>
          <a:p>
            <a:fld id="{330EA680-D336-4FF7-8B7A-9848BB0A1C32}" type="slidenum">
              <a:rPr lang="en-US" smtClean="0"/>
              <a:t>3</a:t>
            </a:fld>
            <a:endParaRPr lang="en-US"/>
          </a:p>
        </p:txBody>
      </p:sp>
      <p:sp>
        <p:nvSpPr>
          <p:cNvPr id="6" name="Footer Placeholder 5">
            <a:extLst>
              <a:ext uri="{FF2B5EF4-FFF2-40B4-BE49-F238E27FC236}">
                <a16:creationId xmlns:a16="http://schemas.microsoft.com/office/drawing/2014/main" id="{3D74353F-181D-F00A-E0B3-596102356777}"/>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326886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4763-61E8-36D7-B851-BE21F2053EFE}"/>
              </a:ext>
            </a:extLst>
          </p:cNvPr>
          <p:cNvSpPr>
            <a:spLocks noGrp="1"/>
          </p:cNvSpPr>
          <p:nvPr>
            <p:ph type="title"/>
          </p:nvPr>
        </p:nvSpPr>
        <p:spPr/>
        <p:txBody>
          <a:bodyPr/>
          <a:lstStyle/>
          <a:p>
            <a:pPr algn="ctr"/>
            <a:r>
              <a:rPr lang="en-US" dirty="0"/>
              <a:t>GMSK – BER vs SNR</a:t>
            </a:r>
          </a:p>
        </p:txBody>
      </p:sp>
      <p:pic>
        <p:nvPicPr>
          <p:cNvPr id="4" name="Content Placeholder 3">
            <a:extLst>
              <a:ext uri="{FF2B5EF4-FFF2-40B4-BE49-F238E27FC236}">
                <a16:creationId xmlns:a16="http://schemas.microsoft.com/office/drawing/2014/main" id="{F92F98C6-D6A9-D78D-86D9-C496CDB253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054E4CC0-949F-DEF0-5175-F590EBFFEAEA}"/>
              </a:ext>
            </a:extLst>
          </p:cNvPr>
          <p:cNvSpPr>
            <a:spLocks noGrp="1"/>
          </p:cNvSpPr>
          <p:nvPr>
            <p:ph type="sldNum" idx="12"/>
          </p:nvPr>
        </p:nvSpPr>
        <p:spPr/>
        <p:txBody>
          <a:bodyPr/>
          <a:lstStyle/>
          <a:p>
            <a:fld id="{330EA680-D336-4FF7-8B7A-9848BB0A1C32}" type="slidenum">
              <a:rPr lang="en-US" smtClean="0"/>
              <a:t>30</a:t>
            </a:fld>
            <a:endParaRPr lang="en-US"/>
          </a:p>
        </p:txBody>
      </p:sp>
      <p:sp>
        <p:nvSpPr>
          <p:cNvPr id="6" name="Footer Placeholder 5">
            <a:extLst>
              <a:ext uri="{FF2B5EF4-FFF2-40B4-BE49-F238E27FC236}">
                <a16:creationId xmlns:a16="http://schemas.microsoft.com/office/drawing/2014/main" id="{5BEFC4E9-D73D-BA1C-D568-022AB375754C}"/>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870023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E5E2-D390-A8C5-C23A-46D889CC54E8}"/>
              </a:ext>
            </a:extLst>
          </p:cNvPr>
          <p:cNvSpPr>
            <a:spLocks noGrp="1"/>
          </p:cNvSpPr>
          <p:nvPr>
            <p:ph type="title"/>
          </p:nvPr>
        </p:nvSpPr>
        <p:spPr/>
        <p:txBody>
          <a:bodyPr/>
          <a:lstStyle/>
          <a:p>
            <a:r>
              <a:rPr lang="en-IN" dirty="0"/>
              <a:t>GMSK has 0 dB PAPR and 1.11 bps/Hz Spectral Efficiency</a:t>
            </a:r>
          </a:p>
        </p:txBody>
      </p:sp>
      <p:pic>
        <p:nvPicPr>
          <p:cNvPr id="5" name="Content Placeholder 4" descr="A graph of a graph showing a wave&#10;&#10;AI-generated content may be incorrect.">
            <a:extLst>
              <a:ext uri="{FF2B5EF4-FFF2-40B4-BE49-F238E27FC236}">
                <a16:creationId xmlns:a16="http://schemas.microsoft.com/office/drawing/2014/main" id="{B29171E6-4957-37EC-A659-A57E89AE36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424" y="1783583"/>
            <a:ext cx="6108679" cy="4351338"/>
          </a:xfrm>
        </p:spPr>
      </p:pic>
      <p:pic>
        <p:nvPicPr>
          <p:cNvPr id="7" name="Picture 6" descr="A graph with numbers and lines&#10;&#10;AI-generated content may be incorrect.">
            <a:extLst>
              <a:ext uri="{FF2B5EF4-FFF2-40B4-BE49-F238E27FC236}">
                <a16:creationId xmlns:a16="http://schemas.microsoft.com/office/drawing/2014/main" id="{4071828C-4324-7619-B0EC-5218B0725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448" y="1916494"/>
            <a:ext cx="6437128" cy="4218427"/>
          </a:xfrm>
          <a:prstGeom prst="rect">
            <a:avLst/>
          </a:prstGeom>
        </p:spPr>
      </p:pic>
      <p:sp>
        <p:nvSpPr>
          <p:cNvPr id="3" name="Slide Number Placeholder 2">
            <a:extLst>
              <a:ext uri="{FF2B5EF4-FFF2-40B4-BE49-F238E27FC236}">
                <a16:creationId xmlns:a16="http://schemas.microsoft.com/office/drawing/2014/main" id="{A8205C6F-9DCD-5238-7FE2-181A55C9E726}"/>
              </a:ext>
            </a:extLst>
          </p:cNvPr>
          <p:cNvSpPr>
            <a:spLocks noGrp="1"/>
          </p:cNvSpPr>
          <p:nvPr>
            <p:ph type="sldNum" idx="12"/>
          </p:nvPr>
        </p:nvSpPr>
        <p:spPr/>
        <p:txBody>
          <a:bodyPr/>
          <a:lstStyle/>
          <a:p>
            <a:fld id="{330EA680-D336-4FF7-8B7A-9848BB0A1C32}" type="slidenum">
              <a:rPr lang="en-US" smtClean="0"/>
              <a:t>31</a:t>
            </a:fld>
            <a:endParaRPr lang="en-US"/>
          </a:p>
        </p:txBody>
      </p:sp>
      <p:sp>
        <p:nvSpPr>
          <p:cNvPr id="6" name="Footer Placeholder 5">
            <a:extLst>
              <a:ext uri="{FF2B5EF4-FFF2-40B4-BE49-F238E27FC236}">
                <a16:creationId xmlns:a16="http://schemas.microsoft.com/office/drawing/2014/main" id="{74487B58-02C1-BDE3-FB4E-C0D5E11BC90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142930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5FAA-53FD-728E-CEBA-D6C3D9E001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53D35-5847-AD8B-D14F-55B562FD25B8}"/>
              </a:ext>
            </a:extLst>
          </p:cNvPr>
          <p:cNvSpPr>
            <a:spLocks noGrp="1"/>
          </p:cNvSpPr>
          <p:nvPr>
            <p:ph type="title"/>
          </p:nvPr>
        </p:nvSpPr>
        <p:spPr>
          <a:xfrm>
            <a:off x="838200" y="365125"/>
            <a:ext cx="10515600" cy="854075"/>
          </a:xfrm>
        </p:spPr>
        <p:txBody>
          <a:bodyPr>
            <a:normAutofit/>
          </a:bodyPr>
          <a:lstStyle/>
          <a:p>
            <a:pPr algn="ctr"/>
            <a:r>
              <a:rPr lang="en-US" dirty="0"/>
              <a:t>Summary</a:t>
            </a:r>
          </a:p>
        </p:txBody>
      </p:sp>
      <p:sp>
        <p:nvSpPr>
          <p:cNvPr id="3" name="Content Placeholder 2">
            <a:extLst>
              <a:ext uri="{FF2B5EF4-FFF2-40B4-BE49-F238E27FC236}">
                <a16:creationId xmlns:a16="http://schemas.microsoft.com/office/drawing/2014/main" id="{E35C2200-3153-3B53-5638-9AACFE503C6E}"/>
              </a:ext>
            </a:extLst>
          </p:cNvPr>
          <p:cNvSpPr>
            <a:spLocks noGrp="1"/>
          </p:cNvSpPr>
          <p:nvPr>
            <p:ph idx="1"/>
          </p:nvPr>
        </p:nvSpPr>
        <p:spPr>
          <a:xfrm>
            <a:off x="990599" y="1330036"/>
            <a:ext cx="10742221" cy="5198733"/>
          </a:xfrm>
        </p:spPr>
        <p:txBody>
          <a:bodyPr>
            <a:normAutofit/>
          </a:bodyPr>
          <a:lstStyle/>
          <a:p>
            <a:pPr>
              <a:buFont typeface="Arial" panose="020B0604020202020204" pitchFamily="34" charset="0"/>
              <a:buChar char="•"/>
            </a:pPr>
            <a:r>
              <a:rPr lang="en-US" dirty="0"/>
              <a:t>The waveform is passed through a low pass filter. As the filter become more selective (smaller Rolloff), the PAPR increases.</a:t>
            </a:r>
          </a:p>
          <a:p>
            <a:r>
              <a:rPr lang="en-US" dirty="0"/>
              <a:t>Here are couple of data points:</a:t>
            </a:r>
          </a:p>
          <a:p>
            <a:pPr marL="800100" lvl="1" indent="-342900">
              <a:buFont typeface="Arial" panose="020B0604020202020204" pitchFamily="34" charset="0"/>
              <a:buChar char="•"/>
            </a:pPr>
            <a:r>
              <a:rPr lang="en-US" dirty="0"/>
              <a:t>For QPSK and OQPSK waveforms, with spectral efficiency of 1.85 bps/Hz, Rolloff factor of 0.1, FCC mask D Passing, PAPR is 5.32 and 4.75 respectively. </a:t>
            </a:r>
          </a:p>
          <a:p>
            <a:pPr marL="800100" lvl="1" indent="-342900">
              <a:buFont typeface="Arial" panose="020B0604020202020204" pitchFamily="34" charset="0"/>
              <a:buChar char="•"/>
            </a:pPr>
            <a:r>
              <a:rPr lang="en-US" dirty="0"/>
              <a:t>The minimum PAPR with mask D passing for QPSK is seen with roll of factor of 0.48. The PAPR  is 2.97 dB for QPSK and 2.89 dB for OQPSK. The spectral efficiency is 1.42 bps/Hz. </a:t>
            </a:r>
            <a:endParaRPr lang="en-US" sz="2800" dirty="0"/>
          </a:p>
          <a:p>
            <a:pPr marL="800100" lvl="1" indent="-342900">
              <a:buFont typeface="Arial" panose="020B0604020202020204" pitchFamily="34" charset="0"/>
              <a:buChar char="•"/>
            </a:pPr>
            <a:r>
              <a:rPr lang="en-US" dirty="0"/>
              <a:t>For SOQPSK we get 1.5 bps/Hz spectral efficiency with 1.52 dB PAPR and mask D passing.</a:t>
            </a:r>
          </a:p>
          <a:p>
            <a:pPr marL="800100" lvl="1" indent="-342900">
              <a:buFont typeface="Arial" panose="020B0604020202020204" pitchFamily="34" charset="0"/>
              <a:buChar char="•"/>
            </a:pPr>
            <a:r>
              <a:rPr lang="en-US" dirty="0"/>
              <a:t>For GMSK we get 1.11 bps/Hz spectral efficiency with 0 dB PAPR mask D passing.</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F361EEC4-52D6-8A2F-DB8B-B4F6B4513961}"/>
              </a:ext>
            </a:extLst>
          </p:cNvPr>
          <p:cNvSpPr>
            <a:spLocks noGrp="1"/>
          </p:cNvSpPr>
          <p:nvPr>
            <p:ph type="sldNum" idx="12"/>
          </p:nvPr>
        </p:nvSpPr>
        <p:spPr/>
        <p:txBody>
          <a:bodyPr/>
          <a:lstStyle/>
          <a:p>
            <a:fld id="{330EA680-D336-4FF7-8B7A-9848BB0A1C32}" type="slidenum">
              <a:rPr lang="en-US" smtClean="0"/>
              <a:t>32</a:t>
            </a:fld>
            <a:endParaRPr lang="en-US"/>
          </a:p>
        </p:txBody>
      </p:sp>
      <p:sp>
        <p:nvSpPr>
          <p:cNvPr id="6" name="Footer Placeholder 5">
            <a:extLst>
              <a:ext uri="{FF2B5EF4-FFF2-40B4-BE49-F238E27FC236}">
                <a16:creationId xmlns:a16="http://schemas.microsoft.com/office/drawing/2014/main" id="{35F940FE-B5A3-DF94-9D8B-BFCBA91B6861}"/>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765448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3F2203-F311-2257-D6A5-4373777D7F5F}"/>
              </a:ext>
            </a:extLst>
          </p:cNvPr>
          <p:cNvGraphicFramePr>
            <a:graphicFrameLocks noGrp="1"/>
          </p:cNvGraphicFramePr>
          <p:nvPr/>
        </p:nvGraphicFramePr>
        <p:xfrm>
          <a:off x="803305" y="763921"/>
          <a:ext cx="7101555" cy="2966720"/>
        </p:xfrm>
        <a:graphic>
          <a:graphicData uri="http://schemas.openxmlformats.org/drawingml/2006/table">
            <a:tbl>
              <a:tblPr firstRow="1" bandRow="1">
                <a:tableStyleId>{5C22544A-7EE6-4342-B048-85BDC9FD1C3A}</a:tableStyleId>
              </a:tblPr>
              <a:tblGrid>
                <a:gridCol w="1159380">
                  <a:extLst>
                    <a:ext uri="{9D8B030D-6E8A-4147-A177-3AD203B41FA5}">
                      <a16:colId xmlns:a16="http://schemas.microsoft.com/office/drawing/2014/main" val="2199288075"/>
                    </a:ext>
                  </a:extLst>
                </a:gridCol>
                <a:gridCol w="1743342">
                  <a:extLst>
                    <a:ext uri="{9D8B030D-6E8A-4147-A177-3AD203B41FA5}">
                      <a16:colId xmlns:a16="http://schemas.microsoft.com/office/drawing/2014/main" val="2155070395"/>
                    </a:ext>
                  </a:extLst>
                </a:gridCol>
                <a:gridCol w="2700471">
                  <a:extLst>
                    <a:ext uri="{9D8B030D-6E8A-4147-A177-3AD203B41FA5}">
                      <a16:colId xmlns:a16="http://schemas.microsoft.com/office/drawing/2014/main" val="3668418286"/>
                    </a:ext>
                  </a:extLst>
                </a:gridCol>
                <a:gridCol w="1498362">
                  <a:extLst>
                    <a:ext uri="{9D8B030D-6E8A-4147-A177-3AD203B41FA5}">
                      <a16:colId xmlns:a16="http://schemas.microsoft.com/office/drawing/2014/main" val="1561844713"/>
                    </a:ext>
                  </a:extLst>
                </a:gridCol>
              </a:tblGrid>
              <a:tr h="370840">
                <a:tc>
                  <a:txBody>
                    <a:bodyPr/>
                    <a:lstStyle/>
                    <a:p>
                      <a:r>
                        <a:rPr lang="en-US" sz="1600" dirty="0"/>
                        <a:t>PA Class</a:t>
                      </a:r>
                    </a:p>
                  </a:txBody>
                  <a:tcPr/>
                </a:tc>
                <a:tc>
                  <a:txBody>
                    <a:bodyPr/>
                    <a:lstStyle/>
                    <a:p>
                      <a:r>
                        <a:rPr lang="en-US" sz="1600" dirty="0"/>
                        <a:t>Conduction Angle</a:t>
                      </a:r>
                    </a:p>
                  </a:txBody>
                  <a:tcPr/>
                </a:tc>
                <a:tc>
                  <a:txBody>
                    <a:bodyPr/>
                    <a:lstStyle/>
                    <a:p>
                      <a:r>
                        <a:rPr lang="en-US" sz="1600" dirty="0"/>
                        <a:t>Theoretical Efficiency</a:t>
                      </a:r>
                    </a:p>
                  </a:txBody>
                  <a:tcPr/>
                </a:tc>
                <a:tc>
                  <a:txBody>
                    <a:bodyPr/>
                    <a:lstStyle/>
                    <a:p>
                      <a:r>
                        <a:rPr lang="en-US" sz="1600" dirty="0"/>
                        <a:t>Practical Efficiency</a:t>
                      </a:r>
                    </a:p>
                  </a:txBody>
                  <a:tcPr/>
                </a:tc>
                <a:extLst>
                  <a:ext uri="{0D108BD9-81ED-4DB2-BD59-A6C34878D82A}">
                    <a16:rowId xmlns:a16="http://schemas.microsoft.com/office/drawing/2014/main" val="198273796"/>
                  </a:ext>
                </a:extLst>
              </a:tr>
              <a:tr h="370840">
                <a:tc>
                  <a:txBody>
                    <a:bodyPr/>
                    <a:lstStyle/>
                    <a:p>
                      <a:r>
                        <a:rPr lang="en-US" sz="1600" dirty="0"/>
                        <a:t>Class A</a:t>
                      </a:r>
                    </a:p>
                  </a:txBody>
                  <a:tcPr/>
                </a:tc>
                <a:tc>
                  <a:txBody>
                    <a:bodyPr/>
                    <a:lstStyle/>
                    <a:p>
                      <a:r>
                        <a:rPr lang="en-US" sz="1600" dirty="0"/>
                        <a:t>360 Degrees</a:t>
                      </a:r>
                    </a:p>
                  </a:txBody>
                  <a:tcPr/>
                </a:tc>
                <a:tc>
                  <a:txBody>
                    <a:bodyPr/>
                    <a:lstStyle/>
                    <a:p>
                      <a:r>
                        <a:rPr lang="en-US" sz="1600" dirty="0"/>
                        <a:t>50.0 %</a:t>
                      </a:r>
                    </a:p>
                  </a:txBody>
                  <a:tcPr/>
                </a:tc>
                <a:tc>
                  <a:txBody>
                    <a:bodyPr/>
                    <a:lstStyle/>
                    <a:p>
                      <a:r>
                        <a:rPr lang="en-US" sz="1600" dirty="0"/>
                        <a:t>25 – 30 %</a:t>
                      </a:r>
                    </a:p>
                  </a:txBody>
                  <a:tcPr/>
                </a:tc>
                <a:extLst>
                  <a:ext uri="{0D108BD9-81ED-4DB2-BD59-A6C34878D82A}">
                    <a16:rowId xmlns:a16="http://schemas.microsoft.com/office/drawing/2014/main" val="1630496972"/>
                  </a:ext>
                </a:extLst>
              </a:tr>
              <a:tr h="370840">
                <a:tc>
                  <a:txBody>
                    <a:bodyPr/>
                    <a:lstStyle/>
                    <a:p>
                      <a:r>
                        <a:rPr lang="en-US" sz="1600" dirty="0"/>
                        <a:t>Class B</a:t>
                      </a:r>
                    </a:p>
                  </a:txBody>
                  <a:tcPr/>
                </a:tc>
                <a:tc>
                  <a:txBody>
                    <a:bodyPr/>
                    <a:lstStyle/>
                    <a:p>
                      <a:r>
                        <a:rPr lang="en-US" sz="1600" dirty="0"/>
                        <a:t>180 Degrees</a:t>
                      </a:r>
                    </a:p>
                  </a:txBody>
                  <a:tcPr/>
                </a:tc>
                <a:tc>
                  <a:txBody>
                    <a:bodyPr/>
                    <a:lstStyle/>
                    <a:p>
                      <a:r>
                        <a:rPr lang="en-US" sz="1600" dirty="0"/>
                        <a:t>78.5 %</a:t>
                      </a:r>
                    </a:p>
                  </a:txBody>
                  <a:tcPr/>
                </a:tc>
                <a:tc>
                  <a:txBody>
                    <a:bodyPr/>
                    <a:lstStyle/>
                    <a:p>
                      <a:r>
                        <a:rPr lang="en-US" sz="1600" dirty="0"/>
                        <a:t>55 – 65 %</a:t>
                      </a:r>
                    </a:p>
                  </a:txBody>
                  <a:tcPr/>
                </a:tc>
                <a:extLst>
                  <a:ext uri="{0D108BD9-81ED-4DB2-BD59-A6C34878D82A}">
                    <a16:rowId xmlns:a16="http://schemas.microsoft.com/office/drawing/2014/main" val="3909551083"/>
                  </a:ext>
                </a:extLst>
              </a:tr>
              <a:tr h="370840">
                <a:tc>
                  <a:txBody>
                    <a:bodyPr/>
                    <a:lstStyle/>
                    <a:p>
                      <a:r>
                        <a:rPr lang="en-US" sz="1600" dirty="0"/>
                        <a:t>Class AB</a:t>
                      </a:r>
                    </a:p>
                  </a:txBody>
                  <a:tcPr/>
                </a:tc>
                <a:tc>
                  <a:txBody>
                    <a:bodyPr/>
                    <a:lstStyle/>
                    <a:p>
                      <a:r>
                        <a:rPr lang="en-US" sz="1600" dirty="0"/>
                        <a:t>Between 180 – 360 Degree</a:t>
                      </a:r>
                    </a:p>
                  </a:txBody>
                  <a:tcPr/>
                </a:tc>
                <a:tc>
                  <a:txBody>
                    <a:bodyPr/>
                    <a:lstStyle/>
                    <a:p>
                      <a:r>
                        <a:rPr lang="en-US" sz="1600" dirty="0"/>
                        <a:t>Less than 78.5 %</a:t>
                      </a:r>
                    </a:p>
                  </a:txBody>
                  <a:tcPr/>
                </a:tc>
                <a:tc>
                  <a:txBody>
                    <a:bodyPr/>
                    <a:lstStyle/>
                    <a:p>
                      <a:r>
                        <a:rPr lang="en-US" sz="1600" dirty="0"/>
                        <a:t>50 – 60 %</a:t>
                      </a:r>
                    </a:p>
                  </a:txBody>
                  <a:tcPr/>
                </a:tc>
                <a:extLst>
                  <a:ext uri="{0D108BD9-81ED-4DB2-BD59-A6C34878D82A}">
                    <a16:rowId xmlns:a16="http://schemas.microsoft.com/office/drawing/2014/main" val="1740425698"/>
                  </a:ext>
                </a:extLst>
              </a:tr>
              <a:tr h="370840">
                <a:tc>
                  <a:txBody>
                    <a:bodyPr/>
                    <a:lstStyle/>
                    <a:p>
                      <a:r>
                        <a:rPr lang="en-US" sz="1600" dirty="0"/>
                        <a:t>Class C</a:t>
                      </a:r>
                    </a:p>
                  </a:txBody>
                  <a:tcPr/>
                </a:tc>
                <a:tc>
                  <a:txBody>
                    <a:bodyPr/>
                    <a:lstStyle/>
                    <a:p>
                      <a:r>
                        <a:rPr lang="en-US" sz="1600" dirty="0"/>
                        <a:t>&lt; 180 Degrees</a:t>
                      </a:r>
                    </a:p>
                  </a:txBody>
                  <a:tcPr/>
                </a:tc>
                <a:tc>
                  <a:txBody>
                    <a:bodyPr/>
                    <a:lstStyle/>
                    <a:p>
                      <a:r>
                        <a:rPr lang="en-US" sz="1600" dirty="0"/>
                        <a:t>For meaningful operation 70 – 85% (smaller angle – higher efficiency but lower utility)</a:t>
                      </a:r>
                    </a:p>
                  </a:txBody>
                  <a:tcPr/>
                </a:tc>
                <a:tc>
                  <a:txBody>
                    <a:bodyPr/>
                    <a:lstStyle/>
                    <a:p>
                      <a:r>
                        <a:rPr lang="en-US" sz="1600" dirty="0"/>
                        <a:t>65 – 75 %</a:t>
                      </a:r>
                    </a:p>
                  </a:txBody>
                  <a:tcPr/>
                </a:tc>
                <a:extLst>
                  <a:ext uri="{0D108BD9-81ED-4DB2-BD59-A6C34878D82A}">
                    <a16:rowId xmlns:a16="http://schemas.microsoft.com/office/drawing/2014/main" val="3717709880"/>
                  </a:ext>
                </a:extLst>
              </a:tr>
            </a:tbl>
          </a:graphicData>
        </a:graphic>
      </p:graphicFrame>
      <p:sp>
        <p:nvSpPr>
          <p:cNvPr id="3" name="TextBox 2">
            <a:extLst>
              <a:ext uri="{FF2B5EF4-FFF2-40B4-BE49-F238E27FC236}">
                <a16:creationId xmlns:a16="http://schemas.microsoft.com/office/drawing/2014/main" id="{A491D416-CA75-C367-40D5-553D8140E715}"/>
              </a:ext>
            </a:extLst>
          </p:cNvPr>
          <p:cNvSpPr txBox="1"/>
          <p:nvPr/>
        </p:nvSpPr>
        <p:spPr>
          <a:xfrm>
            <a:off x="803305" y="302256"/>
            <a:ext cx="293965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ptos"/>
                <a:ea typeface="+mn-ea"/>
                <a:cs typeface="+mn-cs"/>
              </a:rPr>
              <a:t>Basics of PA Class</a:t>
            </a:r>
          </a:p>
        </p:txBody>
      </p:sp>
      <p:pic>
        <p:nvPicPr>
          <p:cNvPr id="5" name="Picture 4">
            <a:extLst>
              <a:ext uri="{FF2B5EF4-FFF2-40B4-BE49-F238E27FC236}">
                <a16:creationId xmlns:a16="http://schemas.microsoft.com/office/drawing/2014/main" id="{9D014163-F678-3E49-545E-80E94617C455}"/>
              </a:ext>
            </a:extLst>
          </p:cNvPr>
          <p:cNvPicPr>
            <a:picLocks noChangeAspect="1"/>
          </p:cNvPicPr>
          <p:nvPr/>
        </p:nvPicPr>
        <p:blipFill>
          <a:blip r:embed="rId2"/>
          <a:stretch>
            <a:fillRect/>
          </a:stretch>
        </p:blipFill>
        <p:spPr>
          <a:xfrm>
            <a:off x="8279199" y="584162"/>
            <a:ext cx="3038475" cy="3371850"/>
          </a:xfrm>
          <a:prstGeom prst="rect">
            <a:avLst/>
          </a:prstGeom>
        </p:spPr>
      </p:pic>
      <p:sp>
        <p:nvSpPr>
          <p:cNvPr id="4" name="TextBox 3">
            <a:extLst>
              <a:ext uri="{FF2B5EF4-FFF2-40B4-BE49-F238E27FC236}">
                <a16:creationId xmlns:a16="http://schemas.microsoft.com/office/drawing/2014/main" id="{6BB4D1E9-A6FC-CAE7-D79C-9D67CB546FC4}"/>
              </a:ext>
            </a:extLst>
          </p:cNvPr>
          <p:cNvSpPr txBox="1"/>
          <p:nvPr/>
        </p:nvSpPr>
        <p:spPr>
          <a:xfrm>
            <a:off x="803304" y="3792196"/>
            <a:ext cx="749916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ptos"/>
                <a:ea typeface="+mn-ea"/>
                <a:cs typeface="+mn-cs"/>
              </a:rPr>
              <a:t>Why Practical Efficiency is lower than Theoretical Efficiency</a:t>
            </a:r>
          </a:p>
        </p:txBody>
      </p:sp>
      <p:sp>
        <p:nvSpPr>
          <p:cNvPr id="6" name="TextBox 5">
            <a:extLst>
              <a:ext uri="{FF2B5EF4-FFF2-40B4-BE49-F238E27FC236}">
                <a16:creationId xmlns:a16="http://schemas.microsoft.com/office/drawing/2014/main" id="{403EA457-90E2-C3B4-DA2A-633CD6BCEE23}"/>
              </a:ext>
            </a:extLst>
          </p:cNvPr>
          <p:cNvSpPr txBox="1"/>
          <p:nvPr/>
        </p:nvSpPr>
        <p:spPr>
          <a:xfrm>
            <a:off x="803304" y="4282540"/>
            <a:ext cx="11191141" cy="156966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Non-linear operation – power wasted in unwanted frequencies like harmonics.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Quiescent current – constant DC flows even without input signal.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DC Power dissipation as heat.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Impedance mis-match – causes power reflections, reduces power delivered to the load and reduces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Biasing – variations in biasing due to various reasons, can lead to signal clipping and distortion and reduces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PCB Layout imperfections and soldering may impact ground return path and hence reduce efficiency.</a:t>
            </a:r>
          </a:p>
        </p:txBody>
      </p:sp>
    </p:spTree>
    <p:extLst>
      <p:ext uri="{BB962C8B-B14F-4D97-AF65-F5344CB8AC3E}">
        <p14:creationId xmlns:p14="http://schemas.microsoft.com/office/powerpoint/2010/main" val="3509847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DE23-7F1C-780F-6C72-7C66F78D880F}"/>
              </a:ext>
            </a:extLst>
          </p:cNvPr>
          <p:cNvSpPr>
            <a:spLocks noGrp="1"/>
          </p:cNvSpPr>
          <p:nvPr>
            <p:ph type="title"/>
          </p:nvPr>
        </p:nvSpPr>
        <p:spPr>
          <a:xfrm>
            <a:off x="629393" y="365125"/>
            <a:ext cx="11234056" cy="1325563"/>
          </a:xfrm>
        </p:spPr>
        <p:txBody>
          <a:bodyPr>
            <a:normAutofit/>
          </a:bodyPr>
          <a:lstStyle/>
          <a:p>
            <a:r>
              <a:rPr lang="en-US" sz="3600" dirty="0"/>
              <a:t>Theoretical Class C PA Efficiency vs Conduction Angle</a:t>
            </a:r>
          </a:p>
        </p:txBody>
      </p:sp>
      <p:pic>
        <p:nvPicPr>
          <p:cNvPr id="4" name="Picture 3">
            <a:extLst>
              <a:ext uri="{FF2B5EF4-FFF2-40B4-BE49-F238E27FC236}">
                <a16:creationId xmlns:a16="http://schemas.microsoft.com/office/drawing/2014/main" id="{84647AC3-9127-4CAB-22BC-3B4DC696ABB6}"/>
              </a:ext>
            </a:extLst>
          </p:cNvPr>
          <p:cNvPicPr>
            <a:picLocks noChangeAspect="1"/>
          </p:cNvPicPr>
          <p:nvPr/>
        </p:nvPicPr>
        <p:blipFill>
          <a:blip r:embed="rId2"/>
          <a:stretch>
            <a:fillRect/>
          </a:stretch>
        </p:blipFill>
        <p:spPr>
          <a:xfrm>
            <a:off x="2926001" y="2011322"/>
            <a:ext cx="5152331" cy="4392283"/>
          </a:xfrm>
          <a:prstGeom prst="rect">
            <a:avLst/>
          </a:prstGeom>
        </p:spPr>
      </p:pic>
    </p:spTree>
    <p:extLst>
      <p:ext uri="{BB962C8B-B14F-4D97-AF65-F5344CB8AC3E}">
        <p14:creationId xmlns:p14="http://schemas.microsoft.com/office/powerpoint/2010/main" val="2104025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18CB-DCD9-6F67-0380-E860FBC72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98B4F-F843-2C9C-61A9-D099305AEFA1}"/>
              </a:ext>
            </a:extLst>
          </p:cNvPr>
          <p:cNvSpPr>
            <a:spLocks noGrp="1"/>
          </p:cNvSpPr>
          <p:nvPr>
            <p:ph type="title"/>
          </p:nvPr>
        </p:nvSpPr>
        <p:spPr>
          <a:xfrm>
            <a:off x="838200" y="365125"/>
            <a:ext cx="10515600" cy="854075"/>
          </a:xfrm>
        </p:spPr>
        <p:txBody>
          <a:bodyPr>
            <a:normAutofit/>
          </a:bodyPr>
          <a:lstStyle/>
          <a:p>
            <a:pPr algn="ctr"/>
            <a:r>
              <a:rPr lang="en-US" dirty="0"/>
              <a:t>Conclusions</a:t>
            </a:r>
          </a:p>
        </p:txBody>
      </p:sp>
      <p:sp>
        <p:nvSpPr>
          <p:cNvPr id="3" name="Content Placeholder 2">
            <a:extLst>
              <a:ext uri="{FF2B5EF4-FFF2-40B4-BE49-F238E27FC236}">
                <a16:creationId xmlns:a16="http://schemas.microsoft.com/office/drawing/2014/main" id="{847C2503-2893-D94C-66B3-234643D26049}"/>
              </a:ext>
            </a:extLst>
          </p:cNvPr>
          <p:cNvSpPr>
            <a:spLocks noGrp="1"/>
          </p:cNvSpPr>
          <p:nvPr>
            <p:ph idx="1"/>
          </p:nvPr>
        </p:nvSpPr>
        <p:spPr>
          <a:xfrm>
            <a:off x="990599" y="1330036"/>
            <a:ext cx="10742221" cy="5198733"/>
          </a:xfrm>
        </p:spPr>
        <p:txBody>
          <a:bodyPr>
            <a:normAutofit lnSpcReduction="10000"/>
          </a:bodyPr>
          <a:lstStyle/>
          <a:p>
            <a:r>
              <a:rPr lang="en-US" dirty="0"/>
              <a:t>The PAPR increases significantly for QPSK, OQPSK and SOQPSK when the bit rate is increased. In contrast, the PAPR is always zero for GMSK.</a:t>
            </a:r>
          </a:p>
          <a:p>
            <a:r>
              <a:rPr lang="en-US" dirty="0"/>
              <a:t>The use of Class C PA with  a conductance angel &lt; 180° , limits significantly the SOQPSK bit rate. In contrast, GMSK bit rate is not effected.</a:t>
            </a:r>
          </a:p>
          <a:p>
            <a:r>
              <a:rPr lang="en-US" dirty="0"/>
              <a:t>When used with a Class A-B PA, SOQPSK shows a 1 dB better PAPR  compared to QPSK and OQPSK for a frequency utilization of 1.32 bits/sec/Hz. The corresponding frequency utilization of QPSK and SOQPSK is 1.42 bits/sec/Hz. </a:t>
            </a:r>
          </a:p>
          <a:p>
            <a:r>
              <a:rPr lang="en-US" dirty="0"/>
              <a:t>When QPSK/OQPSK bit rate is increased, the PAPR increases. For example, for 1.8 bits/sec/Hz, the PAPR is for QSK and for OQPSK is 4.87 dB  and 4.14 dB respectively</a:t>
            </a:r>
          </a:p>
          <a:p>
            <a:pPr lvl="1"/>
            <a:endParaRPr lang="en-US" dirty="0"/>
          </a:p>
          <a:p>
            <a:pPr lvl="1"/>
            <a:endParaRPr lang="en-US" dirty="0"/>
          </a:p>
        </p:txBody>
      </p:sp>
    </p:spTree>
    <p:extLst>
      <p:ext uri="{BB962C8B-B14F-4D97-AF65-F5344CB8AC3E}">
        <p14:creationId xmlns:p14="http://schemas.microsoft.com/office/powerpoint/2010/main" val="330399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FF88-F4B9-E91D-7558-49FB1F8C6F8E}"/>
              </a:ext>
            </a:extLst>
          </p:cNvPr>
          <p:cNvSpPr>
            <a:spLocks noGrp="1"/>
          </p:cNvSpPr>
          <p:nvPr>
            <p:ph type="title"/>
          </p:nvPr>
        </p:nvSpPr>
        <p:spPr/>
        <p:txBody>
          <a:bodyPr/>
          <a:lstStyle/>
          <a:p>
            <a:pPr algn="ctr"/>
            <a:r>
              <a:rPr lang="en-US" dirty="0"/>
              <a:t>PAPR Effect on PA efficiency</a:t>
            </a:r>
          </a:p>
        </p:txBody>
      </p:sp>
      <p:pic>
        <p:nvPicPr>
          <p:cNvPr id="1029" name="Picture 1">
            <a:extLst>
              <a:ext uri="{FF2B5EF4-FFF2-40B4-BE49-F238E27FC236}">
                <a16:creationId xmlns:a16="http://schemas.microsoft.com/office/drawing/2014/main" id="{1CEA64FC-0AF2-80AE-0628-63CC33A80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362" y="2097088"/>
            <a:ext cx="7958458"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963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18CB-DCD9-6F67-0380-E860FBC72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98B4F-F843-2C9C-61A9-D099305AEFA1}"/>
              </a:ext>
            </a:extLst>
          </p:cNvPr>
          <p:cNvSpPr>
            <a:spLocks noGrp="1"/>
          </p:cNvSpPr>
          <p:nvPr>
            <p:ph type="title"/>
          </p:nvPr>
        </p:nvSpPr>
        <p:spPr>
          <a:xfrm>
            <a:off x="838200" y="365125"/>
            <a:ext cx="10515600" cy="854075"/>
          </a:xfrm>
        </p:spPr>
        <p:txBody>
          <a:bodyPr>
            <a:normAutofit/>
          </a:bodyPr>
          <a:lstStyle/>
          <a:p>
            <a:pPr algn="ctr"/>
            <a:r>
              <a:rPr lang="en-US" dirty="0"/>
              <a:t>Conclusions</a:t>
            </a:r>
          </a:p>
        </p:txBody>
      </p:sp>
      <p:sp>
        <p:nvSpPr>
          <p:cNvPr id="3" name="Content Placeholder 2">
            <a:extLst>
              <a:ext uri="{FF2B5EF4-FFF2-40B4-BE49-F238E27FC236}">
                <a16:creationId xmlns:a16="http://schemas.microsoft.com/office/drawing/2014/main" id="{847C2503-2893-D94C-66B3-234643D26049}"/>
              </a:ext>
            </a:extLst>
          </p:cNvPr>
          <p:cNvSpPr>
            <a:spLocks noGrp="1"/>
          </p:cNvSpPr>
          <p:nvPr>
            <p:ph idx="1"/>
          </p:nvPr>
        </p:nvSpPr>
        <p:spPr>
          <a:xfrm>
            <a:off x="990599" y="1330036"/>
            <a:ext cx="10742221" cy="5198733"/>
          </a:xfrm>
        </p:spPr>
        <p:txBody>
          <a:bodyPr>
            <a:normAutofit/>
          </a:bodyPr>
          <a:lstStyle/>
          <a:p>
            <a:r>
              <a:rPr lang="en-US" dirty="0"/>
              <a:t>The PAPR increases significantly for QPSK, OQPSK and SOQPSK when the bit rate is increased.</a:t>
            </a:r>
          </a:p>
          <a:p>
            <a:r>
              <a:rPr lang="en-US" dirty="0"/>
              <a:t>The use of Class C PA with  a conductance angel &lt; 180° , limits significantly the SOQPSK bit rate. </a:t>
            </a:r>
          </a:p>
          <a:p>
            <a:r>
              <a:rPr lang="en-US" dirty="0"/>
              <a:t>When used with a Class A-B PA, SOQPSK shows a 1 dB better PAPR  compared to QPSK and OQPSK for a frequency utilization of 1.32 bits/sec/Hz. The corresponding frequency utilization of QPSK and SOQPSK is 1.42 bits/sec/Hz. </a:t>
            </a:r>
          </a:p>
          <a:p>
            <a:r>
              <a:rPr lang="en-US" dirty="0"/>
              <a:t>I believe the PAPR was not considered properly in previous power consumption calculations. PAPR  determines the peak power of the PA given the required average TX power. The PAPR impact on the power consumption comes through a lower efficiency PA.</a:t>
            </a:r>
          </a:p>
          <a:p>
            <a:pPr lvl="1"/>
            <a:endParaRPr lang="en-US" dirty="0"/>
          </a:p>
          <a:p>
            <a:pPr lvl="1"/>
            <a:endParaRPr lang="en-US" dirty="0"/>
          </a:p>
        </p:txBody>
      </p:sp>
    </p:spTree>
    <p:extLst>
      <p:ext uri="{BB962C8B-B14F-4D97-AF65-F5344CB8AC3E}">
        <p14:creationId xmlns:p14="http://schemas.microsoft.com/office/powerpoint/2010/main" val="190027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A5612-796E-85E3-E617-7C0E8269D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E1C37D-A437-F747-3E44-7D74424A3DE9}"/>
              </a:ext>
            </a:extLst>
          </p:cNvPr>
          <p:cNvSpPr>
            <a:spLocks noGrp="1"/>
          </p:cNvSpPr>
          <p:nvPr>
            <p:ph type="title"/>
          </p:nvPr>
        </p:nvSpPr>
        <p:spPr>
          <a:xfrm>
            <a:off x="838200" y="138223"/>
            <a:ext cx="10751546" cy="1327020"/>
          </a:xfrm>
        </p:spPr>
        <p:txBody>
          <a:bodyPr>
            <a:normAutofit/>
          </a:bodyPr>
          <a:lstStyle/>
          <a:p>
            <a:pPr algn="ctr"/>
            <a:r>
              <a:rPr lang="en-IN" sz="4000" dirty="0"/>
              <a:t>Power Consumption Comparison</a:t>
            </a:r>
          </a:p>
        </p:txBody>
      </p:sp>
      <p:graphicFrame>
        <p:nvGraphicFramePr>
          <p:cNvPr id="5" name="Content Placeholder 4">
            <a:extLst>
              <a:ext uri="{FF2B5EF4-FFF2-40B4-BE49-F238E27FC236}">
                <a16:creationId xmlns:a16="http://schemas.microsoft.com/office/drawing/2014/main" id="{4C8340DE-10EE-9521-DC60-724FB408B727}"/>
              </a:ext>
            </a:extLst>
          </p:cNvPr>
          <p:cNvGraphicFramePr>
            <a:graphicFrameLocks noGrp="1"/>
          </p:cNvGraphicFramePr>
          <p:nvPr>
            <p:ph idx="1"/>
          </p:nvPr>
        </p:nvGraphicFramePr>
        <p:xfrm>
          <a:off x="1684505" y="1353788"/>
          <a:ext cx="9240795" cy="5332279"/>
        </p:xfrm>
        <a:graphic>
          <a:graphicData uri="http://schemas.openxmlformats.org/drawingml/2006/table">
            <a:tbl>
              <a:tblPr>
                <a:tableStyleId>{5C22544A-7EE6-4342-B048-85BDC9FD1C3A}</a:tableStyleId>
              </a:tblPr>
              <a:tblGrid>
                <a:gridCol w="2286863">
                  <a:extLst>
                    <a:ext uri="{9D8B030D-6E8A-4147-A177-3AD203B41FA5}">
                      <a16:colId xmlns:a16="http://schemas.microsoft.com/office/drawing/2014/main" val="3151717129"/>
                    </a:ext>
                  </a:extLst>
                </a:gridCol>
                <a:gridCol w="1528465">
                  <a:extLst>
                    <a:ext uri="{9D8B030D-6E8A-4147-A177-3AD203B41FA5}">
                      <a16:colId xmlns:a16="http://schemas.microsoft.com/office/drawing/2014/main" val="45905956"/>
                    </a:ext>
                  </a:extLst>
                </a:gridCol>
                <a:gridCol w="1773486">
                  <a:extLst>
                    <a:ext uri="{9D8B030D-6E8A-4147-A177-3AD203B41FA5}">
                      <a16:colId xmlns:a16="http://schemas.microsoft.com/office/drawing/2014/main" val="135463046"/>
                    </a:ext>
                  </a:extLst>
                </a:gridCol>
                <a:gridCol w="1948501">
                  <a:extLst>
                    <a:ext uri="{9D8B030D-6E8A-4147-A177-3AD203B41FA5}">
                      <a16:colId xmlns:a16="http://schemas.microsoft.com/office/drawing/2014/main" val="2637811487"/>
                    </a:ext>
                  </a:extLst>
                </a:gridCol>
                <a:gridCol w="1703480">
                  <a:extLst>
                    <a:ext uri="{9D8B030D-6E8A-4147-A177-3AD203B41FA5}">
                      <a16:colId xmlns:a16="http://schemas.microsoft.com/office/drawing/2014/main" val="313987454"/>
                    </a:ext>
                  </a:extLst>
                </a:gridCol>
              </a:tblGrid>
              <a:tr h="416227">
                <a:tc>
                  <a:txBody>
                    <a:bodyPr/>
                    <a:lstStyle/>
                    <a:p>
                      <a:pPr algn="l" fontAlgn="b"/>
                      <a:endParaRPr lang="en-US" sz="12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200" u="none" strike="noStrike">
                          <a:effectLst/>
                        </a:rPr>
                        <a:t>QPSK @ 1.8 bits/sec/Hz</a:t>
                      </a:r>
                      <a:endParaRPr lang="en-US" sz="12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200" u="none" strike="noStrike">
                          <a:effectLst/>
                        </a:rPr>
                        <a:t>QPSK @ 1.42 bits/sec/Hz</a:t>
                      </a:r>
                      <a:endParaRPr lang="en-US" sz="12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200" u="none" strike="noStrike">
                          <a:effectLst/>
                          <a:hlinkClick r:id="rId2"/>
                        </a:rPr>
                        <a:t>SOQPSK@ 1.51 bits/sec/Hz</a:t>
                      </a:r>
                      <a:endParaRPr lang="en-US" sz="12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200" u="none" strike="noStrike">
                          <a:effectLst/>
                        </a:rPr>
                        <a:t>GMSK @ 1.1 bits/sec/Hz</a:t>
                      </a:r>
                      <a:endParaRPr lang="en-US" sz="12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411522407"/>
                  </a:ext>
                </a:extLst>
              </a:tr>
              <a:tr h="189783">
                <a:tc>
                  <a:txBody>
                    <a:bodyPr/>
                    <a:lstStyle/>
                    <a:p>
                      <a:pPr algn="l"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2408891465"/>
                  </a:ext>
                </a:extLst>
              </a:tr>
              <a:tr h="189783">
                <a:tc>
                  <a:txBody>
                    <a:bodyPr/>
                    <a:lstStyle/>
                    <a:p>
                      <a:pPr algn="l" fontAlgn="b"/>
                      <a:r>
                        <a:rPr lang="en-US" sz="1100" u="none" strike="noStrike">
                          <a:effectLst/>
                        </a:rPr>
                        <a:t>PA Class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A-B</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A-B</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A-B</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C</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786678904"/>
                  </a:ext>
                </a:extLst>
              </a:tr>
              <a:tr h="189783">
                <a:tc>
                  <a:txBody>
                    <a:bodyPr/>
                    <a:lstStyle/>
                    <a:p>
                      <a:pPr algn="l" fontAlgn="b"/>
                      <a:r>
                        <a:rPr lang="en-US" sz="1100" u="none" strike="noStrike">
                          <a:effectLst/>
                        </a:rPr>
                        <a:t>Post PA Insertion Loss (dB)</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178913136"/>
                  </a:ext>
                </a:extLst>
              </a:tr>
              <a:tr h="189783">
                <a:tc>
                  <a:txBody>
                    <a:bodyPr/>
                    <a:lstStyle/>
                    <a:p>
                      <a:pPr algn="l" fontAlgn="b"/>
                      <a:r>
                        <a:rPr lang="en-US" sz="1100" u="none" strike="noStrike">
                          <a:effectLst/>
                        </a:rPr>
                        <a:t>PAPR (dB)</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4.87</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2.97</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1.52</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259341067"/>
                  </a:ext>
                </a:extLst>
              </a:tr>
              <a:tr h="189783">
                <a:tc>
                  <a:txBody>
                    <a:bodyPr/>
                    <a:lstStyle/>
                    <a:p>
                      <a:pPr algn="l" fontAlgn="b"/>
                      <a:r>
                        <a:rPr lang="en-US" sz="1100" u="none" strike="noStrike">
                          <a:effectLst/>
                        </a:rPr>
                        <a:t>Power Supply efficiency</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0.9</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0.9</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0.9</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0.9</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496659804"/>
                  </a:ext>
                </a:extLst>
              </a:tr>
              <a:tr h="189783">
                <a:tc>
                  <a:txBody>
                    <a:bodyPr/>
                    <a:lstStyle/>
                    <a:p>
                      <a:pPr algn="l" fontAlgn="b"/>
                      <a:r>
                        <a:rPr lang="en-US" sz="1100" u="none" strike="noStrike">
                          <a:effectLst/>
                        </a:rPr>
                        <a:t>PA efficiency @ peak TX power</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0.75</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2234428579"/>
                  </a:ext>
                </a:extLst>
              </a:tr>
              <a:tr h="189783">
                <a:tc>
                  <a:txBody>
                    <a:bodyPr/>
                    <a:lstStyle/>
                    <a:p>
                      <a:pPr algn="l" fontAlgn="b"/>
                      <a:r>
                        <a:rPr lang="en-US" sz="1100" u="none" strike="noStrike">
                          <a:effectLst/>
                        </a:rPr>
                        <a:t>PA Effincy @ average TX power</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0.35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0.75</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585359560"/>
                  </a:ext>
                </a:extLst>
              </a:tr>
              <a:tr h="189783">
                <a:tc>
                  <a:txBody>
                    <a:bodyPr/>
                    <a:lstStyle/>
                    <a:p>
                      <a:pPr algn="l" fontAlgn="b"/>
                      <a:r>
                        <a:rPr lang="en-US" sz="1100" u="none" strike="noStrike">
                          <a:effectLst/>
                        </a:rPr>
                        <a:t>Average Output TX power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704622274"/>
                  </a:ext>
                </a:extLst>
              </a:tr>
              <a:tr h="189783">
                <a:tc>
                  <a:txBody>
                    <a:bodyPr/>
                    <a:lstStyle/>
                    <a:p>
                      <a:pPr algn="l" fontAlgn="b"/>
                      <a:r>
                        <a:rPr lang="en-US" sz="1100" u="none" strike="noStrike">
                          <a:effectLst/>
                        </a:rPr>
                        <a:t>Peak Outpout TX Power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24.6</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11.4</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358554571"/>
                  </a:ext>
                </a:extLst>
              </a:tr>
              <a:tr h="189783">
                <a:tc>
                  <a:txBody>
                    <a:bodyPr/>
                    <a:lstStyle/>
                    <a:p>
                      <a:pPr algn="l" fontAlgn="b"/>
                      <a:r>
                        <a:rPr lang="en-US" sz="1100" u="none" strike="noStrike">
                          <a:effectLst/>
                        </a:rPr>
                        <a:t>Average Output TX power (dBm)</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39.03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39.03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39.03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39.03</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526550561"/>
                  </a:ext>
                </a:extLst>
              </a:tr>
              <a:tr h="189783">
                <a:tc>
                  <a:txBody>
                    <a:bodyPr/>
                    <a:lstStyle/>
                    <a:p>
                      <a:pPr algn="l" fontAlgn="b"/>
                      <a:r>
                        <a:rPr lang="en-US" sz="1100" u="none" strike="noStrike">
                          <a:effectLst/>
                        </a:rPr>
                        <a:t>Peak Outpout TX Power (dBm)</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43.90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42.00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40.55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39.03</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196919766"/>
                  </a:ext>
                </a:extLst>
              </a:tr>
              <a:tr h="189783">
                <a:tc>
                  <a:txBody>
                    <a:bodyPr/>
                    <a:lstStyle/>
                    <a:p>
                      <a:pPr algn="l" fontAlgn="b"/>
                      <a:r>
                        <a:rPr lang="en-US" sz="1100" u="none" strike="noStrike">
                          <a:effectLst/>
                        </a:rPr>
                        <a:t>Peak PA TX Power (dBm)</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44.40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42.50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41.05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39.53</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975772531"/>
                  </a:ext>
                </a:extLst>
              </a:tr>
              <a:tr h="189783">
                <a:tc>
                  <a:txBody>
                    <a:bodyPr/>
                    <a:lstStyle/>
                    <a:p>
                      <a:pPr algn="l" fontAlgn="b"/>
                      <a:r>
                        <a:rPr lang="en-US" sz="1100" u="none" strike="noStrike">
                          <a:effectLst/>
                        </a:rPr>
                        <a:t>Average PA TX Power (dBm)</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39.53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39.53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39.53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39.53</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76664703"/>
                  </a:ext>
                </a:extLst>
              </a:tr>
              <a:tr h="189783">
                <a:tc>
                  <a:txBody>
                    <a:bodyPr/>
                    <a:lstStyle/>
                    <a:p>
                      <a:pPr algn="l" fontAlgn="b"/>
                      <a:r>
                        <a:rPr lang="en-US" sz="1100" u="none" strike="noStrike">
                          <a:effectLst/>
                        </a:rPr>
                        <a:t>Peak PA TX Power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27.8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12.8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502575288"/>
                  </a:ext>
                </a:extLst>
              </a:tr>
              <a:tr h="189783">
                <a:tc>
                  <a:txBody>
                    <a:bodyPr/>
                    <a:lstStyle/>
                    <a:p>
                      <a:pPr algn="l" fontAlgn="b"/>
                      <a:r>
                        <a:rPr lang="en-US" sz="1100" u="none" strike="noStrike">
                          <a:effectLst/>
                        </a:rPr>
                        <a:t>Average PA TX Power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2102218604"/>
                  </a:ext>
                </a:extLst>
              </a:tr>
              <a:tr h="189783">
                <a:tc>
                  <a:txBody>
                    <a:bodyPr/>
                    <a:lstStyle/>
                    <a:p>
                      <a:pPr algn="l" fontAlgn="b"/>
                      <a:r>
                        <a:rPr lang="en-US" sz="1100" u="none" strike="noStrike">
                          <a:effectLst/>
                        </a:rPr>
                        <a:t>Peak Power consumption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51.48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33.33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23.70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13.33</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358276463"/>
                  </a:ext>
                </a:extLst>
              </a:tr>
              <a:tr h="373464">
                <a:tc>
                  <a:txBody>
                    <a:bodyPr/>
                    <a:lstStyle/>
                    <a:p>
                      <a:pPr algn="l" fontAlgn="b"/>
                      <a:r>
                        <a:rPr lang="en-US" sz="1100" u="none" strike="noStrike">
                          <a:effectLst/>
                        </a:rPr>
                        <a:t>Average Power consumption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28.57</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20.00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18.87</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13.33</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2956173073"/>
                  </a:ext>
                </a:extLst>
              </a:tr>
              <a:tr h="373464">
                <a:tc>
                  <a:txBody>
                    <a:bodyPr/>
                    <a:lstStyle/>
                    <a:p>
                      <a:pPr algn="l" fontAlgn="b"/>
                      <a:r>
                        <a:rPr lang="en-US" sz="1100" u="none" strike="noStrike">
                          <a:effectLst/>
                        </a:rPr>
                        <a:t>Power consumption during RX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578157674"/>
                  </a:ext>
                </a:extLst>
              </a:tr>
              <a:tr h="189783">
                <a:tc>
                  <a:txBody>
                    <a:bodyPr/>
                    <a:lstStyle/>
                    <a:p>
                      <a:pPr algn="l" fontAlgn="b"/>
                      <a:r>
                        <a:rPr lang="en-US" sz="1100" u="none" strike="noStrike">
                          <a:effectLst/>
                        </a:rPr>
                        <a:t>TX duty cycle</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631453145"/>
                  </a:ext>
                </a:extLst>
              </a:tr>
              <a:tr h="373464">
                <a:tc>
                  <a:txBody>
                    <a:bodyPr/>
                    <a:lstStyle/>
                    <a:p>
                      <a:pPr algn="l" fontAlgn="b"/>
                      <a:r>
                        <a:rPr lang="en-US" sz="1100" u="none" strike="noStrike">
                          <a:effectLst/>
                        </a:rPr>
                        <a:t>Average power consumption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0.57</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0.40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0.38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0.27</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543140859"/>
                  </a:ext>
                </a:extLst>
              </a:tr>
              <a:tr h="189783">
                <a:tc>
                  <a:txBody>
                    <a:bodyPr/>
                    <a:lstStyle/>
                    <a:p>
                      <a:pPr algn="l"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2129557389"/>
                  </a:ext>
                </a:extLst>
              </a:tr>
              <a:tr h="189783">
                <a:tc>
                  <a:txBody>
                    <a:bodyPr/>
                    <a:lstStyle/>
                    <a:p>
                      <a:pPr algn="l"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2623616730"/>
                  </a:ext>
                </a:extLst>
              </a:tr>
              <a:tr h="189783">
                <a:tc>
                  <a:txBody>
                    <a:bodyPr/>
                    <a:lstStyle/>
                    <a:p>
                      <a:pPr algn="l"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4275618918"/>
                  </a:ext>
                </a:extLst>
              </a:tr>
            </a:tbl>
          </a:graphicData>
        </a:graphic>
      </p:graphicFrame>
    </p:spTree>
    <p:extLst>
      <p:ext uri="{BB962C8B-B14F-4D97-AF65-F5344CB8AC3E}">
        <p14:creationId xmlns:p14="http://schemas.microsoft.com/office/powerpoint/2010/main" val="152778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34E7-D58C-D99B-39A8-368F5F1C029E}"/>
              </a:ext>
            </a:extLst>
          </p:cNvPr>
          <p:cNvSpPr>
            <a:spLocks noGrp="1"/>
          </p:cNvSpPr>
          <p:nvPr>
            <p:ph type="title"/>
          </p:nvPr>
        </p:nvSpPr>
        <p:spPr/>
        <p:txBody>
          <a:bodyPr/>
          <a:lstStyle/>
          <a:p>
            <a:pPr algn="ctr"/>
            <a:r>
              <a:rPr lang="en-US" dirty="0"/>
              <a:t>Simulation Block Diagram</a:t>
            </a:r>
          </a:p>
        </p:txBody>
      </p:sp>
      <p:pic>
        <p:nvPicPr>
          <p:cNvPr id="5" name="Content Placeholder 4">
            <a:extLst>
              <a:ext uri="{FF2B5EF4-FFF2-40B4-BE49-F238E27FC236}">
                <a16:creationId xmlns:a16="http://schemas.microsoft.com/office/drawing/2014/main" id="{81B24B2C-F014-BF2C-984E-FD928943E537}"/>
              </a:ext>
            </a:extLst>
          </p:cNvPr>
          <p:cNvPicPr>
            <a:picLocks noGrp="1" noChangeAspect="1"/>
          </p:cNvPicPr>
          <p:nvPr>
            <p:ph idx="1"/>
          </p:nvPr>
        </p:nvPicPr>
        <p:blipFill>
          <a:blip r:embed="rId2"/>
          <a:stretch>
            <a:fillRect/>
          </a:stretch>
        </p:blipFill>
        <p:spPr>
          <a:xfrm>
            <a:off x="1671637" y="2504115"/>
            <a:ext cx="8848725" cy="1743075"/>
          </a:xfrm>
        </p:spPr>
      </p:pic>
      <p:sp>
        <p:nvSpPr>
          <p:cNvPr id="3" name="Slide Number Placeholder 2">
            <a:extLst>
              <a:ext uri="{FF2B5EF4-FFF2-40B4-BE49-F238E27FC236}">
                <a16:creationId xmlns:a16="http://schemas.microsoft.com/office/drawing/2014/main" id="{15E8BB4C-A3DB-F32C-595C-3CCE5BBE536E}"/>
              </a:ext>
            </a:extLst>
          </p:cNvPr>
          <p:cNvSpPr>
            <a:spLocks noGrp="1"/>
          </p:cNvSpPr>
          <p:nvPr>
            <p:ph type="sldNum" idx="12"/>
          </p:nvPr>
        </p:nvSpPr>
        <p:spPr/>
        <p:txBody>
          <a:bodyPr/>
          <a:lstStyle/>
          <a:p>
            <a:fld id="{330EA680-D336-4FF7-8B7A-9848BB0A1C32}" type="slidenum">
              <a:rPr lang="en-US" smtClean="0"/>
              <a:t>4</a:t>
            </a:fld>
            <a:endParaRPr lang="en-US"/>
          </a:p>
        </p:txBody>
      </p:sp>
      <p:sp>
        <p:nvSpPr>
          <p:cNvPr id="6" name="Footer Placeholder 5">
            <a:extLst>
              <a:ext uri="{FF2B5EF4-FFF2-40B4-BE49-F238E27FC236}">
                <a16:creationId xmlns:a16="http://schemas.microsoft.com/office/drawing/2014/main" id="{18EBB3F3-CCF9-7FE1-CC1D-16CC6D2153DD}"/>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04634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D0DC-4734-08A5-4F8E-F1388A67B21A}"/>
              </a:ext>
            </a:extLst>
          </p:cNvPr>
          <p:cNvSpPr>
            <a:spLocks noGrp="1"/>
          </p:cNvSpPr>
          <p:nvPr>
            <p:ph type="title"/>
          </p:nvPr>
        </p:nvSpPr>
        <p:spPr/>
        <p:txBody>
          <a:bodyPr/>
          <a:lstStyle/>
          <a:p>
            <a:pPr algn="ctr"/>
            <a:r>
              <a:rPr lang="en-US" dirty="0"/>
              <a:t>QPSK – Spectrum before PA</a:t>
            </a:r>
          </a:p>
        </p:txBody>
      </p:sp>
      <p:pic>
        <p:nvPicPr>
          <p:cNvPr id="4" name="Content Placeholder 3">
            <a:extLst>
              <a:ext uri="{FF2B5EF4-FFF2-40B4-BE49-F238E27FC236}">
                <a16:creationId xmlns:a16="http://schemas.microsoft.com/office/drawing/2014/main" id="{29D0C6B8-4DE1-F541-4E4B-59FCDD76C8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63B4F038-6ADE-D0FC-0716-54E419E3D04E}"/>
              </a:ext>
            </a:extLst>
          </p:cNvPr>
          <p:cNvSpPr>
            <a:spLocks noGrp="1"/>
          </p:cNvSpPr>
          <p:nvPr>
            <p:ph type="sldNum" idx="12"/>
          </p:nvPr>
        </p:nvSpPr>
        <p:spPr/>
        <p:txBody>
          <a:bodyPr/>
          <a:lstStyle/>
          <a:p>
            <a:fld id="{330EA680-D336-4FF7-8B7A-9848BB0A1C32}" type="slidenum">
              <a:rPr lang="en-US" smtClean="0"/>
              <a:t>5</a:t>
            </a:fld>
            <a:endParaRPr lang="en-US"/>
          </a:p>
        </p:txBody>
      </p:sp>
      <p:sp>
        <p:nvSpPr>
          <p:cNvPr id="6" name="Footer Placeholder 5">
            <a:extLst>
              <a:ext uri="{FF2B5EF4-FFF2-40B4-BE49-F238E27FC236}">
                <a16:creationId xmlns:a16="http://schemas.microsoft.com/office/drawing/2014/main" id="{6029FC4C-093E-AD02-11CC-C7EA1E9BB94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19068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6D07-46EC-38B0-A1F4-71978EC8D423}"/>
              </a:ext>
            </a:extLst>
          </p:cNvPr>
          <p:cNvSpPr>
            <a:spLocks noGrp="1"/>
          </p:cNvSpPr>
          <p:nvPr>
            <p:ph type="title"/>
          </p:nvPr>
        </p:nvSpPr>
        <p:spPr/>
        <p:txBody>
          <a:bodyPr/>
          <a:lstStyle/>
          <a:p>
            <a:pPr algn="ctr"/>
            <a:r>
              <a:rPr lang="en-US" dirty="0"/>
              <a:t>QPSK – Spectrum After Class C PA</a:t>
            </a:r>
          </a:p>
        </p:txBody>
      </p:sp>
      <p:pic>
        <p:nvPicPr>
          <p:cNvPr id="4" name="Content Placeholder 3">
            <a:extLst>
              <a:ext uri="{FF2B5EF4-FFF2-40B4-BE49-F238E27FC236}">
                <a16:creationId xmlns:a16="http://schemas.microsoft.com/office/drawing/2014/main" id="{F8D329AB-896D-37DB-98C6-83BD7EF4A2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C28514B6-E4A0-DB07-31CD-8B3B09E32BFB}"/>
              </a:ext>
            </a:extLst>
          </p:cNvPr>
          <p:cNvSpPr>
            <a:spLocks noGrp="1"/>
          </p:cNvSpPr>
          <p:nvPr>
            <p:ph type="sldNum" idx="12"/>
          </p:nvPr>
        </p:nvSpPr>
        <p:spPr/>
        <p:txBody>
          <a:bodyPr/>
          <a:lstStyle/>
          <a:p>
            <a:fld id="{330EA680-D336-4FF7-8B7A-9848BB0A1C32}" type="slidenum">
              <a:rPr lang="en-US" smtClean="0"/>
              <a:t>6</a:t>
            </a:fld>
            <a:endParaRPr lang="en-US"/>
          </a:p>
        </p:txBody>
      </p:sp>
      <p:sp>
        <p:nvSpPr>
          <p:cNvPr id="6" name="Footer Placeholder 5">
            <a:extLst>
              <a:ext uri="{FF2B5EF4-FFF2-40B4-BE49-F238E27FC236}">
                <a16:creationId xmlns:a16="http://schemas.microsoft.com/office/drawing/2014/main" id="{8184A59A-0969-34A1-5049-623D9609E632}"/>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169368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D3D5-B8F5-01EC-6EB0-4CF0C2EDA6DD}"/>
              </a:ext>
            </a:extLst>
          </p:cNvPr>
          <p:cNvSpPr>
            <a:spLocks noGrp="1"/>
          </p:cNvSpPr>
          <p:nvPr>
            <p:ph type="title"/>
          </p:nvPr>
        </p:nvSpPr>
        <p:spPr/>
        <p:txBody>
          <a:bodyPr/>
          <a:lstStyle/>
          <a:p>
            <a:pPr algn="ctr"/>
            <a:r>
              <a:rPr lang="en-US" dirty="0"/>
              <a:t>QPSK -  BER vs SNR</a:t>
            </a:r>
          </a:p>
        </p:txBody>
      </p:sp>
      <p:pic>
        <p:nvPicPr>
          <p:cNvPr id="4" name="Content Placeholder 3">
            <a:extLst>
              <a:ext uri="{FF2B5EF4-FFF2-40B4-BE49-F238E27FC236}">
                <a16:creationId xmlns:a16="http://schemas.microsoft.com/office/drawing/2014/main" id="{39B48EE1-4C52-5BEA-0097-F6965C9D3B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D26EC48E-D867-C699-6063-5B2B33463166}"/>
              </a:ext>
            </a:extLst>
          </p:cNvPr>
          <p:cNvSpPr>
            <a:spLocks noGrp="1"/>
          </p:cNvSpPr>
          <p:nvPr>
            <p:ph type="sldNum" idx="12"/>
          </p:nvPr>
        </p:nvSpPr>
        <p:spPr/>
        <p:txBody>
          <a:bodyPr/>
          <a:lstStyle/>
          <a:p>
            <a:fld id="{330EA680-D336-4FF7-8B7A-9848BB0A1C32}" type="slidenum">
              <a:rPr lang="en-US" smtClean="0"/>
              <a:t>7</a:t>
            </a:fld>
            <a:endParaRPr lang="en-US"/>
          </a:p>
        </p:txBody>
      </p:sp>
      <p:sp>
        <p:nvSpPr>
          <p:cNvPr id="6" name="Footer Placeholder 5">
            <a:extLst>
              <a:ext uri="{FF2B5EF4-FFF2-40B4-BE49-F238E27FC236}">
                <a16:creationId xmlns:a16="http://schemas.microsoft.com/office/drawing/2014/main" id="{25657984-771B-7237-7A0A-B7483206CFEB}"/>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59901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43660" y="498936"/>
            <a:ext cx="10515600" cy="824578"/>
          </a:xfrm>
        </p:spPr>
        <p:txBody>
          <a:bodyPr/>
          <a:lstStyle/>
          <a:p>
            <a:r>
              <a:rPr lang="en-US" dirty="0"/>
              <a:t>FCC Mask-D Conformance : QPSK</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p:cNvPicPr/>
          <p:nvPr/>
        </p:nvPicPr>
        <p:blipFill>
          <a:blip r:embed="rId2"/>
          <a:stretch>
            <a:fillRect/>
          </a:stretch>
        </p:blipFill>
        <p:spPr>
          <a:xfrm>
            <a:off x="536575" y="1193800"/>
            <a:ext cx="5318760" cy="4752975"/>
          </a:xfrm>
          <a:prstGeom prst="rect">
            <a:avLst/>
          </a:prstGeom>
        </p:spPr>
      </p:pic>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6" name="Picture 5"/>
          <p:cNvPicPr/>
          <p:nvPr/>
        </p:nvPicPr>
        <p:blipFill>
          <a:blip r:embed="rId3"/>
          <a:stretch>
            <a:fillRect/>
          </a:stretch>
        </p:blipFill>
        <p:spPr>
          <a:xfrm>
            <a:off x="6080125" y="1293495"/>
            <a:ext cx="5819775" cy="4653280"/>
          </a:xfrm>
          <a:prstGeom prst="rect">
            <a:avLst/>
          </a:prstGeom>
        </p:spPr>
      </p:pic>
      <p:sp>
        <p:nvSpPr>
          <p:cNvPr id="7" name="Slide Number Placeholder 6">
            <a:extLst>
              <a:ext uri="{FF2B5EF4-FFF2-40B4-BE49-F238E27FC236}">
                <a16:creationId xmlns:a16="http://schemas.microsoft.com/office/drawing/2014/main" id="{81B4332A-6F5D-C873-EAB7-9FBF1C10278B}"/>
              </a:ext>
            </a:extLst>
          </p:cNvPr>
          <p:cNvSpPr>
            <a:spLocks noGrp="1"/>
          </p:cNvSpPr>
          <p:nvPr>
            <p:ph type="sldNum" idx="12"/>
          </p:nvPr>
        </p:nvSpPr>
        <p:spPr/>
        <p:txBody>
          <a:bodyPr/>
          <a:lstStyle/>
          <a:p>
            <a:fld id="{330EA680-D336-4FF7-8B7A-9848BB0A1C32}" type="slidenum">
              <a:rPr lang="en-US" smtClean="0"/>
              <a:t>8</a:t>
            </a:fld>
            <a:endParaRPr lang="en-US"/>
          </a:p>
        </p:txBody>
      </p:sp>
      <p:sp>
        <p:nvSpPr>
          <p:cNvPr id="11" name="Footer Placeholder 10">
            <a:extLst>
              <a:ext uri="{FF2B5EF4-FFF2-40B4-BE49-F238E27FC236}">
                <a16:creationId xmlns:a16="http://schemas.microsoft.com/office/drawing/2014/main" id="{C65E616E-33E6-A01A-FDB3-0CCBA44DA732}"/>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6175" y="612744"/>
            <a:ext cx="10515600" cy="824578"/>
          </a:xfrm>
        </p:spPr>
        <p:txBody>
          <a:bodyPr/>
          <a:lstStyle/>
          <a:p>
            <a:r>
              <a:rPr lang="en-US" dirty="0"/>
              <a:t>PAPR Analysis : QPSK, Roll Off 0.1</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p:cNvSpPr txBox="1"/>
          <p:nvPr/>
        </p:nvSpPr>
        <p:spPr>
          <a:xfrm>
            <a:off x="4685030" y="6069965"/>
            <a:ext cx="6096000" cy="368300"/>
          </a:xfrm>
          <a:prstGeom prst="rect">
            <a:avLst/>
          </a:prstGeom>
          <a:noFill/>
        </p:spPr>
        <p:txBody>
          <a:bodyPr wrap="square" rtlCol="0" anchor="t">
            <a:spAutoFit/>
          </a:bodyPr>
          <a:lstStyle/>
          <a:p>
            <a:r>
              <a:rPr lang="en-US" dirty="0">
                <a:sym typeface="+mn-ea"/>
              </a:rPr>
              <a:t>Mean PAPR = 5.32 dB</a:t>
            </a:r>
          </a:p>
        </p:txBody>
      </p:sp>
      <p:sp>
        <p:nvSpPr>
          <p:cNvPr id="7" name="Text Box 6"/>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p:cNvPicPr>
            <a:picLocks noChangeAspect="1"/>
          </p:cNvPicPr>
          <p:nvPr/>
        </p:nvPicPr>
        <p:blipFill>
          <a:blip r:embed="rId2"/>
          <a:stretch>
            <a:fillRect/>
          </a:stretch>
        </p:blipFill>
        <p:spPr>
          <a:xfrm>
            <a:off x="2827655" y="1475105"/>
            <a:ext cx="6278880" cy="4490720"/>
          </a:xfrm>
          <a:prstGeom prst="rect">
            <a:avLst/>
          </a:prstGeom>
        </p:spPr>
      </p:pic>
      <p:sp>
        <p:nvSpPr>
          <p:cNvPr id="6" name="Slide Number Placeholder 5">
            <a:extLst>
              <a:ext uri="{FF2B5EF4-FFF2-40B4-BE49-F238E27FC236}">
                <a16:creationId xmlns:a16="http://schemas.microsoft.com/office/drawing/2014/main" id="{D1574F9B-A4D9-7A8A-3A80-5917698AE931}"/>
              </a:ext>
            </a:extLst>
          </p:cNvPr>
          <p:cNvSpPr>
            <a:spLocks noGrp="1"/>
          </p:cNvSpPr>
          <p:nvPr>
            <p:ph type="sldNum" idx="12"/>
          </p:nvPr>
        </p:nvSpPr>
        <p:spPr/>
        <p:txBody>
          <a:bodyPr/>
          <a:lstStyle/>
          <a:p>
            <a:fld id="{330EA680-D336-4FF7-8B7A-9848BB0A1C32}" type="slidenum">
              <a:rPr lang="en-US" smtClean="0"/>
              <a:t>9</a:t>
            </a:fld>
            <a:endParaRPr lang="en-US"/>
          </a:p>
        </p:txBody>
      </p:sp>
      <p:sp>
        <p:nvSpPr>
          <p:cNvPr id="11" name="Footer Placeholder 10">
            <a:extLst>
              <a:ext uri="{FF2B5EF4-FFF2-40B4-BE49-F238E27FC236}">
                <a16:creationId xmlns:a16="http://schemas.microsoft.com/office/drawing/2014/main" id="{ACEFD06E-E37F-0B5C-C697-6FD6ACD6EF72}"/>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802-11-submission</Template>
  <TotalTime>289</TotalTime>
  <Words>1941</Words>
  <Application>Microsoft Office PowerPoint</Application>
  <PresentationFormat>Widescreen</PresentationFormat>
  <Paragraphs>317</Paragraphs>
  <Slides>38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Aptos</vt:lpstr>
      <vt:lpstr>Aptos Display</vt:lpstr>
      <vt:lpstr>Arial</vt:lpstr>
      <vt:lpstr>Arial Unicode MS</vt:lpstr>
      <vt:lpstr>Calibri</vt:lpstr>
      <vt:lpstr>Times New Roman</vt:lpstr>
      <vt:lpstr>802-11-submission</vt:lpstr>
      <vt:lpstr>office theme</vt:lpstr>
      <vt:lpstr>PowerPoint Presentation</vt:lpstr>
      <vt:lpstr>Objective</vt:lpstr>
      <vt:lpstr>Ability to Operate with a Class C PA</vt:lpstr>
      <vt:lpstr>Simulation Block Diagram</vt:lpstr>
      <vt:lpstr>QPSK – Spectrum before PA</vt:lpstr>
      <vt:lpstr>QPSK – Spectrum After Class C PA</vt:lpstr>
      <vt:lpstr>QPSK -  BER vs SNR</vt:lpstr>
      <vt:lpstr>FCC Mask-D Conformance : QPSK</vt:lpstr>
      <vt:lpstr>PAPR Analysis : QPSK, Roll Off 0.1</vt:lpstr>
      <vt:lpstr>SQPSK (OQPSK) – Spectrum before PA</vt:lpstr>
      <vt:lpstr>SQPSK (OQPSK) – Spectrum after PA</vt:lpstr>
      <vt:lpstr>SQPSK (OQPSK) – BER vs SNR</vt:lpstr>
      <vt:lpstr>FCC Mask-D Conformance : OQPSK</vt:lpstr>
      <vt:lpstr>PAPR Analysis : OQPSK, Roll off 0.1</vt:lpstr>
      <vt:lpstr>QPSK mask D plots for Roll of factor 0.48 and spectral efficiency of 1.42 bps/Hz. PAPR is 2.97 dB</vt:lpstr>
      <vt:lpstr>PAPR Analysis : QPSK, Roll Off 0.48</vt:lpstr>
      <vt:lpstr>OQPSK mask D plots for Roll of factor 0.48 and spectral efficiency of 1.42 bps/Hz. PAPR 2.89 dB</vt:lpstr>
      <vt:lpstr>PAPR Analysis : OQPSK , Roll Off 0.48</vt:lpstr>
      <vt:lpstr>SOQPSK: Spectrum After PA (Bit rate = 22.4 kb/s, BW = 16 KHz)</vt:lpstr>
      <vt:lpstr>SOQPSK: BER vs SNR (bit rate = 22.4 kb/s, filter bandwidth = 16 KHz)</vt:lpstr>
      <vt:lpstr>PowerPoint Presentation</vt:lpstr>
      <vt:lpstr>PowerPoint Presentation</vt:lpstr>
      <vt:lpstr>PowerPoint Presentation</vt:lpstr>
      <vt:lpstr>PowerPoint Presentation</vt:lpstr>
      <vt:lpstr>PowerPoint Presentation</vt:lpstr>
      <vt:lpstr>SOQPSK with Bitrate 17 kbps and Mask D</vt:lpstr>
      <vt:lpstr>PAPR Analysis : SOQPSK</vt:lpstr>
      <vt:lpstr>SOQPSK: Frequency Utilization vs Class C Amplifier Conduction Angel</vt:lpstr>
      <vt:lpstr>GMSK: Waveform before and after PA</vt:lpstr>
      <vt:lpstr>GMSK – BER vs SNR</vt:lpstr>
      <vt:lpstr>GMSK has 0 dB PAPR and 1.11 bps/Hz Spectral Efficiency</vt:lpstr>
      <vt:lpstr>Summary</vt:lpstr>
      <vt:lpstr>PowerPoint Presentation</vt:lpstr>
      <vt:lpstr>Theoretical Class C PA Efficiency vs Conduction Angle</vt:lpstr>
      <vt:lpstr>Conclusions</vt:lpstr>
      <vt:lpstr>PAPR Effect on PA efficiency</vt:lpstr>
      <vt:lpstr>Conclusions</vt:lpstr>
      <vt:lpstr>Power Consumption Comparison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Vishalk</dc:creator>
  <cp:lastModifiedBy>Vishal Kalkundrikar</cp:lastModifiedBy>
  <cp:revision>20</cp:revision>
  <dcterms:created xsi:type="dcterms:W3CDTF">2025-07-16T06:30:00Z</dcterms:created>
  <dcterms:modified xsi:type="dcterms:W3CDTF">2025-07-29T12:01:18Z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E9BBF71F67C24558ACEEA208271FA9FE_12</vt:lpwstr>
  </property>
  <property fmtid="{D5CDD505-2E9C-101B-9397-08002B2CF9AE}" pid="3" name="KSOProductBuildVer">
    <vt:lpwstr>1033-12.2.0.21931</vt:lpwstr>
  </property>
</Properties>
</file>