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0" r:id="rId2"/>
  </p:sldMasterIdLst>
  <p:notesMasterIdLst>
    <p:notesMasterId r:id="rId42"/>
  </p:notesMasterIdLst>
  <p:sldIdLst>
    <p:sldId id="1058" r:id="rId3"/>
    <p:sldId id="257" r:id="rId4"/>
    <p:sldId id="282" r:id="rId5"/>
    <p:sldId id="269" r:id="rId6"/>
    <p:sldId id="283" r:id="rId7"/>
    <p:sldId id="284" r:id="rId8"/>
    <p:sldId id="285" r:id="rId9"/>
    <p:sldId id="262" r:id="rId10"/>
    <p:sldId id="294" r:id="rId11"/>
    <p:sldId id="286" r:id="rId12"/>
    <p:sldId id="274" r:id="rId13"/>
    <p:sldId id="275" r:id="rId14"/>
    <p:sldId id="261" r:id="rId15"/>
    <p:sldId id="295" r:id="rId16"/>
    <p:sldId id="292" r:id="rId17"/>
    <p:sldId id="299" r:id="rId18"/>
    <p:sldId id="293" r:id="rId19"/>
    <p:sldId id="298" r:id="rId20"/>
    <p:sldId id="287" r:id="rId21"/>
    <p:sldId id="288" r:id="rId22"/>
    <p:sldId id="263" r:id="rId23"/>
    <p:sldId id="265" r:id="rId24"/>
    <p:sldId id="1063" r:id="rId25"/>
    <p:sldId id="1064" r:id="rId26"/>
    <p:sldId id="266" r:id="rId27"/>
    <p:sldId id="301" r:id="rId28"/>
    <p:sldId id="296" r:id="rId29"/>
    <p:sldId id="281" r:id="rId30"/>
    <p:sldId id="276" r:id="rId31"/>
    <p:sldId id="291" r:id="rId32"/>
    <p:sldId id="300" r:id="rId33"/>
    <p:sldId id="1066" r:id="rId34"/>
    <p:sldId id="1065" r:id="rId35"/>
    <p:sldId id="1067" r:id="rId36"/>
    <p:sldId id="272" r:id="rId37"/>
    <p:sldId id="273" r:id="rId38"/>
    <p:sldId id="302" r:id="rId39"/>
    <p:sldId id="304" r:id="rId40"/>
    <p:sldId id="1059" r:id="rId41"/>
  </p:sldIdLst>
  <p:sldSz cx="12192000" cy="6858000"/>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298" y="53"/>
      </p:cViewPr>
      <p:guideLst/>
    </p:cSldViewPr>
  </p:slideViewPr>
  <p:notesTextViewPr>
    <p:cViewPr>
      <p:scale>
        <a:sx n="1" d="1"/>
        <a:sy n="1" d="1"/>
      </p:scale>
      <p:origin x="0" y="0"/>
    </p:cViewPr>
  </p:notesTextViewPr>
  <p:sorterViewPr>
    <p:cViewPr varScale="1">
      <p:scale>
        <a:sx n="100" d="100"/>
        <a:sy n="100" d="100"/>
      </p:scale>
      <p:origin x="0" y="-17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E78E1-1FCA-4FCD-A29B-67FD1448A32E}"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1A476-EE5A-4795-AE09-076FC2B520B2}" type="slidenum">
              <a:rPr lang="en-US" smtClean="0"/>
              <a:t>‹#›</a:t>
            </a:fld>
            <a:endParaRPr lang="en-US"/>
          </a:p>
        </p:txBody>
      </p:sp>
    </p:spTree>
    <p:extLst>
      <p:ext uri="{BB962C8B-B14F-4D97-AF65-F5344CB8AC3E}">
        <p14:creationId xmlns:p14="http://schemas.microsoft.com/office/powerpoint/2010/main" val="287069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1B1A476-EE5A-4795-AE09-076FC2B520B2}" type="slidenum">
              <a:rPr lang="en-US" smtClean="0"/>
              <a:t>31</a:t>
            </a:fld>
            <a:endParaRPr lang="en-US"/>
          </a:p>
        </p:txBody>
      </p:sp>
    </p:spTree>
    <p:extLst>
      <p:ext uri="{BB962C8B-B14F-4D97-AF65-F5344CB8AC3E}">
        <p14:creationId xmlns:p14="http://schemas.microsoft.com/office/powerpoint/2010/main" val="383059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AF5FE-B7CA-1324-2670-37D47845D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58491-8813-B955-87E4-57FCDC676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91C0E-8EBB-617F-4A87-6F18A00DDA0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CF091DAC-FB70-6D52-FD5F-BACEAA754323}"/>
              </a:ext>
            </a:extLst>
          </p:cNvPr>
          <p:cNvSpPr>
            <a:spLocks noGrp="1"/>
          </p:cNvSpPr>
          <p:nvPr>
            <p:ph type="sldNum" sz="quarter" idx="5"/>
          </p:nvPr>
        </p:nvSpPr>
        <p:spPr/>
        <p:txBody>
          <a:bodyPr/>
          <a:lstStyle/>
          <a:p>
            <a:fld id="{01B1A476-EE5A-4795-AE09-076FC2B520B2}" type="slidenum">
              <a:rPr lang="en-US" smtClean="0"/>
              <a:t>32</a:t>
            </a:fld>
            <a:endParaRPr lang="en-US"/>
          </a:p>
        </p:txBody>
      </p:sp>
    </p:spTree>
    <p:extLst>
      <p:ext uri="{BB962C8B-B14F-4D97-AF65-F5344CB8AC3E}">
        <p14:creationId xmlns:p14="http://schemas.microsoft.com/office/powerpoint/2010/main" val="3942932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fld id="{9FC2BAEB-A2E6-4122-8019-C42E4AF0D045}" type="datetime1">
              <a:rPr lang="en-US" smtClean="0"/>
              <a:t>7/30/2025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6527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690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470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5741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7395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23269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206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3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7572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7360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56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B6CA6BE2-E8E1-49AF-BC00-B0B8F0C4CF7A}" type="datetime1">
              <a:rPr lang="en-US" smtClean="0"/>
              <a:t>7/30/2025</a:t>
            </a:fld>
            <a:endParaRPr lang="en-US"/>
          </a:p>
        </p:txBody>
      </p:sp>
    </p:spTree>
    <p:extLst>
      <p:ext uri="{BB962C8B-B14F-4D97-AF65-F5344CB8AC3E}">
        <p14:creationId xmlns:p14="http://schemas.microsoft.com/office/powerpoint/2010/main" val="147169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426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fld id="{35105B31-773D-4992-8C86-C9455E267D79}" type="datetime1">
              <a:rPr lang="en-US" smtClean="0"/>
              <a:t>7/30/2025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2988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fld id="{268843AD-F60D-4B6A-99BB-E9F93D76D327}" type="datetime1">
              <a:rPr lang="en-US" smtClean="0"/>
              <a:t>7/30/2025</a:t>
            </a:fld>
            <a:endParaRPr lang="en-US"/>
          </a:p>
        </p:txBody>
      </p:sp>
      <p:sp>
        <p:nvSpPr>
          <p:cNvPr id="6" name="Footer Placeholder 5"/>
          <p:cNvSpPr>
            <a:spLocks noGrp="1"/>
          </p:cNvSpPr>
          <p:nvPr>
            <p:ph type="ftr" idx="11"/>
          </p:nvPr>
        </p:nvSpPr>
        <p:spPr/>
        <p:txBody>
          <a:bodyPr/>
          <a:lstStyle>
            <a:lvl1pPr>
              <a:defRPr/>
            </a:lvl1pPr>
          </a:lstStyle>
          <a:p>
            <a:r>
              <a:rPr lang="sv-SE"/>
              <a:t>Menashe Shahar, Vishal Kalkundrikar, Ondas</a:t>
            </a:r>
            <a:endParaRPr lang="en-US"/>
          </a:p>
        </p:txBody>
      </p:sp>
      <p:sp>
        <p:nvSpPr>
          <p:cNvPr id="7" name="Slide Number Placeholder 6"/>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66511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fld id="{DB388FD6-8AA0-4AC8-A165-3078C951A14C}" type="datetime1">
              <a:rPr lang="en-US" smtClean="0"/>
              <a:t>7/30/2025</a:t>
            </a:fld>
            <a:endParaRPr lang="en-US"/>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sv-SE"/>
              <a:t>Menashe Shahar, Vishal Kalkundrikar, Ondas</a:t>
            </a:r>
            <a:endParaRPr lang="en-US"/>
          </a:p>
        </p:txBody>
      </p:sp>
      <p:sp>
        <p:nvSpPr>
          <p:cNvPr id="9" name="Slide Number Placeholder 8"/>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2827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fld id="{F02EC11B-1E0E-4CC7-A07B-ABF6D0234473}" type="datetime1">
              <a:rPr lang="en-US" smtClean="0"/>
              <a:t>7/30/2025</a:t>
            </a:fld>
            <a:endParaRPr lang="en-US"/>
          </a:p>
        </p:txBody>
      </p:sp>
      <p:sp>
        <p:nvSpPr>
          <p:cNvPr id="4" name="Footer Placeholder 3"/>
          <p:cNvSpPr>
            <a:spLocks noGrp="1"/>
          </p:cNvSpPr>
          <p:nvPr>
            <p:ph type="ftr" idx="11"/>
          </p:nvPr>
        </p:nvSpPr>
        <p:spPr/>
        <p:txBody>
          <a:bodyPr/>
          <a:lstStyle>
            <a:lvl1pPr>
              <a:defRPr/>
            </a:lvl1pPr>
          </a:lstStyle>
          <a:p>
            <a:r>
              <a:rPr lang="sv-SE"/>
              <a:t>Menashe Shahar, Vishal Kalkundrikar, Ondas</a:t>
            </a:r>
            <a:endParaRPr lang="en-US"/>
          </a:p>
        </p:txBody>
      </p:sp>
      <p:sp>
        <p:nvSpPr>
          <p:cNvPr id="5" name="Slide Number Placeholder 4"/>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695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D26EADB7-9555-4978-BDEE-BC79E135DF52}" type="datetime1">
              <a:rPr lang="en-US" smtClean="0"/>
              <a:t>7/30/2025</a:t>
            </a:fld>
            <a:endParaRPr lang="en-US"/>
          </a:p>
        </p:txBody>
      </p:sp>
      <p:sp>
        <p:nvSpPr>
          <p:cNvPr id="3" name="Footer Placeholder 2"/>
          <p:cNvSpPr>
            <a:spLocks noGrp="1"/>
          </p:cNvSpPr>
          <p:nvPr>
            <p:ph type="ftr" idx="11"/>
          </p:nvPr>
        </p:nvSpPr>
        <p:spPr/>
        <p:txBody>
          <a:bodyPr/>
          <a:lstStyle>
            <a:lvl1pPr>
              <a:defRPr/>
            </a:lvl1pPr>
          </a:lstStyle>
          <a:p>
            <a:r>
              <a:rPr lang="sv-SE"/>
              <a:t>Menashe Shahar, Vishal Kalkundrikar, Ondas</a:t>
            </a:r>
            <a:endParaRPr lang="en-US"/>
          </a:p>
        </p:txBody>
      </p:sp>
      <p:sp>
        <p:nvSpPr>
          <p:cNvPr id="4" name="Slide Number Placeholder 3"/>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5788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63F82809-492F-44F8-BAD7-47C9236CF842}" type="datetime1">
              <a:rPr lang="en-US" smtClean="0"/>
              <a:t>7/30/2025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645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fld id="{151B9BC5-B520-4D11-ABF6-98E51F06AA35}" type="datetime1">
              <a:rPr lang="en-US" smtClean="0"/>
              <a:t>7/30/2025</a:t>
            </a:fld>
            <a:endParaRPr lang="en-US"/>
          </a:p>
        </p:txBody>
      </p:sp>
      <p:sp>
        <p:nvSpPr>
          <p:cNvPr id="5" name="Footer Placeholder 4"/>
          <p:cNvSpPr>
            <a:spLocks noGrp="1"/>
          </p:cNvSpPr>
          <p:nvPr>
            <p:ph type="ftr" idx="11"/>
          </p:nvPr>
        </p:nvSpPr>
        <p:spPr/>
        <p:txBody>
          <a:bodyPr/>
          <a:lstStyle>
            <a:lvl1pPr>
              <a:defRPr/>
            </a:lvl1pPr>
          </a:lstStyle>
          <a:p>
            <a:r>
              <a:rPr lang="sv-SE"/>
              <a:t>Menashe Shahar, Vishal Kalkundrikar, Ondas</a:t>
            </a:r>
            <a:endParaRPr lang="en-US"/>
          </a:p>
        </p:txBody>
      </p:sp>
      <p:sp>
        <p:nvSpPr>
          <p:cNvPr id="6" name="Slide Number Placeholder 5"/>
          <p:cNvSpPr>
            <a:spLocks noGrp="1"/>
          </p:cNvSpPr>
          <p:nvPr>
            <p:ph type="sldNum" idx="12"/>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496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fld id="{DD4D631B-FF86-4839-9144-E5AA92DBA6F0}" type="datetime1">
              <a:rPr lang="en-US" smtClean="0"/>
              <a:t>7/30/2025</a:t>
            </a:fld>
            <a:endParaRPr lang="en-US"/>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sv-SE"/>
              <a:t>Menashe Shahar, Vishal Kalkundrikar, Ondas</a:t>
            </a:r>
            <a:endParaRPr lang="en-US"/>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fld id="{330EA680-D336-4FF7-8B7A-9848BB0A1C32}" type="slidenum">
              <a:rPr lang="en-US" smtClean="0"/>
              <a:t>‹#›</a:t>
            </a:fld>
            <a:endParaRPr lang="en-US"/>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15-25-0367-00-16me</a:t>
            </a:r>
          </a:p>
        </p:txBody>
      </p:sp>
    </p:spTree>
    <p:extLst>
      <p:ext uri="{BB962C8B-B14F-4D97-AF65-F5344CB8AC3E}">
        <p14:creationId xmlns:p14="http://schemas.microsoft.com/office/powerpoint/2010/main" val="958024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450081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0534660E-41DC-4E57-96E1-79D8CC785BC3}"/>
              </a:ext>
            </a:extLst>
          </p:cNvPr>
          <p:cNvSpPr>
            <a:spLocks noGrp="1"/>
          </p:cNvSpPr>
          <p:nvPr>
            <p:ph type="ftr" sz="quarter" idx="11"/>
          </p:nvPr>
        </p:nvSpPr>
        <p:spPr/>
        <p:txBody>
          <a:bodyPr/>
          <a:lstStyle/>
          <a:p>
            <a:r>
              <a:rPr lang="en-US" altLang="en-US"/>
              <a:t>Tim Godfrey, EPRI</a:t>
            </a:r>
            <a:endParaRPr lang="en-US" altLang="en-US" dirty="0"/>
          </a:p>
        </p:txBody>
      </p:sp>
      <p:sp>
        <p:nvSpPr>
          <p:cNvPr id="27651" name="Rectangle 3">
            <a:extLst>
              <a:ext uri="{FF2B5EF4-FFF2-40B4-BE49-F238E27FC236}">
                <a16:creationId xmlns:a16="http://schemas.microsoft.com/office/drawing/2014/main" id="{17B834E8-C5BF-45C8-98A9-4170D14E20A0}"/>
              </a:ext>
            </a:extLst>
          </p:cNvPr>
          <p:cNvSpPr>
            <a:spLocks noChangeArrowheads="1"/>
          </p:cNvSpPr>
          <p:nvPr/>
        </p:nvSpPr>
        <p:spPr bwMode="auto">
          <a:xfrm>
            <a:off x="381000" y="609600"/>
            <a:ext cx="11430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u="sng" dirty="0">
                <a:solidFill>
                  <a:schemeClr val="tx2"/>
                </a:solidFill>
                <a:effectLst>
                  <a:outerShdw blurRad="38100" dist="38100" dir="2700000" algn="tl">
                    <a:srgbClr val="C0C0C0"/>
                  </a:outerShdw>
                </a:effectLst>
              </a:rPr>
              <a:t>Project: IEEE P802.15 Working Group for Wireless Specialty Networks (WSN)</a:t>
            </a:r>
            <a:endParaRPr lang="en-US" altLang="en-US" b="1" dirty="0">
              <a:solidFill>
                <a:schemeClr val="tx2"/>
              </a:solidFill>
            </a:endParaRPr>
          </a:p>
          <a:p>
            <a:endParaRPr lang="en-US" altLang="en-US" dirty="0">
              <a:solidFill>
                <a:schemeClr val="tx2"/>
              </a:solidFill>
            </a:endParaRPr>
          </a:p>
          <a:p>
            <a:r>
              <a:rPr lang="en-US" altLang="en-US" sz="1800" b="1" dirty="0">
                <a:solidFill>
                  <a:schemeClr val="tx2"/>
                </a:solidFill>
              </a:rPr>
              <a:t>Submission Title:</a:t>
            </a:r>
            <a:r>
              <a:rPr lang="en-US" altLang="en-US" sz="1800" dirty="0">
                <a:solidFill>
                  <a:schemeClr val="tx2"/>
                </a:solidFill>
              </a:rPr>
              <a:t> </a:t>
            </a:r>
            <a:r>
              <a:rPr lang="en-US" altLang="en-US" sz="1800" dirty="0" err="1">
                <a:solidFill>
                  <a:schemeClr val="tx2"/>
                </a:solidFill>
              </a:rPr>
              <a:t>WaveformSelectionForLowPowerMode</a:t>
            </a:r>
            <a:r>
              <a:rPr lang="en-US" altLang="en-US" sz="1800" dirty="0">
                <a:solidFill>
                  <a:schemeClr val="tx2"/>
                </a:solidFill>
              </a:rPr>
              <a:t>.</a:t>
            </a:r>
          </a:p>
          <a:p>
            <a:r>
              <a:rPr lang="en-US" sz="1800" dirty="0"/>
              <a:t>July 2025</a:t>
            </a:r>
            <a:r>
              <a:rPr lang="en-US" altLang="en-US" sz="1800" dirty="0">
                <a:solidFill>
                  <a:schemeClr val="tx2"/>
                </a:solidFill>
              </a:rPr>
              <a:t>		</a:t>
            </a:r>
          </a:p>
          <a:p>
            <a:r>
              <a:rPr lang="en-US" altLang="en-US" sz="1800" b="1" dirty="0">
                <a:solidFill>
                  <a:schemeClr val="tx2"/>
                </a:solidFill>
              </a:rPr>
              <a:t>Date Submitted: </a:t>
            </a:r>
            <a:r>
              <a:rPr lang="en-US" altLang="en-US" sz="1800" dirty="0">
                <a:solidFill>
                  <a:schemeClr val="tx2"/>
                </a:solidFill>
              </a:rPr>
              <a:t>2025-07-29</a:t>
            </a:r>
          </a:p>
          <a:p>
            <a:endParaRPr lang="en-US" altLang="en-US" sz="1800" dirty="0">
              <a:solidFill>
                <a:schemeClr val="tx2"/>
              </a:solidFill>
            </a:endParaRPr>
          </a:p>
          <a:p>
            <a:r>
              <a:rPr lang="en-US" altLang="en-US" sz="1800" b="1" dirty="0">
                <a:solidFill>
                  <a:schemeClr val="tx2"/>
                </a:solidFill>
              </a:rPr>
              <a:t>Source:</a:t>
            </a:r>
            <a:r>
              <a:rPr lang="en-US" altLang="en-US" sz="1800" dirty="0">
                <a:solidFill>
                  <a:schemeClr val="tx2"/>
                </a:solidFill>
              </a:rPr>
              <a:t> Menashe Shahar, Vishal Kalkundrikar, Ondas Networks</a:t>
            </a:r>
          </a:p>
          <a:p>
            <a:endParaRPr lang="en-US" altLang="en-US" sz="1800" dirty="0">
              <a:solidFill>
                <a:schemeClr val="tx2"/>
              </a:solidFill>
            </a:endParaRPr>
          </a:p>
          <a:p>
            <a:pPr>
              <a:spcBef>
                <a:spcPts val="600"/>
              </a:spcBef>
              <a:spcAft>
                <a:spcPts val="600"/>
              </a:spcAft>
            </a:pPr>
            <a:r>
              <a:rPr lang="en-US" altLang="en-US" sz="1800" b="1" dirty="0">
                <a:solidFill>
                  <a:schemeClr val="tx2"/>
                </a:solidFill>
              </a:rPr>
              <a:t>Abstract: Various Modulations with FCC Mask D and PAPR analysis are presented.</a:t>
            </a:r>
            <a:endParaRPr lang="en-US" altLang="en-US" sz="1800" dirty="0">
              <a:solidFill>
                <a:schemeClr val="tx2"/>
              </a:solidFill>
            </a:endParaRPr>
          </a:p>
          <a:p>
            <a:pPr>
              <a:spcBef>
                <a:spcPts val="600"/>
              </a:spcBef>
              <a:spcAft>
                <a:spcPts val="600"/>
              </a:spcAft>
            </a:pPr>
            <a:r>
              <a:rPr lang="en-US" altLang="en-US" sz="1800" b="1" dirty="0">
                <a:solidFill>
                  <a:schemeClr val="tx2"/>
                </a:solidFill>
              </a:rPr>
              <a:t>Purpose:</a:t>
            </a:r>
            <a:r>
              <a:rPr lang="en-US" altLang="en-US" sz="1800" dirty="0">
                <a:solidFill>
                  <a:schemeClr val="tx2"/>
                </a:solidFill>
              </a:rPr>
              <a:t>	Proposal for the Lowe Power Mode single carrier modulation.</a:t>
            </a:r>
          </a:p>
          <a:p>
            <a:r>
              <a:rPr lang="en-US" altLang="en-US" sz="1800" b="1" dirty="0">
                <a:solidFill>
                  <a:schemeClr val="tx2"/>
                </a:solidFill>
              </a:rPr>
              <a:t>Notice:</a:t>
            </a:r>
            <a:r>
              <a:rPr lang="en-US" altLang="en-US"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800" b="1" dirty="0">
                <a:solidFill>
                  <a:schemeClr val="tx2"/>
                </a:solidFill>
              </a:rPr>
              <a:t>Release:</a:t>
            </a:r>
            <a:r>
              <a:rPr lang="en-US" altLang="en-US" sz="1800" dirty="0">
                <a:solidFill>
                  <a:schemeClr val="tx2"/>
                </a:solidFill>
              </a:rPr>
              <a:t>	The contributor acknowledges and accepts that this contribution becomes the property of IEEE and may be made publicly available by P802.15.</a:t>
            </a:r>
            <a:r>
              <a:rPr lang="en-US" altLang="en-US" dirty="0">
                <a:solidFill>
                  <a:schemeClr val="tx2"/>
                </a:solidFill>
              </a:rPr>
              <a:t>	</a:t>
            </a:r>
          </a:p>
        </p:txBody>
      </p:sp>
      <p:sp>
        <p:nvSpPr>
          <p:cNvPr id="10" name="Slide Number Placeholder 9">
            <a:extLst>
              <a:ext uri="{FF2B5EF4-FFF2-40B4-BE49-F238E27FC236}">
                <a16:creationId xmlns:a16="http://schemas.microsoft.com/office/drawing/2014/main" id="{4C82DCA0-B2AC-4AF1-9755-586833B3B73D}"/>
              </a:ext>
            </a:extLst>
          </p:cNvPr>
          <p:cNvSpPr>
            <a:spLocks noGrp="1"/>
          </p:cNvSpPr>
          <p:nvPr>
            <p:ph type="sldNum" sz="quarter" idx="12"/>
          </p:nvPr>
        </p:nvSpPr>
        <p:spPr/>
        <p:txBody>
          <a:bodyPr/>
          <a:lstStyle/>
          <a:p>
            <a:fld id="{20092462-9859-4223-AEDC-0764803AB50E}"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C760-340B-BE3F-4D2E-F07FF4C93573}"/>
              </a:ext>
            </a:extLst>
          </p:cNvPr>
          <p:cNvSpPr>
            <a:spLocks noGrp="1"/>
          </p:cNvSpPr>
          <p:nvPr>
            <p:ph type="title"/>
          </p:nvPr>
        </p:nvSpPr>
        <p:spPr/>
        <p:txBody>
          <a:bodyPr/>
          <a:lstStyle/>
          <a:p>
            <a:r>
              <a:rPr lang="en-US" dirty="0"/>
              <a:t>SQPSK (OQPSK) – Spectrum before PA</a:t>
            </a:r>
          </a:p>
        </p:txBody>
      </p:sp>
      <p:pic>
        <p:nvPicPr>
          <p:cNvPr id="4" name="Content Placeholder 3">
            <a:extLst>
              <a:ext uri="{FF2B5EF4-FFF2-40B4-BE49-F238E27FC236}">
                <a16:creationId xmlns:a16="http://schemas.microsoft.com/office/drawing/2014/main" id="{04EB8341-E6C6-B84C-8B3E-21E88C0A62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070FF33-A473-9938-AE44-72DCBCC37F54}"/>
              </a:ext>
            </a:extLst>
          </p:cNvPr>
          <p:cNvSpPr>
            <a:spLocks noGrp="1"/>
          </p:cNvSpPr>
          <p:nvPr>
            <p:ph type="sldNum" idx="12"/>
          </p:nvPr>
        </p:nvSpPr>
        <p:spPr/>
        <p:txBody>
          <a:bodyPr/>
          <a:lstStyle/>
          <a:p>
            <a:fld id="{330EA680-D336-4FF7-8B7A-9848BB0A1C32}" type="slidenum">
              <a:rPr lang="en-US" smtClean="0"/>
              <a:t>10</a:t>
            </a:fld>
            <a:endParaRPr lang="en-US"/>
          </a:p>
        </p:txBody>
      </p:sp>
      <p:sp>
        <p:nvSpPr>
          <p:cNvPr id="6" name="Footer Placeholder 5">
            <a:extLst>
              <a:ext uri="{FF2B5EF4-FFF2-40B4-BE49-F238E27FC236}">
                <a16:creationId xmlns:a16="http://schemas.microsoft.com/office/drawing/2014/main" id="{BD0121DF-DC8A-D87B-FE63-89EEA411AC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82333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3B23-D0AD-1AAB-9599-4B73EC67551D}"/>
              </a:ext>
            </a:extLst>
          </p:cNvPr>
          <p:cNvSpPr>
            <a:spLocks noGrp="1"/>
          </p:cNvSpPr>
          <p:nvPr>
            <p:ph type="title"/>
          </p:nvPr>
        </p:nvSpPr>
        <p:spPr/>
        <p:txBody>
          <a:bodyPr/>
          <a:lstStyle/>
          <a:p>
            <a:pPr algn="ctr"/>
            <a:r>
              <a:rPr lang="en-US" dirty="0"/>
              <a:t>SQPSK (OQPSK) – Spectrum after PA</a:t>
            </a:r>
          </a:p>
        </p:txBody>
      </p:sp>
      <p:pic>
        <p:nvPicPr>
          <p:cNvPr id="4" name="Content Placeholder 3">
            <a:extLst>
              <a:ext uri="{FF2B5EF4-FFF2-40B4-BE49-F238E27FC236}">
                <a16:creationId xmlns:a16="http://schemas.microsoft.com/office/drawing/2014/main" id="{5CF1C554-338B-538A-A558-208BF4C00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57D17F0B-7785-01BA-C648-418A213D1C35}"/>
              </a:ext>
            </a:extLst>
          </p:cNvPr>
          <p:cNvSpPr>
            <a:spLocks noGrp="1"/>
          </p:cNvSpPr>
          <p:nvPr>
            <p:ph type="sldNum" idx="12"/>
          </p:nvPr>
        </p:nvSpPr>
        <p:spPr/>
        <p:txBody>
          <a:bodyPr/>
          <a:lstStyle/>
          <a:p>
            <a:fld id="{330EA680-D336-4FF7-8B7A-9848BB0A1C32}" type="slidenum">
              <a:rPr lang="en-US" smtClean="0"/>
              <a:t>11</a:t>
            </a:fld>
            <a:endParaRPr lang="en-US"/>
          </a:p>
        </p:txBody>
      </p:sp>
      <p:sp>
        <p:nvSpPr>
          <p:cNvPr id="6" name="Footer Placeholder 5">
            <a:extLst>
              <a:ext uri="{FF2B5EF4-FFF2-40B4-BE49-F238E27FC236}">
                <a16:creationId xmlns:a16="http://schemas.microsoft.com/office/drawing/2014/main" id="{224D6418-256A-5E8C-862A-342A762F17A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5126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7593-C37C-FF9C-E5AC-BF0879E239F8}"/>
              </a:ext>
            </a:extLst>
          </p:cNvPr>
          <p:cNvSpPr>
            <a:spLocks noGrp="1"/>
          </p:cNvSpPr>
          <p:nvPr>
            <p:ph type="title"/>
          </p:nvPr>
        </p:nvSpPr>
        <p:spPr/>
        <p:txBody>
          <a:bodyPr/>
          <a:lstStyle/>
          <a:p>
            <a:pPr algn="ctr"/>
            <a:r>
              <a:rPr lang="en-US" dirty="0"/>
              <a:t>SQPSK (OQPSK) – BER vs SNR</a:t>
            </a:r>
          </a:p>
        </p:txBody>
      </p:sp>
      <p:pic>
        <p:nvPicPr>
          <p:cNvPr id="4" name="Content Placeholder 3">
            <a:extLst>
              <a:ext uri="{FF2B5EF4-FFF2-40B4-BE49-F238E27FC236}">
                <a16:creationId xmlns:a16="http://schemas.microsoft.com/office/drawing/2014/main" id="{7AC07352-F1D6-0216-60E7-563836688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16342" y="1981200"/>
            <a:ext cx="7757729" cy="4113213"/>
          </a:xfrm>
          <a:prstGeom prst="rect">
            <a:avLst/>
          </a:prstGeom>
          <a:noFill/>
          <a:ln>
            <a:noFill/>
          </a:ln>
        </p:spPr>
      </p:pic>
      <p:sp>
        <p:nvSpPr>
          <p:cNvPr id="3" name="Slide Number Placeholder 2">
            <a:extLst>
              <a:ext uri="{FF2B5EF4-FFF2-40B4-BE49-F238E27FC236}">
                <a16:creationId xmlns:a16="http://schemas.microsoft.com/office/drawing/2014/main" id="{724A13A6-64C1-95DB-B4D7-E1E37FDF791E}"/>
              </a:ext>
            </a:extLst>
          </p:cNvPr>
          <p:cNvSpPr>
            <a:spLocks noGrp="1"/>
          </p:cNvSpPr>
          <p:nvPr>
            <p:ph type="sldNum" idx="12"/>
          </p:nvPr>
        </p:nvSpPr>
        <p:spPr/>
        <p:txBody>
          <a:bodyPr/>
          <a:lstStyle/>
          <a:p>
            <a:fld id="{330EA680-D336-4FF7-8B7A-9848BB0A1C32}" type="slidenum">
              <a:rPr lang="en-US" smtClean="0"/>
              <a:t>12</a:t>
            </a:fld>
            <a:endParaRPr lang="en-US"/>
          </a:p>
        </p:txBody>
      </p:sp>
      <p:sp>
        <p:nvSpPr>
          <p:cNvPr id="6" name="Footer Placeholder 5">
            <a:extLst>
              <a:ext uri="{FF2B5EF4-FFF2-40B4-BE49-F238E27FC236}">
                <a16:creationId xmlns:a16="http://schemas.microsoft.com/office/drawing/2014/main" id="{A7061AD1-8A95-D53B-F2D3-D8883C130AE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5172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785" y="632604"/>
            <a:ext cx="10515600" cy="824578"/>
          </a:xfrm>
        </p:spPr>
        <p:txBody>
          <a:bodyPr/>
          <a:lstStyle/>
          <a:p>
            <a:r>
              <a:rPr lang="en-US" dirty="0"/>
              <a:t>FCC Mask-D Conformance : OQPSK,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502920" y="1489710"/>
            <a:ext cx="5487670" cy="4354830"/>
          </a:xfrm>
          <a:prstGeom prst="rect">
            <a:avLst/>
          </a:prstGeom>
        </p:spPr>
      </p:pic>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11" name="Picture 10"/>
          <p:cNvPicPr/>
          <p:nvPr/>
        </p:nvPicPr>
        <p:blipFill>
          <a:blip r:embed="rId3"/>
          <a:stretch>
            <a:fillRect/>
          </a:stretch>
        </p:blipFill>
        <p:spPr>
          <a:xfrm>
            <a:off x="6329680" y="1489710"/>
            <a:ext cx="5401310" cy="4354830"/>
          </a:xfrm>
          <a:prstGeom prst="rect">
            <a:avLst/>
          </a:prstGeom>
        </p:spPr>
      </p:pic>
      <p:sp>
        <p:nvSpPr>
          <p:cNvPr id="2" name="Slide Number Placeholder 1">
            <a:extLst>
              <a:ext uri="{FF2B5EF4-FFF2-40B4-BE49-F238E27FC236}">
                <a16:creationId xmlns:a16="http://schemas.microsoft.com/office/drawing/2014/main" id="{82E6AC76-F2C4-610F-F34D-12F31B5413A4}"/>
              </a:ext>
            </a:extLst>
          </p:cNvPr>
          <p:cNvSpPr>
            <a:spLocks noGrp="1"/>
          </p:cNvSpPr>
          <p:nvPr>
            <p:ph type="sldNum" idx="12"/>
          </p:nvPr>
        </p:nvSpPr>
        <p:spPr/>
        <p:txBody>
          <a:bodyPr/>
          <a:lstStyle/>
          <a:p>
            <a:fld id="{330EA680-D336-4FF7-8B7A-9848BB0A1C32}" type="slidenum">
              <a:rPr lang="en-US" smtClean="0"/>
              <a:t>13</a:t>
            </a:fld>
            <a:endParaRPr lang="en-US"/>
          </a:p>
        </p:txBody>
      </p:sp>
      <p:sp>
        <p:nvSpPr>
          <p:cNvPr id="4" name="Footer Placeholder 3">
            <a:extLst>
              <a:ext uri="{FF2B5EF4-FFF2-40B4-BE49-F238E27FC236}">
                <a16:creationId xmlns:a16="http://schemas.microsoft.com/office/drawing/2014/main" id="{1B1A0B8C-6D21-B4A3-7037-920401A25838}"/>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0367" y="625952"/>
            <a:ext cx="10515600" cy="824578"/>
          </a:xfrm>
        </p:spPr>
        <p:txBody>
          <a:bodyPr/>
          <a:lstStyle/>
          <a:p>
            <a:r>
              <a:rPr lang="en-US" dirty="0"/>
              <a:t>PAPR Analysis : OQPSK, 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4.75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13" name="Picture 12"/>
          <p:cNvPicPr/>
          <p:nvPr/>
        </p:nvPicPr>
        <p:blipFill>
          <a:blip r:embed="rId2"/>
          <a:stretch>
            <a:fillRect/>
          </a:stretch>
        </p:blipFill>
        <p:spPr>
          <a:xfrm>
            <a:off x="2672080" y="1277636"/>
            <a:ext cx="6248400" cy="4905375"/>
          </a:xfrm>
          <a:prstGeom prst="rect">
            <a:avLst/>
          </a:prstGeom>
        </p:spPr>
      </p:pic>
      <p:sp>
        <p:nvSpPr>
          <p:cNvPr id="3" name="Slide Number Placeholder 2">
            <a:extLst>
              <a:ext uri="{FF2B5EF4-FFF2-40B4-BE49-F238E27FC236}">
                <a16:creationId xmlns:a16="http://schemas.microsoft.com/office/drawing/2014/main" id="{9074D0FB-51BC-34D5-17EE-29913499EE13}"/>
              </a:ext>
            </a:extLst>
          </p:cNvPr>
          <p:cNvSpPr>
            <a:spLocks noGrp="1"/>
          </p:cNvSpPr>
          <p:nvPr>
            <p:ph type="sldNum" idx="12"/>
          </p:nvPr>
        </p:nvSpPr>
        <p:spPr/>
        <p:txBody>
          <a:bodyPr/>
          <a:lstStyle/>
          <a:p>
            <a:fld id="{330EA680-D336-4FF7-8B7A-9848BB0A1C32}" type="slidenum">
              <a:rPr lang="en-US" smtClean="0"/>
              <a:t>14</a:t>
            </a:fld>
            <a:endParaRPr lang="en-US"/>
          </a:p>
        </p:txBody>
      </p:sp>
      <p:sp>
        <p:nvSpPr>
          <p:cNvPr id="9" name="Footer Placeholder 8">
            <a:extLst>
              <a:ext uri="{FF2B5EF4-FFF2-40B4-BE49-F238E27FC236}">
                <a16:creationId xmlns:a16="http://schemas.microsoft.com/office/drawing/2014/main" id="{4ABEA4A3-5A77-E2CA-D1E7-7D85F80B2F93}"/>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F4F3-142A-BEE7-A24C-C351A53B6983}"/>
              </a:ext>
            </a:extLst>
          </p:cNvPr>
          <p:cNvSpPr>
            <a:spLocks noGrp="1"/>
          </p:cNvSpPr>
          <p:nvPr>
            <p:ph type="title"/>
          </p:nvPr>
        </p:nvSpPr>
        <p:spPr>
          <a:xfrm>
            <a:off x="838200" y="365125"/>
            <a:ext cx="10913828" cy="1325563"/>
          </a:xfrm>
        </p:spPr>
        <p:txBody>
          <a:bodyPr>
            <a:normAutofit/>
          </a:bodyPr>
          <a:lstStyle/>
          <a:p>
            <a:r>
              <a:rPr lang="en-US" dirty="0"/>
              <a:t>QPSK mask D plots for Roll of factor 0.48 and spectral efficiency of 1.42 bps/Hz. PAPR is 3.2 dB</a:t>
            </a:r>
          </a:p>
        </p:txBody>
      </p:sp>
      <p:pic>
        <p:nvPicPr>
          <p:cNvPr id="5" name="Content Placeholder 4" descr="A graph of a frequency&#10;&#10;AI-generated content may be incorrect.">
            <a:extLst>
              <a:ext uri="{FF2B5EF4-FFF2-40B4-BE49-F238E27FC236}">
                <a16:creationId xmlns:a16="http://schemas.microsoft.com/office/drawing/2014/main" id="{530CABCA-25B5-DA0E-51F0-F82C4116A9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863" y="1981200"/>
            <a:ext cx="5090687" cy="4113213"/>
          </a:xfrm>
        </p:spPr>
      </p:pic>
      <p:sp>
        <p:nvSpPr>
          <p:cNvPr id="3" name="Slide Number Placeholder 2">
            <a:extLst>
              <a:ext uri="{FF2B5EF4-FFF2-40B4-BE49-F238E27FC236}">
                <a16:creationId xmlns:a16="http://schemas.microsoft.com/office/drawing/2014/main" id="{2CBB1B28-66EF-DC81-8D2C-ADCC197A27FF}"/>
              </a:ext>
            </a:extLst>
          </p:cNvPr>
          <p:cNvSpPr>
            <a:spLocks noGrp="1"/>
          </p:cNvSpPr>
          <p:nvPr>
            <p:ph type="sldNum" idx="12"/>
          </p:nvPr>
        </p:nvSpPr>
        <p:spPr/>
        <p:txBody>
          <a:bodyPr/>
          <a:lstStyle/>
          <a:p>
            <a:fld id="{330EA680-D336-4FF7-8B7A-9848BB0A1C32}" type="slidenum">
              <a:rPr lang="en-US" smtClean="0"/>
              <a:t>15</a:t>
            </a:fld>
            <a:endParaRPr lang="en-US"/>
          </a:p>
        </p:txBody>
      </p:sp>
      <p:sp>
        <p:nvSpPr>
          <p:cNvPr id="6" name="Footer Placeholder 5">
            <a:extLst>
              <a:ext uri="{FF2B5EF4-FFF2-40B4-BE49-F238E27FC236}">
                <a16:creationId xmlns:a16="http://schemas.microsoft.com/office/drawing/2014/main" id="{16B4A540-BA2D-E30B-5702-FE7325689CE9}"/>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91104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66F07-C326-BC3A-5614-5947935699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76EC8A-920B-D0B5-85CA-E1A6BD0CFE09}"/>
              </a:ext>
            </a:extLst>
          </p:cNvPr>
          <p:cNvSpPr>
            <a:spLocks noGrp="1"/>
          </p:cNvSpPr>
          <p:nvPr>
            <p:ph type="title"/>
          </p:nvPr>
        </p:nvSpPr>
        <p:spPr>
          <a:xfrm>
            <a:off x="1380173" y="677371"/>
            <a:ext cx="10515600" cy="824578"/>
          </a:xfrm>
        </p:spPr>
        <p:txBody>
          <a:bodyPr/>
          <a:lstStyle/>
          <a:p>
            <a:r>
              <a:rPr lang="en-US" dirty="0"/>
              <a:t>PAPR Analysis : QPSK, Roll Off 0.48</a:t>
            </a:r>
          </a:p>
        </p:txBody>
      </p:sp>
      <p:sp>
        <p:nvSpPr>
          <p:cNvPr id="8" name="Text Box 7">
            <a:extLst>
              <a:ext uri="{FF2B5EF4-FFF2-40B4-BE49-F238E27FC236}">
                <a16:creationId xmlns:a16="http://schemas.microsoft.com/office/drawing/2014/main" id="{EA68BA51-3AFE-0979-3DAE-4F9500900BD5}"/>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20061737-40E5-D5F9-68D0-C2471F8ECE4A}"/>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F4547551-6F13-79F6-F690-28A82A242451}"/>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C8CBAB4A-8AA6-AC4B-23EA-3EBA5702F9EF}"/>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7" name="Text Box 6">
            <a:extLst>
              <a:ext uri="{FF2B5EF4-FFF2-40B4-BE49-F238E27FC236}">
                <a16:creationId xmlns:a16="http://schemas.microsoft.com/office/drawing/2014/main" id="{836DD31B-507D-C9A1-EE17-1A513F8A4099}"/>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62A2A73B-09E8-874E-BF24-F4AE21CACC3A}"/>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descr="A graph of a graph&#10;&#10;AI-generated content may be incorrect.">
            <a:extLst>
              <a:ext uri="{FF2B5EF4-FFF2-40B4-BE49-F238E27FC236}">
                <a16:creationId xmlns:a16="http://schemas.microsoft.com/office/drawing/2014/main" id="{FC328D5E-EE67-A348-5B3A-19BFAFBE06AA}"/>
              </a:ext>
            </a:extLst>
          </p:cNvPr>
          <p:cNvPicPr>
            <a:picLocks noChangeAspect="1"/>
          </p:cNvPicPr>
          <p:nvPr/>
        </p:nvPicPr>
        <p:blipFill>
          <a:blip r:embed="rId2"/>
          <a:stretch>
            <a:fillRect/>
          </a:stretch>
        </p:blipFill>
        <p:spPr>
          <a:xfrm>
            <a:off x="2737485" y="1463359"/>
            <a:ext cx="6259830" cy="4824729"/>
          </a:xfrm>
          <a:prstGeom prst="rect">
            <a:avLst/>
          </a:prstGeom>
        </p:spPr>
      </p:pic>
      <p:sp>
        <p:nvSpPr>
          <p:cNvPr id="3" name="Slide Number Placeholder 2">
            <a:extLst>
              <a:ext uri="{FF2B5EF4-FFF2-40B4-BE49-F238E27FC236}">
                <a16:creationId xmlns:a16="http://schemas.microsoft.com/office/drawing/2014/main" id="{0DA61A1D-DA31-D253-C816-C1CA718C0D46}"/>
              </a:ext>
            </a:extLst>
          </p:cNvPr>
          <p:cNvSpPr>
            <a:spLocks noGrp="1"/>
          </p:cNvSpPr>
          <p:nvPr>
            <p:ph type="sldNum" idx="12"/>
          </p:nvPr>
        </p:nvSpPr>
        <p:spPr/>
        <p:txBody>
          <a:bodyPr/>
          <a:lstStyle/>
          <a:p>
            <a:fld id="{330EA680-D336-4FF7-8B7A-9848BB0A1C32}" type="slidenum">
              <a:rPr lang="en-US" smtClean="0"/>
              <a:t>16</a:t>
            </a:fld>
            <a:endParaRPr lang="en-US"/>
          </a:p>
        </p:txBody>
      </p:sp>
      <p:sp>
        <p:nvSpPr>
          <p:cNvPr id="13" name="Footer Placeholder 12">
            <a:extLst>
              <a:ext uri="{FF2B5EF4-FFF2-40B4-BE49-F238E27FC236}">
                <a16:creationId xmlns:a16="http://schemas.microsoft.com/office/drawing/2014/main" id="{87612605-B87D-A55B-FF55-BE07ADBBEA6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63150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72D4-BA03-0A7E-ED1C-6A566EE4E095}"/>
              </a:ext>
            </a:extLst>
          </p:cNvPr>
          <p:cNvSpPr>
            <a:spLocks noGrp="1"/>
          </p:cNvSpPr>
          <p:nvPr>
            <p:ph type="title"/>
          </p:nvPr>
        </p:nvSpPr>
        <p:spPr/>
        <p:txBody>
          <a:bodyPr>
            <a:normAutofit fontScale="90000"/>
          </a:bodyPr>
          <a:lstStyle/>
          <a:p>
            <a:r>
              <a:rPr lang="en-US" dirty="0"/>
              <a:t>OQPSK mask D plots for Roll of factor 0.48 and spectral efficiency of 1.42 bps/Hz. PAPR 2.98 dB</a:t>
            </a:r>
          </a:p>
        </p:txBody>
      </p:sp>
      <p:pic>
        <p:nvPicPr>
          <p:cNvPr id="5" name="Content Placeholder 4" descr="A graph of a graph with a blue line&#10;&#10;AI-generated content may be incorrect.">
            <a:extLst>
              <a:ext uri="{FF2B5EF4-FFF2-40B4-BE49-F238E27FC236}">
                <a16:creationId xmlns:a16="http://schemas.microsoft.com/office/drawing/2014/main" id="{10834B91-67D8-C8AF-D167-CDE0776656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976" y="1981200"/>
            <a:ext cx="4878461" cy="4113213"/>
          </a:xfrm>
        </p:spPr>
      </p:pic>
      <p:sp>
        <p:nvSpPr>
          <p:cNvPr id="3" name="Slide Number Placeholder 2">
            <a:extLst>
              <a:ext uri="{FF2B5EF4-FFF2-40B4-BE49-F238E27FC236}">
                <a16:creationId xmlns:a16="http://schemas.microsoft.com/office/drawing/2014/main" id="{31AC9C52-2E8B-BDB4-CB9F-0F6A051CA1B5}"/>
              </a:ext>
            </a:extLst>
          </p:cNvPr>
          <p:cNvSpPr>
            <a:spLocks noGrp="1"/>
          </p:cNvSpPr>
          <p:nvPr>
            <p:ph type="sldNum" idx="12"/>
          </p:nvPr>
        </p:nvSpPr>
        <p:spPr/>
        <p:txBody>
          <a:bodyPr/>
          <a:lstStyle/>
          <a:p>
            <a:fld id="{330EA680-D336-4FF7-8B7A-9848BB0A1C32}" type="slidenum">
              <a:rPr lang="en-US" smtClean="0"/>
              <a:t>17</a:t>
            </a:fld>
            <a:endParaRPr lang="en-US"/>
          </a:p>
        </p:txBody>
      </p:sp>
      <p:sp>
        <p:nvSpPr>
          <p:cNvPr id="6" name="Footer Placeholder 5">
            <a:extLst>
              <a:ext uri="{FF2B5EF4-FFF2-40B4-BE49-F238E27FC236}">
                <a16:creationId xmlns:a16="http://schemas.microsoft.com/office/drawing/2014/main" id="{B809B5C6-E98E-137F-28D7-0343F270DDA3}"/>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06602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6A26B-B945-80B5-D9F9-A2DEAAD57F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F7BD3D-4792-233A-162E-6B365266DECB}"/>
              </a:ext>
            </a:extLst>
          </p:cNvPr>
          <p:cNvSpPr>
            <a:spLocks noGrp="1"/>
          </p:cNvSpPr>
          <p:nvPr>
            <p:ph type="title"/>
          </p:nvPr>
        </p:nvSpPr>
        <p:spPr>
          <a:xfrm>
            <a:off x="1676400" y="497334"/>
            <a:ext cx="10515600" cy="824578"/>
          </a:xfrm>
        </p:spPr>
        <p:txBody>
          <a:bodyPr/>
          <a:lstStyle/>
          <a:p>
            <a:r>
              <a:rPr lang="en-US" dirty="0"/>
              <a:t>PAPR Analysis : OQPSK , Roll Off 0.48</a:t>
            </a:r>
          </a:p>
        </p:txBody>
      </p:sp>
      <p:sp>
        <p:nvSpPr>
          <p:cNvPr id="8" name="Text Box 7">
            <a:extLst>
              <a:ext uri="{FF2B5EF4-FFF2-40B4-BE49-F238E27FC236}">
                <a16:creationId xmlns:a16="http://schemas.microsoft.com/office/drawing/2014/main" id="{47302F6F-3F91-8573-FC1C-E67F8D4D303D}"/>
              </a:ext>
            </a:extLst>
          </p:cNvPr>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a:extLst>
              <a:ext uri="{FF2B5EF4-FFF2-40B4-BE49-F238E27FC236}">
                <a16:creationId xmlns:a16="http://schemas.microsoft.com/office/drawing/2014/main" id="{3734FA68-F9F2-1C42-2400-FFB3083B117C}"/>
              </a:ext>
            </a:extLst>
          </p:cNvPr>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a:extLst>
              <a:ext uri="{FF2B5EF4-FFF2-40B4-BE49-F238E27FC236}">
                <a16:creationId xmlns:a16="http://schemas.microsoft.com/office/drawing/2014/main" id="{4A69AFD6-2AE8-8497-6B6E-57F0A152C38F}"/>
              </a:ext>
            </a:extLst>
          </p:cNvPr>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a:extLst>
              <a:ext uri="{FF2B5EF4-FFF2-40B4-BE49-F238E27FC236}">
                <a16:creationId xmlns:a16="http://schemas.microsoft.com/office/drawing/2014/main" id="{B55900CD-59D0-A036-6785-0D30602F1762}"/>
              </a:ext>
            </a:extLst>
          </p:cNvPr>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a:extLst>
              <a:ext uri="{FF2B5EF4-FFF2-40B4-BE49-F238E27FC236}">
                <a16:creationId xmlns:a16="http://schemas.microsoft.com/office/drawing/2014/main" id="{9E7C9511-AA6D-6C30-2D00-D01C420247CD}"/>
              </a:ext>
            </a:extLst>
          </p:cNvPr>
          <p:cNvSpPr txBox="1"/>
          <p:nvPr/>
        </p:nvSpPr>
        <p:spPr>
          <a:xfrm>
            <a:off x="4685030" y="6069965"/>
            <a:ext cx="6096000" cy="368300"/>
          </a:xfrm>
          <a:prstGeom prst="rect">
            <a:avLst/>
          </a:prstGeom>
          <a:noFill/>
        </p:spPr>
        <p:txBody>
          <a:bodyPr wrap="square" lIns="91440" tIns="45720" rIns="91440" bIns="45720" rtlCol="0" anchor="t">
            <a:spAutoFit/>
          </a:bodyPr>
          <a:lstStyle/>
          <a:p>
            <a:r>
              <a:rPr lang="en-US" dirty="0">
                <a:sym typeface="+mn-ea"/>
              </a:rPr>
              <a:t>Mean PAPR = 2.89 dB</a:t>
            </a:r>
          </a:p>
        </p:txBody>
      </p:sp>
      <p:sp>
        <p:nvSpPr>
          <p:cNvPr id="7" name="Text Box 6">
            <a:extLst>
              <a:ext uri="{FF2B5EF4-FFF2-40B4-BE49-F238E27FC236}">
                <a16:creationId xmlns:a16="http://schemas.microsoft.com/office/drawing/2014/main" id="{B4247F51-B9C9-B38B-E7A2-7B3CD6D0B2B4}"/>
              </a:ext>
            </a:extLst>
          </p:cNvPr>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11" name="Text Box 10">
            <a:extLst>
              <a:ext uri="{FF2B5EF4-FFF2-40B4-BE49-F238E27FC236}">
                <a16:creationId xmlns:a16="http://schemas.microsoft.com/office/drawing/2014/main" id="{EE735F06-DC7B-5AB4-03C5-769A77EAD422}"/>
              </a:ext>
            </a:extLst>
          </p:cNvPr>
          <p:cNvSpPr txBox="1"/>
          <p:nvPr/>
        </p:nvSpPr>
        <p:spPr>
          <a:xfrm>
            <a:off x="2737485" y="789940"/>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descr="A graph of a graph&#10;&#10;AI-generated content may be incorrect.">
            <a:extLst>
              <a:ext uri="{FF2B5EF4-FFF2-40B4-BE49-F238E27FC236}">
                <a16:creationId xmlns:a16="http://schemas.microsoft.com/office/drawing/2014/main" id="{64E51DDC-4567-C2E3-8972-9838C0AAC7DD}"/>
              </a:ext>
            </a:extLst>
          </p:cNvPr>
          <p:cNvPicPr>
            <a:picLocks noChangeAspect="1"/>
          </p:cNvPicPr>
          <p:nvPr/>
        </p:nvPicPr>
        <p:blipFill>
          <a:blip r:embed="rId2"/>
          <a:stretch>
            <a:fillRect/>
          </a:stretch>
        </p:blipFill>
        <p:spPr>
          <a:xfrm>
            <a:off x="3039322" y="1450659"/>
            <a:ext cx="6212840" cy="4880610"/>
          </a:xfrm>
          <a:prstGeom prst="rect">
            <a:avLst/>
          </a:prstGeom>
        </p:spPr>
      </p:pic>
      <p:sp>
        <p:nvSpPr>
          <p:cNvPr id="6" name="Slide Number Placeholder 5">
            <a:extLst>
              <a:ext uri="{FF2B5EF4-FFF2-40B4-BE49-F238E27FC236}">
                <a16:creationId xmlns:a16="http://schemas.microsoft.com/office/drawing/2014/main" id="{86DBF8CB-AE99-B0A3-9E0A-2E2FF8C3AE40}"/>
              </a:ext>
            </a:extLst>
          </p:cNvPr>
          <p:cNvSpPr>
            <a:spLocks noGrp="1"/>
          </p:cNvSpPr>
          <p:nvPr>
            <p:ph type="sldNum" idx="12"/>
          </p:nvPr>
        </p:nvSpPr>
        <p:spPr/>
        <p:txBody>
          <a:bodyPr/>
          <a:lstStyle/>
          <a:p>
            <a:fld id="{330EA680-D336-4FF7-8B7A-9848BB0A1C32}" type="slidenum">
              <a:rPr lang="en-US" smtClean="0"/>
              <a:t>18</a:t>
            </a:fld>
            <a:endParaRPr lang="en-US"/>
          </a:p>
        </p:txBody>
      </p:sp>
      <p:sp>
        <p:nvSpPr>
          <p:cNvPr id="13" name="Footer Placeholder 12">
            <a:extLst>
              <a:ext uri="{FF2B5EF4-FFF2-40B4-BE49-F238E27FC236}">
                <a16:creationId xmlns:a16="http://schemas.microsoft.com/office/drawing/2014/main" id="{33D5E090-D322-741E-E734-25B3CBD0567E}"/>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61504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DFA5-8236-3F74-7DB9-A595955528E6}"/>
              </a:ext>
            </a:extLst>
          </p:cNvPr>
          <p:cNvSpPr>
            <a:spLocks noGrp="1"/>
          </p:cNvSpPr>
          <p:nvPr>
            <p:ph type="title"/>
          </p:nvPr>
        </p:nvSpPr>
        <p:spPr/>
        <p:txBody>
          <a:bodyPr/>
          <a:lstStyle/>
          <a:p>
            <a:pPr algn="ctr"/>
            <a:r>
              <a:rPr lang="en-US" dirty="0"/>
              <a:t>SOQPSK: Spectrum After PA (Bit rate = 22.4 kb/s, BW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4A2DC3F9-11D8-DFE7-9696-897FC066D4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101" y="1981200"/>
            <a:ext cx="8714210" cy="4113213"/>
          </a:xfrm>
          <a:prstGeom prst="rect">
            <a:avLst/>
          </a:prstGeom>
        </p:spPr>
      </p:pic>
      <p:sp>
        <p:nvSpPr>
          <p:cNvPr id="3" name="Slide Number Placeholder 2">
            <a:extLst>
              <a:ext uri="{FF2B5EF4-FFF2-40B4-BE49-F238E27FC236}">
                <a16:creationId xmlns:a16="http://schemas.microsoft.com/office/drawing/2014/main" id="{1C3AD760-976D-23C4-3134-588EE2726010}"/>
              </a:ext>
            </a:extLst>
          </p:cNvPr>
          <p:cNvSpPr>
            <a:spLocks noGrp="1"/>
          </p:cNvSpPr>
          <p:nvPr>
            <p:ph type="sldNum" idx="12"/>
          </p:nvPr>
        </p:nvSpPr>
        <p:spPr/>
        <p:txBody>
          <a:bodyPr/>
          <a:lstStyle/>
          <a:p>
            <a:fld id="{330EA680-D336-4FF7-8B7A-9848BB0A1C32}" type="slidenum">
              <a:rPr lang="en-US" smtClean="0"/>
              <a:t>19</a:t>
            </a:fld>
            <a:endParaRPr lang="en-US"/>
          </a:p>
        </p:txBody>
      </p:sp>
      <p:sp>
        <p:nvSpPr>
          <p:cNvPr id="6" name="Footer Placeholder 5">
            <a:extLst>
              <a:ext uri="{FF2B5EF4-FFF2-40B4-BE49-F238E27FC236}">
                <a16:creationId xmlns:a16="http://schemas.microsoft.com/office/drawing/2014/main" id="{8482714C-F391-088B-2729-1A0FCE1808C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30755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normAutofit/>
          </a:bodyPr>
          <a:lstStyle/>
          <a:p>
            <a:pPr algn="ctr"/>
            <a:r>
              <a:rPr lang="en-US" dirty="0"/>
              <a:t>Objective</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990599" y="1104406"/>
            <a:ext cx="10801598" cy="5424364"/>
          </a:xfrm>
        </p:spPr>
        <p:txBody>
          <a:bodyPr>
            <a:normAutofit/>
          </a:bodyPr>
          <a:lstStyle/>
          <a:p>
            <a:pPr>
              <a:buFont typeface="Arial" panose="020B0604020202020204" pitchFamily="34" charset="0"/>
              <a:buChar char="•"/>
            </a:pPr>
            <a:r>
              <a:rPr lang="en-US" dirty="0"/>
              <a:t>Select a waveform for the new ieee802.16me single channel mode that will help reduce power consumption while maintaining frequency utilization as close as possible to 2 bits/sec/Hz. </a:t>
            </a:r>
          </a:p>
          <a:p>
            <a:pPr>
              <a:buFont typeface="Arial" panose="020B0604020202020204" pitchFamily="34" charset="0"/>
              <a:buChar char="•"/>
            </a:pPr>
            <a:r>
              <a:rPr lang="en-US" dirty="0"/>
              <a:t>Waveform characteristics:</a:t>
            </a:r>
          </a:p>
          <a:p>
            <a:pPr marL="800100" lvl="1" indent="-342900">
              <a:buFont typeface="Arial" panose="020B0604020202020204" pitchFamily="34" charset="0"/>
              <a:buChar char="•"/>
            </a:pPr>
            <a:r>
              <a:rPr lang="en-US" dirty="0"/>
              <a:t>Low PAPR</a:t>
            </a:r>
          </a:p>
          <a:p>
            <a:pPr marL="800100" lvl="1" indent="-342900">
              <a:buFont typeface="Arial" panose="020B0604020202020204" pitchFamily="34" charset="0"/>
              <a:buChar char="•"/>
            </a:pPr>
            <a:r>
              <a:rPr lang="en-US" dirty="0"/>
              <a:t>Low sensitivity to non-linearity to support operation with Class C PA</a:t>
            </a:r>
          </a:p>
          <a:p>
            <a:pPr marL="800100" lvl="1" indent="-342900">
              <a:buFont typeface="Arial" panose="020B0604020202020204" pitchFamily="34" charset="0"/>
              <a:buChar char="•"/>
            </a:pPr>
            <a:r>
              <a:rPr lang="en-US" dirty="0"/>
              <a:t>Meet FCC Part 90 requirements including Spectrum Emission Mask D.</a:t>
            </a:r>
          </a:p>
          <a:p>
            <a:pPr>
              <a:buFont typeface="Arial" panose="020B0604020202020204" pitchFamily="34" charset="0"/>
              <a:buChar char="•"/>
            </a:pPr>
            <a:r>
              <a:rPr lang="en-US" dirty="0"/>
              <a:t>Candidate waveforms:</a:t>
            </a:r>
          </a:p>
          <a:p>
            <a:pPr marL="800100" lvl="1" indent="-342900">
              <a:buFont typeface="Arial" panose="020B0604020202020204" pitchFamily="34" charset="0"/>
              <a:buChar char="•"/>
            </a:pPr>
            <a:r>
              <a:rPr lang="en-US" dirty="0"/>
              <a:t>SOQPSK-TG as per IRIG-106 (the symbol rate needs to be reduced to enable operation in a 12.5 </a:t>
            </a:r>
            <a:r>
              <a:rPr lang="en-US" dirty="0" err="1"/>
              <a:t>KHz</a:t>
            </a:r>
            <a:r>
              <a:rPr lang="en-US" dirty="0"/>
              <a:t> wide channel subject to FCC Part 90).</a:t>
            </a:r>
          </a:p>
          <a:p>
            <a:pPr marL="800100" lvl="1" indent="-342900">
              <a:buFont typeface="Arial" panose="020B0604020202020204" pitchFamily="34" charset="0"/>
              <a:buChar char="•"/>
            </a:pPr>
            <a:r>
              <a:rPr lang="en-US" dirty="0"/>
              <a:t>OQPSK</a:t>
            </a:r>
          </a:p>
          <a:p>
            <a:pPr marL="800100" lvl="1" indent="-342900">
              <a:buFont typeface="Arial" panose="020B0604020202020204" pitchFamily="34" charset="0"/>
              <a:buChar char="•"/>
            </a:pPr>
            <a:r>
              <a:rPr lang="en-US" dirty="0"/>
              <a:t>QPSK</a:t>
            </a:r>
          </a:p>
          <a:p>
            <a:pPr marL="800100" lvl="1" indent="-342900">
              <a:buFont typeface="Arial" panose="020B0604020202020204" pitchFamily="34" charset="0"/>
              <a:buChar char="•"/>
            </a:pPr>
            <a:r>
              <a:rPr lang="en-US" dirty="0"/>
              <a:t>GMSK</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3659C5B0-BD34-B2CC-0D67-8658D4D7A2CB}"/>
              </a:ext>
            </a:extLst>
          </p:cNvPr>
          <p:cNvSpPr>
            <a:spLocks noGrp="1"/>
          </p:cNvSpPr>
          <p:nvPr>
            <p:ph type="sldNum" idx="12"/>
          </p:nvPr>
        </p:nvSpPr>
        <p:spPr/>
        <p:txBody>
          <a:bodyPr/>
          <a:lstStyle/>
          <a:p>
            <a:fld id="{330EA680-D336-4FF7-8B7A-9848BB0A1C32}" type="slidenum">
              <a:rPr lang="en-US" smtClean="0"/>
              <a:t>2</a:t>
            </a:fld>
            <a:endParaRPr lang="en-US"/>
          </a:p>
        </p:txBody>
      </p:sp>
      <p:sp>
        <p:nvSpPr>
          <p:cNvPr id="6" name="Footer Placeholder 5">
            <a:extLst>
              <a:ext uri="{FF2B5EF4-FFF2-40B4-BE49-F238E27FC236}">
                <a16:creationId xmlns:a16="http://schemas.microsoft.com/office/drawing/2014/main" id="{A6D2C2F7-7B33-9378-D35F-7FCAFDE6793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7871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1C1C-22AD-84B1-672B-30B95F503F18}"/>
              </a:ext>
            </a:extLst>
          </p:cNvPr>
          <p:cNvSpPr>
            <a:spLocks noGrp="1"/>
          </p:cNvSpPr>
          <p:nvPr>
            <p:ph type="title"/>
          </p:nvPr>
        </p:nvSpPr>
        <p:spPr/>
        <p:txBody>
          <a:bodyPr/>
          <a:lstStyle/>
          <a:p>
            <a:r>
              <a:rPr lang="en-US" dirty="0"/>
              <a:t>SOQPSK: BER vs SNR (bit rate = 22.4 kb/s, filter bandwidth = 16 </a:t>
            </a:r>
            <a:r>
              <a:rPr lang="en-US" dirty="0" err="1"/>
              <a:t>KHz</a:t>
            </a:r>
            <a:r>
              <a:rPr lang="en-US" dirty="0"/>
              <a:t>)</a:t>
            </a:r>
          </a:p>
        </p:txBody>
      </p:sp>
      <p:pic>
        <p:nvPicPr>
          <p:cNvPr id="4" name="Content Placeholder 3" descr="A graph of a graph&#10;&#10;AI-generated content may be incorrect.">
            <a:extLst>
              <a:ext uri="{FF2B5EF4-FFF2-40B4-BE49-F238E27FC236}">
                <a16:creationId xmlns:a16="http://schemas.microsoft.com/office/drawing/2014/main" id="{1C8256BE-C6D2-A00D-801A-C280F19CE7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132" y="1981200"/>
            <a:ext cx="8154149" cy="4113213"/>
          </a:xfrm>
          <a:prstGeom prst="rect">
            <a:avLst/>
          </a:prstGeom>
        </p:spPr>
      </p:pic>
      <p:sp>
        <p:nvSpPr>
          <p:cNvPr id="3" name="Slide Number Placeholder 2">
            <a:extLst>
              <a:ext uri="{FF2B5EF4-FFF2-40B4-BE49-F238E27FC236}">
                <a16:creationId xmlns:a16="http://schemas.microsoft.com/office/drawing/2014/main" id="{E3D78886-D364-0BBD-9D79-0CA71F054485}"/>
              </a:ext>
            </a:extLst>
          </p:cNvPr>
          <p:cNvSpPr>
            <a:spLocks noGrp="1"/>
          </p:cNvSpPr>
          <p:nvPr>
            <p:ph type="sldNum" idx="12"/>
          </p:nvPr>
        </p:nvSpPr>
        <p:spPr/>
        <p:txBody>
          <a:bodyPr/>
          <a:lstStyle/>
          <a:p>
            <a:fld id="{330EA680-D336-4FF7-8B7A-9848BB0A1C32}" type="slidenum">
              <a:rPr lang="en-US" smtClean="0"/>
              <a:t>20</a:t>
            </a:fld>
            <a:endParaRPr lang="en-US"/>
          </a:p>
        </p:txBody>
      </p:sp>
      <p:sp>
        <p:nvSpPr>
          <p:cNvPr id="6" name="Footer Placeholder 5">
            <a:extLst>
              <a:ext uri="{FF2B5EF4-FFF2-40B4-BE49-F238E27FC236}">
                <a16:creationId xmlns:a16="http://schemas.microsoft.com/office/drawing/2014/main" id="{849985DD-E5AD-F0E4-2472-F5758098C69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20142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graph&#10;&#10;AI-generated content may be incorrect."/>
          <p:cNvPicPr>
            <a:picLocks noChangeAspect="1"/>
          </p:cNvPicPr>
          <p:nvPr/>
        </p:nvPicPr>
        <p:blipFill>
          <a:blip r:embed="rId2"/>
          <a:stretch>
            <a:fillRect/>
          </a:stretch>
        </p:blipFill>
        <p:spPr>
          <a:xfrm>
            <a:off x="3048317" y="1584959"/>
            <a:ext cx="6095365" cy="4848225"/>
          </a:xfrm>
          <a:prstGeom prst="rect">
            <a:avLst/>
          </a:prstGeom>
        </p:spPr>
      </p:pic>
      <p:sp>
        <p:nvSpPr>
          <p:cNvPr id="2" name="Slide Number Placeholder 1">
            <a:extLst>
              <a:ext uri="{FF2B5EF4-FFF2-40B4-BE49-F238E27FC236}">
                <a16:creationId xmlns:a16="http://schemas.microsoft.com/office/drawing/2014/main" id="{B1A1379C-9A3A-B706-9959-0C261D9B195D}"/>
              </a:ext>
            </a:extLst>
          </p:cNvPr>
          <p:cNvSpPr>
            <a:spLocks noGrp="1"/>
          </p:cNvSpPr>
          <p:nvPr>
            <p:ph type="sldNum" idx="12"/>
          </p:nvPr>
        </p:nvSpPr>
        <p:spPr/>
        <p:txBody>
          <a:bodyPr/>
          <a:lstStyle/>
          <a:p>
            <a:fld id="{330EA680-D336-4FF7-8B7A-9848BB0A1C32}" type="slidenum">
              <a:rPr lang="en-US" smtClean="0"/>
              <a:t>21</a:t>
            </a:fld>
            <a:endParaRPr lang="en-US"/>
          </a:p>
        </p:txBody>
      </p:sp>
      <p:sp>
        <p:nvSpPr>
          <p:cNvPr id="4" name="Footer Placeholder 3">
            <a:extLst>
              <a:ext uri="{FF2B5EF4-FFF2-40B4-BE49-F238E27FC236}">
                <a16:creationId xmlns:a16="http://schemas.microsoft.com/office/drawing/2014/main" id="{2F7DFDA6-ABDB-212A-2F65-72E78220E85C}"/>
              </a:ext>
            </a:extLst>
          </p:cNvPr>
          <p:cNvSpPr>
            <a:spLocks noGrp="1"/>
          </p:cNvSpPr>
          <p:nvPr>
            <p:ph type="ftr" idx="11"/>
          </p:nvPr>
        </p:nvSpPr>
        <p:spPr/>
        <p:txBody>
          <a:bodyPr/>
          <a:lstStyle/>
          <a:p>
            <a:r>
              <a:rPr lang="sv-SE"/>
              <a:t>Menashe Shahar, Vishal Kalkundrikar, Ondas</a:t>
            </a:r>
            <a:endParaRPr lang="en-US"/>
          </a:p>
        </p:txBody>
      </p:sp>
      <p:sp>
        <p:nvSpPr>
          <p:cNvPr id="3" name="TextBox 2">
            <a:extLst>
              <a:ext uri="{FF2B5EF4-FFF2-40B4-BE49-F238E27FC236}">
                <a16:creationId xmlns:a16="http://schemas.microsoft.com/office/drawing/2014/main" id="{2AD78FF1-39DE-DE7A-A932-D777EC893C33}"/>
              </a:ext>
            </a:extLst>
          </p:cNvPr>
          <p:cNvSpPr txBox="1"/>
          <p:nvPr/>
        </p:nvSpPr>
        <p:spPr>
          <a:xfrm>
            <a:off x="2647527" y="822960"/>
            <a:ext cx="7701280" cy="461665"/>
          </a:xfrm>
          <a:prstGeom prst="rect">
            <a:avLst/>
          </a:prstGeom>
          <a:noFill/>
        </p:spPr>
        <p:txBody>
          <a:bodyPr wrap="square" rtlCol="0">
            <a:spAutoFit/>
          </a:bodyPr>
          <a:lstStyle/>
          <a:p>
            <a:r>
              <a:rPr lang="en-IN" dirty="0">
                <a:solidFill>
                  <a:schemeClr val="tx1"/>
                </a:solidFill>
              </a:rPr>
              <a:t>SOQPSK with 15 kbps data rate Mask D Failing.</a:t>
            </a:r>
          </a:p>
        </p:txBody>
      </p:sp>
    </p:spTree>
    <p:extLst>
      <p:ext uri="{BB962C8B-B14F-4D97-AF65-F5344CB8AC3E}">
        <p14:creationId xmlns:p14="http://schemas.microsoft.com/office/powerpoint/2010/main" val="2584422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graph&#10;&#10;AI-generated content may be incorrect."/>
          <p:cNvPicPr>
            <a:picLocks noChangeAspect="1"/>
          </p:cNvPicPr>
          <p:nvPr/>
        </p:nvPicPr>
        <p:blipFill>
          <a:blip r:embed="rId2"/>
          <a:stretch>
            <a:fillRect/>
          </a:stretch>
        </p:blipFill>
        <p:spPr>
          <a:xfrm>
            <a:off x="2833053" y="1696720"/>
            <a:ext cx="6536055" cy="4580890"/>
          </a:xfrm>
          <a:prstGeom prst="rect">
            <a:avLst/>
          </a:prstGeom>
        </p:spPr>
      </p:pic>
      <p:sp>
        <p:nvSpPr>
          <p:cNvPr id="2" name="Slide Number Placeholder 1">
            <a:extLst>
              <a:ext uri="{FF2B5EF4-FFF2-40B4-BE49-F238E27FC236}">
                <a16:creationId xmlns:a16="http://schemas.microsoft.com/office/drawing/2014/main" id="{6599B8C7-2450-B050-4438-F3F3746C686A}"/>
              </a:ext>
            </a:extLst>
          </p:cNvPr>
          <p:cNvSpPr>
            <a:spLocks noGrp="1"/>
          </p:cNvSpPr>
          <p:nvPr>
            <p:ph type="sldNum" idx="12"/>
          </p:nvPr>
        </p:nvSpPr>
        <p:spPr/>
        <p:txBody>
          <a:bodyPr/>
          <a:lstStyle/>
          <a:p>
            <a:fld id="{330EA680-D336-4FF7-8B7A-9848BB0A1C32}" type="slidenum">
              <a:rPr lang="en-US" smtClean="0"/>
              <a:t>22</a:t>
            </a:fld>
            <a:endParaRPr lang="en-US"/>
          </a:p>
        </p:txBody>
      </p:sp>
      <p:sp>
        <p:nvSpPr>
          <p:cNvPr id="6" name="Footer Placeholder 5">
            <a:extLst>
              <a:ext uri="{FF2B5EF4-FFF2-40B4-BE49-F238E27FC236}">
                <a16:creationId xmlns:a16="http://schemas.microsoft.com/office/drawing/2014/main" id="{2975B148-DEEF-DCAB-1766-AEEE884D6A5C}"/>
              </a:ext>
            </a:extLst>
          </p:cNvPr>
          <p:cNvSpPr>
            <a:spLocks noGrp="1"/>
          </p:cNvSpPr>
          <p:nvPr>
            <p:ph type="ftr" idx="11"/>
          </p:nvPr>
        </p:nvSpPr>
        <p:spPr/>
        <p:txBody>
          <a:bodyPr/>
          <a:lstStyle/>
          <a:p>
            <a:r>
              <a:rPr lang="sv-SE"/>
              <a:t>Menashe Shahar, Vishal Kalkundrikar, Ondas</a:t>
            </a:r>
            <a:endParaRPr lang="en-US"/>
          </a:p>
        </p:txBody>
      </p:sp>
      <p:sp>
        <p:nvSpPr>
          <p:cNvPr id="3" name="TextBox 2">
            <a:extLst>
              <a:ext uri="{FF2B5EF4-FFF2-40B4-BE49-F238E27FC236}">
                <a16:creationId xmlns:a16="http://schemas.microsoft.com/office/drawing/2014/main" id="{FB008F0A-8EF6-F5D8-3A15-3734B49B3A56}"/>
              </a:ext>
            </a:extLst>
          </p:cNvPr>
          <p:cNvSpPr txBox="1"/>
          <p:nvPr/>
        </p:nvSpPr>
        <p:spPr>
          <a:xfrm>
            <a:off x="2647527" y="822960"/>
            <a:ext cx="7701280" cy="461665"/>
          </a:xfrm>
          <a:prstGeom prst="rect">
            <a:avLst/>
          </a:prstGeom>
          <a:noFill/>
        </p:spPr>
        <p:txBody>
          <a:bodyPr wrap="square" rtlCol="0">
            <a:spAutoFit/>
          </a:bodyPr>
          <a:lstStyle/>
          <a:p>
            <a:r>
              <a:rPr lang="en-IN" dirty="0">
                <a:solidFill>
                  <a:schemeClr val="tx1"/>
                </a:solidFill>
              </a:rPr>
              <a:t>SOQPSK with 15 kbps data rate Mask D Failing.</a:t>
            </a:r>
          </a:p>
        </p:txBody>
      </p:sp>
    </p:spTree>
    <p:extLst>
      <p:ext uri="{BB962C8B-B14F-4D97-AF65-F5344CB8AC3E}">
        <p14:creationId xmlns:p14="http://schemas.microsoft.com/office/powerpoint/2010/main" val="2655789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graph&#10;&#10;AI-generated content may be incorrect."/>
          <p:cNvPicPr>
            <a:picLocks noChangeAspect="1"/>
          </p:cNvPicPr>
          <p:nvPr/>
        </p:nvPicPr>
        <p:blipFill>
          <a:blip r:embed="rId2"/>
          <a:stretch>
            <a:fillRect/>
          </a:stretch>
        </p:blipFill>
        <p:spPr>
          <a:xfrm>
            <a:off x="2850016" y="1859279"/>
            <a:ext cx="6491968" cy="4612277"/>
          </a:xfrm>
          <a:prstGeom prst="rect">
            <a:avLst/>
          </a:prstGeom>
        </p:spPr>
      </p:pic>
      <p:sp>
        <p:nvSpPr>
          <p:cNvPr id="3" name="Slide Number Placeholder 2">
            <a:extLst>
              <a:ext uri="{FF2B5EF4-FFF2-40B4-BE49-F238E27FC236}">
                <a16:creationId xmlns:a16="http://schemas.microsoft.com/office/drawing/2014/main" id="{7F42C021-2326-6662-7173-6A5CA054DFC2}"/>
              </a:ext>
            </a:extLst>
          </p:cNvPr>
          <p:cNvSpPr>
            <a:spLocks noGrp="1"/>
          </p:cNvSpPr>
          <p:nvPr>
            <p:ph type="sldNum" idx="12"/>
          </p:nvPr>
        </p:nvSpPr>
        <p:spPr/>
        <p:txBody>
          <a:bodyPr/>
          <a:lstStyle/>
          <a:p>
            <a:fld id="{330EA680-D336-4FF7-8B7A-9848BB0A1C32}" type="slidenum">
              <a:rPr lang="en-US" smtClean="0"/>
              <a:t>23</a:t>
            </a:fld>
            <a:endParaRPr lang="en-US"/>
          </a:p>
        </p:txBody>
      </p:sp>
      <p:sp>
        <p:nvSpPr>
          <p:cNvPr id="6" name="Footer Placeholder 5">
            <a:extLst>
              <a:ext uri="{FF2B5EF4-FFF2-40B4-BE49-F238E27FC236}">
                <a16:creationId xmlns:a16="http://schemas.microsoft.com/office/drawing/2014/main" id="{1FBD7CFB-4900-1136-E530-F5F1E02E8F74}"/>
              </a:ext>
            </a:extLst>
          </p:cNvPr>
          <p:cNvSpPr>
            <a:spLocks noGrp="1"/>
          </p:cNvSpPr>
          <p:nvPr>
            <p:ph type="ftr" idx="11"/>
          </p:nvPr>
        </p:nvSpPr>
        <p:spPr/>
        <p:txBody>
          <a:bodyPr/>
          <a:lstStyle/>
          <a:p>
            <a:r>
              <a:rPr lang="sv-SE"/>
              <a:t>Menashe Shahar, Vishal Kalkundrikar, Ondas</a:t>
            </a:r>
            <a:endParaRPr lang="en-US"/>
          </a:p>
        </p:txBody>
      </p:sp>
      <p:sp>
        <p:nvSpPr>
          <p:cNvPr id="4" name="TextBox 3">
            <a:extLst>
              <a:ext uri="{FF2B5EF4-FFF2-40B4-BE49-F238E27FC236}">
                <a16:creationId xmlns:a16="http://schemas.microsoft.com/office/drawing/2014/main" id="{B12F02E6-12F9-D9E6-8F3C-AF95B5E786D5}"/>
              </a:ext>
            </a:extLst>
          </p:cNvPr>
          <p:cNvSpPr txBox="1"/>
          <p:nvPr/>
        </p:nvSpPr>
        <p:spPr>
          <a:xfrm>
            <a:off x="2647527" y="822960"/>
            <a:ext cx="7701280" cy="461665"/>
          </a:xfrm>
          <a:prstGeom prst="rect">
            <a:avLst/>
          </a:prstGeom>
          <a:noFill/>
        </p:spPr>
        <p:txBody>
          <a:bodyPr wrap="square" rtlCol="0">
            <a:spAutoFit/>
          </a:bodyPr>
          <a:lstStyle/>
          <a:p>
            <a:r>
              <a:rPr lang="en-IN" dirty="0">
                <a:solidFill>
                  <a:schemeClr val="tx1"/>
                </a:solidFill>
              </a:rPr>
              <a:t>SOQPSK with 9.3 kbps data rate Mask D passing.</a:t>
            </a:r>
          </a:p>
        </p:txBody>
      </p:sp>
    </p:spTree>
    <p:extLst>
      <p:ext uri="{BB962C8B-B14F-4D97-AF65-F5344CB8AC3E}">
        <p14:creationId xmlns:p14="http://schemas.microsoft.com/office/powerpoint/2010/main" val="330011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9101AA-E22A-4633-B7A8-BA63E073C9EF}"/>
              </a:ext>
            </a:extLst>
          </p:cNvPr>
          <p:cNvSpPr>
            <a:spLocks noGrp="1"/>
          </p:cNvSpPr>
          <p:nvPr>
            <p:ph type="sldNum" idx="12"/>
          </p:nvPr>
        </p:nvSpPr>
        <p:spPr/>
        <p:txBody>
          <a:bodyPr/>
          <a:lstStyle/>
          <a:p>
            <a:fld id="{330EA680-D336-4FF7-8B7A-9848BB0A1C32}" type="slidenum">
              <a:rPr lang="en-US" smtClean="0"/>
              <a:t>24</a:t>
            </a:fld>
            <a:endParaRPr lang="en-US"/>
          </a:p>
        </p:txBody>
      </p:sp>
      <p:sp>
        <p:nvSpPr>
          <p:cNvPr id="5" name="Footer Placeholder 4">
            <a:extLst>
              <a:ext uri="{FF2B5EF4-FFF2-40B4-BE49-F238E27FC236}">
                <a16:creationId xmlns:a16="http://schemas.microsoft.com/office/drawing/2014/main" id="{200EF5FC-FFBF-7BDC-8E25-280376771EC9}"/>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with a line&#10;&#10;AI-generated content may be incorrect.">
            <a:extLst>
              <a:ext uri="{FF2B5EF4-FFF2-40B4-BE49-F238E27FC236}">
                <a16:creationId xmlns:a16="http://schemas.microsoft.com/office/drawing/2014/main" id="{A97A4DBC-09A9-C1D4-530C-F2B0F2786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876" y="1198179"/>
            <a:ext cx="9333186" cy="5107371"/>
          </a:xfrm>
          <a:prstGeom prst="rect">
            <a:avLst/>
          </a:prstGeom>
        </p:spPr>
      </p:pic>
    </p:spTree>
    <p:extLst>
      <p:ext uri="{BB962C8B-B14F-4D97-AF65-F5344CB8AC3E}">
        <p14:creationId xmlns:p14="http://schemas.microsoft.com/office/powerpoint/2010/main" val="3047679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graph&#10;&#10;AI-generated content may be incorrect."/>
          <p:cNvPicPr>
            <a:picLocks noChangeAspect="1"/>
          </p:cNvPicPr>
          <p:nvPr/>
        </p:nvPicPr>
        <p:blipFill>
          <a:blip r:embed="rId2"/>
          <a:srcRect l="1096" t="-3478" r="-1097" b="3652"/>
          <a:stretch>
            <a:fillRect/>
          </a:stretch>
        </p:blipFill>
        <p:spPr>
          <a:xfrm>
            <a:off x="2697480" y="1229360"/>
            <a:ext cx="6949447" cy="5101609"/>
          </a:xfrm>
          <a:prstGeom prst="rect">
            <a:avLst/>
          </a:prstGeom>
        </p:spPr>
      </p:pic>
      <p:sp>
        <p:nvSpPr>
          <p:cNvPr id="2" name="Slide Number Placeholder 1">
            <a:extLst>
              <a:ext uri="{FF2B5EF4-FFF2-40B4-BE49-F238E27FC236}">
                <a16:creationId xmlns:a16="http://schemas.microsoft.com/office/drawing/2014/main" id="{70F5A937-B38D-EB56-724D-B989C140C1BB}"/>
              </a:ext>
            </a:extLst>
          </p:cNvPr>
          <p:cNvSpPr>
            <a:spLocks noGrp="1"/>
          </p:cNvSpPr>
          <p:nvPr>
            <p:ph type="sldNum" idx="12"/>
          </p:nvPr>
        </p:nvSpPr>
        <p:spPr/>
        <p:txBody>
          <a:bodyPr/>
          <a:lstStyle/>
          <a:p>
            <a:fld id="{330EA680-D336-4FF7-8B7A-9848BB0A1C32}" type="slidenum">
              <a:rPr lang="en-US" smtClean="0"/>
              <a:t>25</a:t>
            </a:fld>
            <a:endParaRPr lang="en-US"/>
          </a:p>
        </p:txBody>
      </p:sp>
      <p:sp>
        <p:nvSpPr>
          <p:cNvPr id="6" name="Footer Placeholder 5">
            <a:extLst>
              <a:ext uri="{FF2B5EF4-FFF2-40B4-BE49-F238E27FC236}">
                <a16:creationId xmlns:a16="http://schemas.microsoft.com/office/drawing/2014/main" id="{AD31D87D-D462-CD23-C88C-B9E6F423A638}"/>
              </a:ext>
            </a:extLst>
          </p:cNvPr>
          <p:cNvSpPr>
            <a:spLocks noGrp="1"/>
          </p:cNvSpPr>
          <p:nvPr>
            <p:ph type="ftr" idx="11"/>
          </p:nvPr>
        </p:nvSpPr>
        <p:spPr/>
        <p:txBody>
          <a:bodyPr/>
          <a:lstStyle/>
          <a:p>
            <a:r>
              <a:rPr lang="sv-SE"/>
              <a:t>Menashe Shahar, Vishal Kalkundrikar, Ondas</a:t>
            </a:r>
            <a:endParaRPr lang="en-US"/>
          </a:p>
        </p:txBody>
      </p:sp>
      <p:sp>
        <p:nvSpPr>
          <p:cNvPr id="4" name="TextBox 3">
            <a:extLst>
              <a:ext uri="{FF2B5EF4-FFF2-40B4-BE49-F238E27FC236}">
                <a16:creationId xmlns:a16="http://schemas.microsoft.com/office/drawing/2014/main" id="{C85ABFFE-D880-09DE-EB0E-D53998A8DD98}"/>
              </a:ext>
            </a:extLst>
          </p:cNvPr>
          <p:cNvSpPr txBox="1"/>
          <p:nvPr/>
        </p:nvSpPr>
        <p:spPr>
          <a:xfrm>
            <a:off x="2164080" y="822960"/>
            <a:ext cx="8605519" cy="461665"/>
          </a:xfrm>
          <a:prstGeom prst="rect">
            <a:avLst/>
          </a:prstGeom>
          <a:noFill/>
        </p:spPr>
        <p:txBody>
          <a:bodyPr wrap="square" rtlCol="0">
            <a:spAutoFit/>
          </a:bodyPr>
          <a:lstStyle/>
          <a:p>
            <a:r>
              <a:rPr lang="en-IN" dirty="0">
                <a:solidFill>
                  <a:schemeClr val="tx1"/>
                </a:solidFill>
              </a:rPr>
              <a:t>SOQPSK with 15 kbps data rate Mask D Passing CA 180 Deg.</a:t>
            </a:r>
          </a:p>
        </p:txBody>
      </p:sp>
    </p:spTree>
    <p:extLst>
      <p:ext uri="{BB962C8B-B14F-4D97-AF65-F5344CB8AC3E}">
        <p14:creationId xmlns:p14="http://schemas.microsoft.com/office/powerpoint/2010/main" val="2657981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1CA0-6885-E088-0A62-2FFED56D0A4D}"/>
              </a:ext>
            </a:extLst>
          </p:cNvPr>
          <p:cNvSpPr>
            <a:spLocks noGrp="1"/>
          </p:cNvSpPr>
          <p:nvPr>
            <p:ph type="title"/>
          </p:nvPr>
        </p:nvSpPr>
        <p:spPr/>
        <p:txBody>
          <a:bodyPr/>
          <a:lstStyle/>
          <a:p>
            <a:r>
              <a:rPr lang="en-IN" dirty="0"/>
              <a:t>SOQPSK with Bitrate 17 kbps and Mask D</a:t>
            </a:r>
          </a:p>
        </p:txBody>
      </p:sp>
      <p:pic>
        <p:nvPicPr>
          <p:cNvPr id="7" name="Content Placeholder 6" descr="A graph of a function&#10;&#10;AI-generated content may be incorrect.">
            <a:extLst>
              <a:ext uri="{FF2B5EF4-FFF2-40B4-BE49-F238E27FC236}">
                <a16:creationId xmlns:a16="http://schemas.microsoft.com/office/drawing/2014/main" id="{4565A420-3D1C-B5E9-24F9-B0078F75B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676" y="2028633"/>
            <a:ext cx="5295054" cy="4613905"/>
          </a:xfrm>
        </p:spPr>
      </p:pic>
      <p:pic>
        <p:nvPicPr>
          <p:cNvPr id="9" name="Picture 8" descr="A graph of a function&#10;&#10;AI-generated content may be incorrect.">
            <a:extLst>
              <a:ext uri="{FF2B5EF4-FFF2-40B4-BE49-F238E27FC236}">
                <a16:creationId xmlns:a16="http://schemas.microsoft.com/office/drawing/2014/main" id="{2304DEB3-FD2D-120A-3A7B-7E13052C8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28633"/>
            <a:ext cx="5722585" cy="4613904"/>
          </a:xfrm>
          <a:prstGeom prst="rect">
            <a:avLst/>
          </a:prstGeom>
        </p:spPr>
      </p:pic>
      <p:sp>
        <p:nvSpPr>
          <p:cNvPr id="3" name="Slide Number Placeholder 2">
            <a:extLst>
              <a:ext uri="{FF2B5EF4-FFF2-40B4-BE49-F238E27FC236}">
                <a16:creationId xmlns:a16="http://schemas.microsoft.com/office/drawing/2014/main" id="{7027ADA2-12D2-8132-72F8-B482FE08D8F5}"/>
              </a:ext>
            </a:extLst>
          </p:cNvPr>
          <p:cNvSpPr>
            <a:spLocks noGrp="1"/>
          </p:cNvSpPr>
          <p:nvPr>
            <p:ph type="sldNum" idx="12"/>
          </p:nvPr>
        </p:nvSpPr>
        <p:spPr/>
        <p:txBody>
          <a:bodyPr/>
          <a:lstStyle/>
          <a:p>
            <a:fld id="{330EA680-D336-4FF7-8B7A-9848BB0A1C32}" type="slidenum">
              <a:rPr lang="en-US" smtClean="0"/>
              <a:t>26</a:t>
            </a:fld>
            <a:endParaRPr lang="en-US"/>
          </a:p>
        </p:txBody>
      </p:sp>
      <p:sp>
        <p:nvSpPr>
          <p:cNvPr id="5" name="Footer Placeholder 4">
            <a:extLst>
              <a:ext uri="{FF2B5EF4-FFF2-40B4-BE49-F238E27FC236}">
                <a16:creationId xmlns:a16="http://schemas.microsoft.com/office/drawing/2014/main" id="{A60076E9-9218-7668-8246-B5D3FA0110E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46053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5592" y="612744"/>
            <a:ext cx="10515600" cy="824578"/>
          </a:xfrm>
        </p:spPr>
        <p:txBody>
          <a:bodyPr/>
          <a:lstStyle/>
          <a:p>
            <a:r>
              <a:rPr lang="en-US" dirty="0"/>
              <a:t>PAPR Analysis : SOQPSK</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1.52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sp>
        <p:nvSpPr>
          <p:cNvPr id="6" name="Text Box 5"/>
          <p:cNvSpPr txBox="1"/>
          <p:nvPr/>
        </p:nvSpPr>
        <p:spPr>
          <a:xfrm>
            <a:off x="2823845" y="752158"/>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9" name="Picture 8"/>
          <p:cNvPicPr/>
          <p:nvPr/>
        </p:nvPicPr>
        <p:blipFill>
          <a:blip r:embed="rId2"/>
          <a:stretch>
            <a:fillRect/>
          </a:stretch>
        </p:blipFill>
        <p:spPr>
          <a:xfrm>
            <a:off x="2691765" y="1411605"/>
            <a:ext cx="6248400" cy="4876800"/>
          </a:xfrm>
          <a:prstGeom prst="rect">
            <a:avLst/>
          </a:prstGeom>
        </p:spPr>
      </p:pic>
      <p:sp>
        <p:nvSpPr>
          <p:cNvPr id="3" name="Slide Number Placeholder 2">
            <a:extLst>
              <a:ext uri="{FF2B5EF4-FFF2-40B4-BE49-F238E27FC236}">
                <a16:creationId xmlns:a16="http://schemas.microsoft.com/office/drawing/2014/main" id="{1DC8C621-C585-5C48-D145-0028CC7D208C}"/>
              </a:ext>
            </a:extLst>
          </p:cNvPr>
          <p:cNvSpPr>
            <a:spLocks noGrp="1"/>
          </p:cNvSpPr>
          <p:nvPr>
            <p:ph type="sldNum" idx="12"/>
          </p:nvPr>
        </p:nvSpPr>
        <p:spPr/>
        <p:txBody>
          <a:bodyPr/>
          <a:lstStyle/>
          <a:p>
            <a:fld id="{330EA680-D336-4FF7-8B7A-9848BB0A1C32}" type="slidenum">
              <a:rPr lang="en-US" smtClean="0"/>
              <a:t>27</a:t>
            </a:fld>
            <a:endParaRPr lang="en-US"/>
          </a:p>
        </p:txBody>
      </p:sp>
      <p:sp>
        <p:nvSpPr>
          <p:cNvPr id="13" name="Footer Placeholder 12">
            <a:extLst>
              <a:ext uri="{FF2B5EF4-FFF2-40B4-BE49-F238E27FC236}">
                <a16:creationId xmlns:a16="http://schemas.microsoft.com/office/drawing/2014/main" id="{9B223EF7-871B-FAAA-9A46-E0D573A4B85A}"/>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BBEB-923D-AAE9-ACA2-F5BA453008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80F1-173D-3EE5-B2E7-2C06A4CAE881}"/>
              </a:ext>
            </a:extLst>
          </p:cNvPr>
          <p:cNvSpPr>
            <a:spLocks noGrp="1"/>
          </p:cNvSpPr>
          <p:nvPr>
            <p:ph type="title"/>
          </p:nvPr>
        </p:nvSpPr>
        <p:spPr>
          <a:xfrm>
            <a:off x="752475" y="618505"/>
            <a:ext cx="10515600" cy="854075"/>
          </a:xfrm>
        </p:spPr>
        <p:txBody>
          <a:bodyPr>
            <a:normAutofit fontScale="90000"/>
          </a:bodyPr>
          <a:lstStyle/>
          <a:p>
            <a:pPr algn="ctr"/>
            <a:r>
              <a:rPr lang="en-US" dirty="0"/>
              <a:t>SOQPSK: Frequency Utilization vs Class C Amplifier Conduction Angel</a:t>
            </a:r>
          </a:p>
        </p:txBody>
      </p:sp>
      <p:sp>
        <p:nvSpPr>
          <p:cNvPr id="3" name="Content Placeholder 2">
            <a:extLst>
              <a:ext uri="{FF2B5EF4-FFF2-40B4-BE49-F238E27FC236}">
                <a16:creationId xmlns:a16="http://schemas.microsoft.com/office/drawing/2014/main" id="{39CCC791-4297-9BF5-B21D-6E87ABD61C73}"/>
              </a:ext>
            </a:extLst>
          </p:cNvPr>
          <p:cNvSpPr>
            <a:spLocks noGrp="1"/>
          </p:cNvSpPr>
          <p:nvPr>
            <p:ph idx="1"/>
          </p:nvPr>
        </p:nvSpPr>
        <p:spPr>
          <a:xfrm>
            <a:off x="990599" y="1600200"/>
            <a:ext cx="10742221" cy="4928569"/>
          </a:xfrm>
        </p:spPr>
        <p:txBody>
          <a:bodyPr>
            <a:normAutofit lnSpcReduction="10000"/>
          </a:bodyPr>
          <a:lstStyle/>
          <a:p>
            <a:pPr>
              <a:buFont typeface="Arial" panose="020B0604020202020204" pitchFamily="34" charset="0"/>
              <a:buChar char="•"/>
            </a:pPr>
            <a:r>
              <a:rPr lang="en-US" dirty="0"/>
              <a:t>As shown in the following slides, SOQPSK Waveform can operate with a Class C PA and pass Spectrum Emission Mask D if the bit rate and conductance angle is selected appropriately.</a:t>
            </a:r>
          </a:p>
          <a:p>
            <a:pPr>
              <a:buFont typeface="Arial" panose="020B0604020202020204" pitchFamily="34" charset="0"/>
              <a:buChar char="•"/>
            </a:pPr>
            <a:r>
              <a:rPr lang="en-US" dirty="0"/>
              <a:t>The  spectral regrowth increases as the conductance angle is decreased.</a:t>
            </a:r>
          </a:p>
          <a:p>
            <a:pPr>
              <a:buFont typeface="Arial" panose="020B0604020202020204" pitchFamily="34" charset="0"/>
              <a:buChar char="•"/>
            </a:pPr>
            <a:r>
              <a:rPr lang="en-US" dirty="0"/>
              <a:t>To meet FCC Part 90 spectrum emission mask D,  the symbol rate need to be redcued as the conduction angel is reduced. PAPR increases to 5.5 dB.</a:t>
            </a:r>
          </a:p>
          <a:p>
            <a:pPr>
              <a:buFont typeface="Arial" panose="020B0604020202020204" pitchFamily="34" charset="0"/>
              <a:buChar char="•"/>
            </a:pPr>
            <a:r>
              <a:rPr lang="en-US" dirty="0"/>
              <a:t>Increasing the conductance angel translates into a higher power consumption. This implies the higher the bit rate, the higher the power consumption. This tradeoff is shown in the next couple of slides:</a:t>
            </a:r>
          </a:p>
          <a:p>
            <a:pPr marL="800100" lvl="1" indent="-342900">
              <a:buFont typeface="Arial" panose="020B0604020202020204" pitchFamily="34" charset="0"/>
              <a:buChar char="•"/>
            </a:pPr>
            <a:r>
              <a:rPr lang="en-US" sz="2000" dirty="0"/>
              <a:t>Operating at 17 kb/s (frequency utilization = 1.51 bits/sec/Hz) in a 12.5 </a:t>
            </a:r>
            <a:r>
              <a:rPr lang="en-US" sz="2000" dirty="0" err="1"/>
              <a:t>KHz</a:t>
            </a:r>
            <a:r>
              <a:rPr lang="en-US" sz="2000" dirty="0"/>
              <a:t> channel requires a conduction angel &gt; 180°</a:t>
            </a:r>
          </a:p>
          <a:p>
            <a:pPr marL="800100" lvl="1" indent="-342900">
              <a:buFont typeface="Arial" panose="020B0604020202020204" pitchFamily="34" charset="0"/>
              <a:buChar char="•"/>
            </a:pPr>
            <a:r>
              <a:rPr lang="en-US" sz="2000" dirty="0"/>
              <a:t>Operating at conductance angle of 90° requires a reduction in bit rate to 9.3 kb/s. with PAPR 5.5 dB.</a:t>
            </a:r>
          </a:p>
          <a:p>
            <a:pPr marL="742950" lvl="1" indent="-285750"/>
            <a:endParaRPr lang="en-US" sz="2000"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96CB7C46-66B5-49F7-2892-8F982C461132}"/>
              </a:ext>
            </a:extLst>
          </p:cNvPr>
          <p:cNvSpPr>
            <a:spLocks noGrp="1"/>
          </p:cNvSpPr>
          <p:nvPr>
            <p:ph type="sldNum" idx="12"/>
          </p:nvPr>
        </p:nvSpPr>
        <p:spPr/>
        <p:txBody>
          <a:bodyPr/>
          <a:lstStyle/>
          <a:p>
            <a:fld id="{330EA680-D336-4FF7-8B7A-9848BB0A1C32}" type="slidenum">
              <a:rPr lang="en-US" smtClean="0"/>
              <a:t>28</a:t>
            </a:fld>
            <a:endParaRPr lang="en-US"/>
          </a:p>
        </p:txBody>
      </p:sp>
      <p:sp>
        <p:nvSpPr>
          <p:cNvPr id="6" name="Footer Placeholder 5">
            <a:extLst>
              <a:ext uri="{FF2B5EF4-FFF2-40B4-BE49-F238E27FC236}">
                <a16:creationId xmlns:a16="http://schemas.microsoft.com/office/drawing/2014/main" id="{00BACE89-2AAA-8A70-3266-F17573EC576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05571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B9D93-0C5A-C513-C4AC-8799CD5FBB85}"/>
              </a:ext>
            </a:extLst>
          </p:cNvPr>
          <p:cNvSpPr>
            <a:spLocks noGrp="1"/>
          </p:cNvSpPr>
          <p:nvPr>
            <p:ph type="title"/>
          </p:nvPr>
        </p:nvSpPr>
        <p:spPr/>
        <p:txBody>
          <a:bodyPr/>
          <a:lstStyle/>
          <a:p>
            <a:pPr algn="ctr"/>
            <a:r>
              <a:rPr lang="en-US" dirty="0"/>
              <a:t>GMSK: Waveform before and after PA</a:t>
            </a:r>
          </a:p>
        </p:txBody>
      </p:sp>
      <p:pic>
        <p:nvPicPr>
          <p:cNvPr id="4" name="Content Placeholder 3">
            <a:extLst>
              <a:ext uri="{FF2B5EF4-FFF2-40B4-BE49-F238E27FC236}">
                <a16:creationId xmlns:a16="http://schemas.microsoft.com/office/drawing/2014/main" id="{83BAEB5C-0841-DA2B-5850-A6AA6597CA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E0451CCF-7932-352B-C4B5-B1AC083D4CC1}"/>
              </a:ext>
            </a:extLst>
          </p:cNvPr>
          <p:cNvSpPr>
            <a:spLocks noGrp="1"/>
          </p:cNvSpPr>
          <p:nvPr>
            <p:ph type="sldNum" idx="12"/>
          </p:nvPr>
        </p:nvSpPr>
        <p:spPr/>
        <p:txBody>
          <a:bodyPr/>
          <a:lstStyle/>
          <a:p>
            <a:fld id="{330EA680-D336-4FF7-8B7A-9848BB0A1C32}" type="slidenum">
              <a:rPr lang="en-US" smtClean="0"/>
              <a:t>29</a:t>
            </a:fld>
            <a:endParaRPr lang="en-US"/>
          </a:p>
        </p:txBody>
      </p:sp>
      <p:sp>
        <p:nvSpPr>
          <p:cNvPr id="6" name="Footer Placeholder 5">
            <a:extLst>
              <a:ext uri="{FF2B5EF4-FFF2-40B4-BE49-F238E27FC236}">
                <a16:creationId xmlns:a16="http://schemas.microsoft.com/office/drawing/2014/main" id="{6F591F33-4B78-26F3-024F-D35B097FE436}"/>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22620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5976-0854-0733-9F0F-72D7D59E4FFE}"/>
              </a:ext>
            </a:extLst>
          </p:cNvPr>
          <p:cNvSpPr>
            <a:spLocks noGrp="1"/>
          </p:cNvSpPr>
          <p:nvPr>
            <p:ph type="title"/>
          </p:nvPr>
        </p:nvSpPr>
        <p:spPr>
          <a:xfrm>
            <a:off x="838200" y="365125"/>
            <a:ext cx="10515600" cy="854075"/>
          </a:xfrm>
        </p:spPr>
        <p:txBody>
          <a:bodyPr/>
          <a:lstStyle/>
          <a:p>
            <a:pPr algn="ctr"/>
            <a:r>
              <a:rPr lang="en-US" dirty="0"/>
              <a:t>Ability to Operate with a Class C PA</a:t>
            </a:r>
          </a:p>
        </p:txBody>
      </p:sp>
      <p:sp>
        <p:nvSpPr>
          <p:cNvPr id="3" name="Content Placeholder 2">
            <a:extLst>
              <a:ext uri="{FF2B5EF4-FFF2-40B4-BE49-F238E27FC236}">
                <a16:creationId xmlns:a16="http://schemas.microsoft.com/office/drawing/2014/main" id="{C4ED20F5-62C9-ED78-D485-DA2F567DE8AD}"/>
              </a:ext>
            </a:extLst>
          </p:cNvPr>
          <p:cNvSpPr>
            <a:spLocks noGrp="1"/>
          </p:cNvSpPr>
          <p:nvPr>
            <p:ph idx="1"/>
          </p:nvPr>
        </p:nvSpPr>
        <p:spPr>
          <a:xfrm>
            <a:off x="838200" y="1045028"/>
            <a:ext cx="10965872" cy="5593277"/>
          </a:xfrm>
        </p:spPr>
        <p:txBody>
          <a:bodyPr>
            <a:normAutofit lnSpcReduction="10000"/>
          </a:bodyPr>
          <a:lstStyle/>
          <a:p>
            <a:pPr marL="0" indent="0">
              <a:buNone/>
            </a:pPr>
            <a:endParaRPr lang="en-US" sz="1600" dirty="0"/>
          </a:p>
          <a:p>
            <a:pPr>
              <a:buFont typeface="Arial" panose="020B0604020202020204" pitchFamily="34" charset="0"/>
              <a:buChar char="•"/>
            </a:pPr>
            <a:r>
              <a:rPr lang="en-US" sz="2400" dirty="0"/>
              <a:t>Objectives:</a:t>
            </a:r>
          </a:p>
          <a:p>
            <a:pPr marL="800100" lvl="1" indent="-342900">
              <a:buFont typeface="Arial" panose="020B0604020202020204" pitchFamily="34" charset="0"/>
              <a:buChar char="•"/>
            </a:pPr>
            <a:r>
              <a:rPr lang="en-US" sz="2000" dirty="0"/>
              <a:t>Determine if  QPSK, SOQPSK, SQPSK (OQPSK) and GMSK can operate with a Class C Power Amplifier and at what conduction angle. </a:t>
            </a:r>
          </a:p>
          <a:p>
            <a:pPr marL="1200150" lvl="2" indent="-285750">
              <a:buFont typeface="Arial" panose="020B0604020202020204" pitchFamily="34" charset="0"/>
              <a:buChar char="•"/>
            </a:pPr>
            <a:r>
              <a:rPr lang="en-US" sz="1600" dirty="0"/>
              <a:t>The impact of the Class C PA on BER vs SNR performance</a:t>
            </a:r>
          </a:p>
          <a:p>
            <a:pPr marL="1200150" lvl="2" indent="-285750">
              <a:buFont typeface="Arial" panose="020B0604020202020204" pitchFamily="34" charset="0"/>
              <a:buChar char="•"/>
            </a:pPr>
            <a:r>
              <a:rPr lang="en-US" sz="1600" dirty="0"/>
              <a:t>The impact of the Class C  PA on the spectrum and whether the radio will pass FCC Part 90 Spectrum Emission Mask D.  </a:t>
            </a:r>
          </a:p>
          <a:p>
            <a:pPr marL="800100" lvl="1" indent="-342900">
              <a:buFont typeface="Arial" panose="020B0604020202020204" pitchFamily="34" charset="0"/>
              <a:buChar char="•"/>
            </a:pPr>
            <a:r>
              <a:rPr lang="en-US" sz="2000" dirty="0"/>
              <a:t>Assess the power consumption that can be saved in the PA section. </a:t>
            </a:r>
          </a:p>
          <a:p>
            <a:pPr marL="800100" lvl="1" indent="-342900">
              <a:buFont typeface="Arial" panose="020B0604020202020204" pitchFamily="34" charset="0"/>
              <a:buChar char="•"/>
            </a:pPr>
            <a:r>
              <a:rPr lang="en-US" sz="2000" dirty="0"/>
              <a:t>Determine the frequency utilization of each modulation.</a:t>
            </a:r>
          </a:p>
          <a:p>
            <a:pPr>
              <a:buFont typeface="Arial" panose="020B0604020202020204" pitchFamily="34" charset="0"/>
              <a:buChar char="•"/>
            </a:pPr>
            <a:r>
              <a:rPr lang="en-US" sz="2400" dirty="0"/>
              <a:t>Methodology:</a:t>
            </a:r>
          </a:p>
          <a:p>
            <a:pPr marL="800100" lvl="1" indent="-342900">
              <a:buFont typeface="Arial" panose="020B0604020202020204" pitchFamily="34" charset="0"/>
              <a:buChar char="•"/>
            </a:pPr>
            <a:r>
              <a:rPr lang="en-US" sz="2000" dirty="0"/>
              <a:t>A MATLAB simulation is used to simulate the radio transmitter, the radio recover, the Class C PA.</a:t>
            </a:r>
          </a:p>
          <a:p>
            <a:pPr marL="800100" lvl="1" indent="-342900">
              <a:buFont typeface="Arial" panose="020B0604020202020204" pitchFamily="34" charset="0"/>
              <a:buChar char="•"/>
            </a:pPr>
            <a:r>
              <a:rPr lang="en-US" sz="2000" dirty="0"/>
              <a:t>A filter is added on the transmit path  before the PA to try limit the bandwidth such that the frequency utilization is 2 bits/sec/Hz. </a:t>
            </a:r>
          </a:p>
          <a:p>
            <a:pPr marL="800100" lvl="1" indent="-342900">
              <a:buFont typeface="Arial" panose="020B0604020202020204" pitchFamily="34" charset="0"/>
              <a:buChar char="•"/>
            </a:pPr>
            <a:r>
              <a:rPr lang="en-US" sz="2000" dirty="0"/>
              <a:t>Class C PA is modeled as a limiter. When the level of the waveform exceeds a threshold, the PA is turned on and below this level, the PA is turned off. The threshold level determines the conduction angle at which the PA is on. </a:t>
            </a:r>
          </a:p>
          <a:p>
            <a:pPr marL="457200" lvl="1"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D08333EC-F98E-8CFD-B6F6-93FA7F568FA6}"/>
              </a:ext>
            </a:extLst>
          </p:cNvPr>
          <p:cNvSpPr>
            <a:spLocks noGrp="1"/>
          </p:cNvSpPr>
          <p:nvPr>
            <p:ph type="sldNum" idx="12"/>
          </p:nvPr>
        </p:nvSpPr>
        <p:spPr/>
        <p:txBody>
          <a:bodyPr/>
          <a:lstStyle/>
          <a:p>
            <a:fld id="{330EA680-D336-4FF7-8B7A-9848BB0A1C32}" type="slidenum">
              <a:rPr lang="en-US" smtClean="0"/>
              <a:t>3</a:t>
            </a:fld>
            <a:endParaRPr lang="en-US"/>
          </a:p>
        </p:txBody>
      </p:sp>
      <p:sp>
        <p:nvSpPr>
          <p:cNvPr id="6" name="Footer Placeholder 5">
            <a:extLst>
              <a:ext uri="{FF2B5EF4-FFF2-40B4-BE49-F238E27FC236}">
                <a16:creationId xmlns:a16="http://schemas.microsoft.com/office/drawing/2014/main" id="{3D74353F-181D-F00A-E0B3-596102356777}"/>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32688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4763-61E8-36D7-B851-BE21F2053EFE}"/>
              </a:ext>
            </a:extLst>
          </p:cNvPr>
          <p:cNvSpPr>
            <a:spLocks noGrp="1"/>
          </p:cNvSpPr>
          <p:nvPr>
            <p:ph type="title"/>
          </p:nvPr>
        </p:nvSpPr>
        <p:spPr/>
        <p:txBody>
          <a:bodyPr/>
          <a:lstStyle/>
          <a:p>
            <a:pPr algn="ctr"/>
            <a:r>
              <a:rPr lang="en-US" dirty="0"/>
              <a:t>GMSK – BER vs SNR</a:t>
            </a:r>
          </a:p>
        </p:txBody>
      </p:sp>
      <p:pic>
        <p:nvPicPr>
          <p:cNvPr id="4" name="Content Placeholder 3">
            <a:extLst>
              <a:ext uri="{FF2B5EF4-FFF2-40B4-BE49-F238E27FC236}">
                <a16:creationId xmlns:a16="http://schemas.microsoft.com/office/drawing/2014/main" id="{F92F98C6-D6A9-D78D-86D9-C496CDB253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054E4CC0-949F-DEF0-5175-F590EBFFEAEA}"/>
              </a:ext>
            </a:extLst>
          </p:cNvPr>
          <p:cNvSpPr>
            <a:spLocks noGrp="1"/>
          </p:cNvSpPr>
          <p:nvPr>
            <p:ph type="sldNum" idx="12"/>
          </p:nvPr>
        </p:nvSpPr>
        <p:spPr/>
        <p:txBody>
          <a:bodyPr/>
          <a:lstStyle/>
          <a:p>
            <a:fld id="{330EA680-D336-4FF7-8B7A-9848BB0A1C32}" type="slidenum">
              <a:rPr lang="en-US" smtClean="0"/>
              <a:t>30</a:t>
            </a:fld>
            <a:endParaRPr lang="en-US"/>
          </a:p>
        </p:txBody>
      </p:sp>
      <p:sp>
        <p:nvSpPr>
          <p:cNvPr id="6" name="Footer Placeholder 5">
            <a:extLst>
              <a:ext uri="{FF2B5EF4-FFF2-40B4-BE49-F238E27FC236}">
                <a16:creationId xmlns:a16="http://schemas.microsoft.com/office/drawing/2014/main" id="{5BEFC4E9-D73D-BA1C-D568-022AB375754C}"/>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87002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E5E2-D390-A8C5-C23A-46D889CC54E8}"/>
              </a:ext>
            </a:extLst>
          </p:cNvPr>
          <p:cNvSpPr>
            <a:spLocks noGrp="1"/>
          </p:cNvSpPr>
          <p:nvPr>
            <p:ph type="title"/>
          </p:nvPr>
        </p:nvSpPr>
        <p:spPr/>
        <p:txBody>
          <a:bodyPr/>
          <a:lstStyle/>
          <a:p>
            <a:r>
              <a:rPr lang="en-IN" dirty="0"/>
              <a:t>GMSK has 0 dB PAPR and 1.11 bps/Hz Spectral Efficiency</a:t>
            </a:r>
          </a:p>
        </p:txBody>
      </p:sp>
      <p:pic>
        <p:nvPicPr>
          <p:cNvPr id="5" name="Content Placeholder 4" descr="A graph of a graph showing a wave&#10;&#10;AI-generated content may be incorrect.">
            <a:extLst>
              <a:ext uri="{FF2B5EF4-FFF2-40B4-BE49-F238E27FC236}">
                <a16:creationId xmlns:a16="http://schemas.microsoft.com/office/drawing/2014/main" id="{B29171E6-4957-37EC-A659-A57E89AE3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424" y="1783583"/>
            <a:ext cx="6108679" cy="4351338"/>
          </a:xfrm>
        </p:spPr>
      </p:pic>
      <p:pic>
        <p:nvPicPr>
          <p:cNvPr id="7" name="Picture 6" descr="A graph with numbers and lines&#10;&#10;AI-generated content may be incorrect.">
            <a:extLst>
              <a:ext uri="{FF2B5EF4-FFF2-40B4-BE49-F238E27FC236}">
                <a16:creationId xmlns:a16="http://schemas.microsoft.com/office/drawing/2014/main" id="{4071828C-4324-7619-B0EC-5218B0725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448" y="1916494"/>
            <a:ext cx="6437128" cy="4218427"/>
          </a:xfrm>
          <a:prstGeom prst="rect">
            <a:avLst/>
          </a:prstGeom>
        </p:spPr>
      </p:pic>
      <p:sp>
        <p:nvSpPr>
          <p:cNvPr id="3" name="Slide Number Placeholder 2">
            <a:extLst>
              <a:ext uri="{FF2B5EF4-FFF2-40B4-BE49-F238E27FC236}">
                <a16:creationId xmlns:a16="http://schemas.microsoft.com/office/drawing/2014/main" id="{A8205C6F-9DCD-5238-7FE2-181A55C9E726}"/>
              </a:ext>
            </a:extLst>
          </p:cNvPr>
          <p:cNvSpPr>
            <a:spLocks noGrp="1"/>
          </p:cNvSpPr>
          <p:nvPr>
            <p:ph type="sldNum" idx="12"/>
          </p:nvPr>
        </p:nvSpPr>
        <p:spPr/>
        <p:txBody>
          <a:bodyPr/>
          <a:lstStyle/>
          <a:p>
            <a:fld id="{330EA680-D336-4FF7-8B7A-9848BB0A1C32}" type="slidenum">
              <a:rPr lang="en-US" smtClean="0"/>
              <a:t>31</a:t>
            </a:fld>
            <a:endParaRPr lang="en-US"/>
          </a:p>
        </p:txBody>
      </p:sp>
      <p:sp>
        <p:nvSpPr>
          <p:cNvPr id="6" name="Footer Placeholder 5">
            <a:extLst>
              <a:ext uri="{FF2B5EF4-FFF2-40B4-BE49-F238E27FC236}">
                <a16:creationId xmlns:a16="http://schemas.microsoft.com/office/drawing/2014/main" id="{74487B58-02C1-BDE3-FB4E-C0D5E11BC90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314293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E196-CA00-7B01-BBC2-A827C64DE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943AD-AC4E-6EB7-92BC-FE47D8B180CE}"/>
              </a:ext>
            </a:extLst>
          </p:cNvPr>
          <p:cNvSpPr>
            <a:spLocks noGrp="1"/>
          </p:cNvSpPr>
          <p:nvPr>
            <p:ph type="title"/>
          </p:nvPr>
        </p:nvSpPr>
        <p:spPr/>
        <p:txBody>
          <a:bodyPr/>
          <a:lstStyle/>
          <a:p>
            <a:r>
              <a:rPr lang="en-IN" dirty="0"/>
              <a:t>GMSK has 0 dB PAPR and 1.11 bps/Hz Spectral Efficiency with Class C PA Conduction angle 90 Degree.</a:t>
            </a:r>
          </a:p>
        </p:txBody>
      </p:sp>
      <p:sp>
        <p:nvSpPr>
          <p:cNvPr id="3" name="Slide Number Placeholder 2">
            <a:extLst>
              <a:ext uri="{FF2B5EF4-FFF2-40B4-BE49-F238E27FC236}">
                <a16:creationId xmlns:a16="http://schemas.microsoft.com/office/drawing/2014/main" id="{372F681F-E6DC-84A1-C3EF-DD998D701D9A}"/>
              </a:ext>
            </a:extLst>
          </p:cNvPr>
          <p:cNvSpPr>
            <a:spLocks noGrp="1"/>
          </p:cNvSpPr>
          <p:nvPr>
            <p:ph type="sldNum" idx="12"/>
          </p:nvPr>
        </p:nvSpPr>
        <p:spPr/>
        <p:txBody>
          <a:bodyPr/>
          <a:lstStyle/>
          <a:p>
            <a:fld id="{330EA680-D336-4FF7-8B7A-9848BB0A1C32}" type="slidenum">
              <a:rPr lang="en-US" smtClean="0"/>
              <a:t>32</a:t>
            </a:fld>
            <a:endParaRPr lang="en-US"/>
          </a:p>
        </p:txBody>
      </p:sp>
      <p:sp>
        <p:nvSpPr>
          <p:cNvPr id="6" name="Footer Placeholder 5">
            <a:extLst>
              <a:ext uri="{FF2B5EF4-FFF2-40B4-BE49-F238E27FC236}">
                <a16:creationId xmlns:a16="http://schemas.microsoft.com/office/drawing/2014/main" id="{89840A0F-D5E0-095B-847B-4225AC8551D7}"/>
              </a:ext>
            </a:extLst>
          </p:cNvPr>
          <p:cNvSpPr>
            <a:spLocks noGrp="1"/>
          </p:cNvSpPr>
          <p:nvPr>
            <p:ph type="ftr" idx="14"/>
          </p:nvPr>
        </p:nvSpPr>
        <p:spPr/>
        <p:txBody>
          <a:bodyPr/>
          <a:lstStyle/>
          <a:p>
            <a:r>
              <a:rPr lang="sv-SE"/>
              <a:t>Menashe Shahar, Vishal Kalkundrikar, Ondas</a:t>
            </a:r>
            <a:endParaRPr lang="en-US"/>
          </a:p>
        </p:txBody>
      </p:sp>
      <p:pic>
        <p:nvPicPr>
          <p:cNvPr id="12" name="Picture 11" descr="A graph of a normalized wave&#10;&#10;AI-generated content may be incorrect.">
            <a:extLst>
              <a:ext uri="{FF2B5EF4-FFF2-40B4-BE49-F238E27FC236}">
                <a16:creationId xmlns:a16="http://schemas.microsoft.com/office/drawing/2014/main" id="{ECCDC1CE-A9C6-CED4-F872-66F61F866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 y="1751014"/>
            <a:ext cx="10962640" cy="4618036"/>
          </a:xfrm>
          <a:prstGeom prst="rect">
            <a:avLst/>
          </a:prstGeom>
        </p:spPr>
      </p:pic>
    </p:spTree>
    <p:extLst>
      <p:ext uri="{BB962C8B-B14F-4D97-AF65-F5344CB8AC3E}">
        <p14:creationId xmlns:p14="http://schemas.microsoft.com/office/powerpoint/2010/main" val="4226355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5327-C5F8-4408-01F2-F6919FB684BC}"/>
              </a:ext>
            </a:extLst>
          </p:cNvPr>
          <p:cNvSpPr>
            <a:spLocks noGrp="1"/>
          </p:cNvSpPr>
          <p:nvPr>
            <p:ph type="title"/>
          </p:nvPr>
        </p:nvSpPr>
        <p:spPr/>
        <p:txBody>
          <a:bodyPr/>
          <a:lstStyle/>
          <a:p>
            <a:r>
              <a:rPr lang="en-IN" dirty="0"/>
              <a:t>Four FSK BER Vs SNR</a:t>
            </a:r>
          </a:p>
        </p:txBody>
      </p:sp>
      <p:sp>
        <p:nvSpPr>
          <p:cNvPr id="4" name="Slide Number Placeholder 3">
            <a:extLst>
              <a:ext uri="{FF2B5EF4-FFF2-40B4-BE49-F238E27FC236}">
                <a16:creationId xmlns:a16="http://schemas.microsoft.com/office/drawing/2014/main" id="{66772945-1A80-7190-9498-ED170AA6B8F8}"/>
              </a:ext>
            </a:extLst>
          </p:cNvPr>
          <p:cNvSpPr>
            <a:spLocks noGrp="1"/>
          </p:cNvSpPr>
          <p:nvPr>
            <p:ph type="sldNum" idx="12"/>
          </p:nvPr>
        </p:nvSpPr>
        <p:spPr/>
        <p:txBody>
          <a:bodyPr/>
          <a:lstStyle/>
          <a:p>
            <a:fld id="{330EA680-D336-4FF7-8B7A-9848BB0A1C32}" type="slidenum">
              <a:rPr lang="en-US" smtClean="0"/>
              <a:t>33</a:t>
            </a:fld>
            <a:endParaRPr lang="en-US"/>
          </a:p>
        </p:txBody>
      </p:sp>
      <p:sp>
        <p:nvSpPr>
          <p:cNvPr id="5" name="Footer Placeholder 4">
            <a:extLst>
              <a:ext uri="{FF2B5EF4-FFF2-40B4-BE49-F238E27FC236}">
                <a16:creationId xmlns:a16="http://schemas.microsoft.com/office/drawing/2014/main" id="{D05F98E4-7DA2-BFCB-A9E9-DBFD13164C9C}"/>
              </a:ext>
            </a:extLst>
          </p:cNvPr>
          <p:cNvSpPr>
            <a:spLocks noGrp="1"/>
          </p:cNvSpPr>
          <p:nvPr>
            <p:ph type="ftr" idx="14"/>
          </p:nvPr>
        </p:nvSpPr>
        <p:spPr/>
        <p:txBody>
          <a:bodyPr/>
          <a:lstStyle/>
          <a:p>
            <a:r>
              <a:rPr lang="sv-SE"/>
              <a:t>Menashe Shahar, Vishal Kalkundrikar, Ondas</a:t>
            </a:r>
            <a:endParaRPr lang="en-US"/>
          </a:p>
        </p:txBody>
      </p:sp>
      <p:pic>
        <p:nvPicPr>
          <p:cNvPr id="7" name="Picture 6" descr="A graph with a line going up&#10;&#10;AI-generated content may be incorrect.">
            <a:extLst>
              <a:ext uri="{FF2B5EF4-FFF2-40B4-BE49-F238E27FC236}">
                <a16:creationId xmlns:a16="http://schemas.microsoft.com/office/drawing/2014/main" id="{11975D07-2CC7-DCC3-4B16-592ED70A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560" y="1390310"/>
            <a:ext cx="9753600" cy="4939370"/>
          </a:xfrm>
          <a:prstGeom prst="rect">
            <a:avLst/>
          </a:prstGeom>
        </p:spPr>
      </p:pic>
    </p:spTree>
    <p:extLst>
      <p:ext uri="{BB962C8B-B14F-4D97-AF65-F5344CB8AC3E}">
        <p14:creationId xmlns:p14="http://schemas.microsoft.com/office/powerpoint/2010/main" val="2188410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12505-DE14-CF9D-E7F7-788376441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2072D-9D89-3A42-9143-7CF97B000B18}"/>
              </a:ext>
            </a:extLst>
          </p:cNvPr>
          <p:cNvSpPr>
            <a:spLocks noGrp="1"/>
          </p:cNvSpPr>
          <p:nvPr>
            <p:ph type="title"/>
          </p:nvPr>
        </p:nvSpPr>
        <p:spPr>
          <a:xfrm>
            <a:off x="914401" y="685801"/>
            <a:ext cx="10361084" cy="785811"/>
          </a:xfrm>
        </p:spPr>
        <p:txBody>
          <a:bodyPr/>
          <a:lstStyle/>
          <a:p>
            <a:r>
              <a:rPr lang="en-IN" sz="2000" dirty="0"/>
              <a:t>Four FSK 9600 bps Mask D fails. Needs pulse shaping but PAPR will increase.</a:t>
            </a:r>
          </a:p>
        </p:txBody>
      </p:sp>
      <p:sp>
        <p:nvSpPr>
          <p:cNvPr id="4" name="Slide Number Placeholder 3">
            <a:extLst>
              <a:ext uri="{FF2B5EF4-FFF2-40B4-BE49-F238E27FC236}">
                <a16:creationId xmlns:a16="http://schemas.microsoft.com/office/drawing/2014/main" id="{07AC6D26-9960-6CE8-10FE-8ABA29CE675B}"/>
              </a:ext>
            </a:extLst>
          </p:cNvPr>
          <p:cNvSpPr>
            <a:spLocks noGrp="1"/>
          </p:cNvSpPr>
          <p:nvPr>
            <p:ph type="sldNum" idx="12"/>
          </p:nvPr>
        </p:nvSpPr>
        <p:spPr/>
        <p:txBody>
          <a:bodyPr/>
          <a:lstStyle/>
          <a:p>
            <a:fld id="{330EA680-D336-4FF7-8B7A-9848BB0A1C32}" type="slidenum">
              <a:rPr lang="en-US" smtClean="0"/>
              <a:t>34</a:t>
            </a:fld>
            <a:endParaRPr lang="en-US"/>
          </a:p>
        </p:txBody>
      </p:sp>
      <p:sp>
        <p:nvSpPr>
          <p:cNvPr id="5" name="Footer Placeholder 4">
            <a:extLst>
              <a:ext uri="{FF2B5EF4-FFF2-40B4-BE49-F238E27FC236}">
                <a16:creationId xmlns:a16="http://schemas.microsoft.com/office/drawing/2014/main" id="{8B8DB6A7-106F-8905-9A90-96D1BA5349EF}"/>
              </a:ext>
            </a:extLst>
          </p:cNvPr>
          <p:cNvSpPr>
            <a:spLocks noGrp="1"/>
          </p:cNvSpPr>
          <p:nvPr>
            <p:ph type="ftr" idx="14"/>
          </p:nvPr>
        </p:nvSpPr>
        <p:spPr/>
        <p:txBody>
          <a:bodyPr/>
          <a:lstStyle/>
          <a:p>
            <a:r>
              <a:rPr lang="sv-SE"/>
              <a:t>Menashe Shahar, Vishal Kalkundrikar, Ondas</a:t>
            </a:r>
            <a:endParaRPr lang="en-US"/>
          </a:p>
        </p:txBody>
      </p:sp>
      <p:pic>
        <p:nvPicPr>
          <p:cNvPr id="6" name="Picture 5" descr="A graph of a function&#10;&#10;AI-generated content may be incorrect.">
            <a:extLst>
              <a:ext uri="{FF2B5EF4-FFF2-40B4-BE49-F238E27FC236}">
                <a16:creationId xmlns:a16="http://schemas.microsoft.com/office/drawing/2014/main" id="{2ED9B4A2-4FF7-E6F4-C846-C297A6590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471612"/>
            <a:ext cx="9926319" cy="4810292"/>
          </a:xfrm>
          <a:prstGeom prst="rect">
            <a:avLst/>
          </a:prstGeom>
        </p:spPr>
      </p:pic>
    </p:spTree>
    <p:extLst>
      <p:ext uri="{BB962C8B-B14F-4D97-AF65-F5344CB8AC3E}">
        <p14:creationId xmlns:p14="http://schemas.microsoft.com/office/powerpoint/2010/main" val="1157937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35FAA-53FD-728E-CEBA-D6C3D9E00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53D35-5847-AD8B-D14F-55B562FD25B8}"/>
              </a:ext>
            </a:extLst>
          </p:cNvPr>
          <p:cNvSpPr>
            <a:spLocks noGrp="1"/>
          </p:cNvSpPr>
          <p:nvPr>
            <p:ph type="title"/>
          </p:nvPr>
        </p:nvSpPr>
        <p:spPr>
          <a:xfrm>
            <a:off x="838200" y="365125"/>
            <a:ext cx="10515600" cy="854075"/>
          </a:xfrm>
        </p:spPr>
        <p:txBody>
          <a:bodyPr>
            <a:normAutofit/>
          </a:bodyPr>
          <a:lstStyle/>
          <a:p>
            <a:pPr algn="ctr"/>
            <a:r>
              <a:rPr lang="en-US" dirty="0"/>
              <a:t>Summary</a:t>
            </a:r>
          </a:p>
        </p:txBody>
      </p:sp>
      <p:sp>
        <p:nvSpPr>
          <p:cNvPr id="3" name="Content Placeholder 2">
            <a:extLst>
              <a:ext uri="{FF2B5EF4-FFF2-40B4-BE49-F238E27FC236}">
                <a16:creationId xmlns:a16="http://schemas.microsoft.com/office/drawing/2014/main" id="{E35C2200-3153-3B53-5638-9AACFE503C6E}"/>
              </a:ext>
            </a:extLst>
          </p:cNvPr>
          <p:cNvSpPr>
            <a:spLocks noGrp="1"/>
          </p:cNvSpPr>
          <p:nvPr>
            <p:ph idx="1"/>
          </p:nvPr>
        </p:nvSpPr>
        <p:spPr>
          <a:xfrm>
            <a:off x="990599" y="1330036"/>
            <a:ext cx="10742221" cy="5198733"/>
          </a:xfrm>
        </p:spPr>
        <p:txBody>
          <a:bodyPr>
            <a:normAutofit/>
          </a:bodyPr>
          <a:lstStyle/>
          <a:p>
            <a:pPr>
              <a:buFont typeface="Arial" panose="020B0604020202020204" pitchFamily="34" charset="0"/>
              <a:buChar char="•"/>
            </a:pPr>
            <a:r>
              <a:rPr lang="en-US" dirty="0"/>
              <a:t>The waveform is passed through a low pass filter. As the filter become more selective (smaller Rolloff), the PAPR increases.</a:t>
            </a:r>
          </a:p>
          <a:p>
            <a:r>
              <a:rPr lang="en-US" dirty="0"/>
              <a:t>Here are couple of data points:</a:t>
            </a:r>
          </a:p>
          <a:p>
            <a:pPr marL="800100" lvl="1" indent="-342900">
              <a:buFont typeface="Arial" panose="020B0604020202020204" pitchFamily="34" charset="0"/>
              <a:buChar char="•"/>
            </a:pPr>
            <a:r>
              <a:rPr lang="en-US" dirty="0"/>
              <a:t>For QPSK and OQPSK waveforms, with spectral efficiency of 1.85 bps/Hz, Rolloff factor of 0.1, FCC mask D Passing, PAPR is 6.6 and 5.5 dB respectively. </a:t>
            </a:r>
          </a:p>
          <a:p>
            <a:pPr marL="800100" lvl="1" indent="-342900">
              <a:buFont typeface="Arial" panose="020B0604020202020204" pitchFamily="34" charset="0"/>
              <a:buChar char="•"/>
            </a:pPr>
            <a:r>
              <a:rPr lang="en-US" dirty="0"/>
              <a:t>The minimum PAPR with mask D passing for QPSK is seen with roll of factor of 0.48. The PAPR  is 3.3 dB for QPSK and 3.1 dB for OQPSK. The spectral efficiency is 1.42 bps/Hz. </a:t>
            </a:r>
            <a:endParaRPr lang="en-US" sz="2800" dirty="0"/>
          </a:p>
          <a:p>
            <a:pPr marL="800100" lvl="1" indent="-342900">
              <a:buFont typeface="Arial" panose="020B0604020202020204" pitchFamily="34" charset="0"/>
              <a:buChar char="•"/>
            </a:pPr>
            <a:r>
              <a:rPr lang="en-US" dirty="0"/>
              <a:t>For SOQPSK we get 1.5 bps/Hz spectral efficiency with 1.82 dB PAPR and mask D passing.</a:t>
            </a:r>
          </a:p>
          <a:p>
            <a:pPr marL="800100" lvl="1" indent="-342900">
              <a:buFont typeface="Arial" panose="020B0604020202020204" pitchFamily="34" charset="0"/>
              <a:buChar char="•"/>
            </a:pPr>
            <a:r>
              <a:rPr lang="en-US" dirty="0"/>
              <a:t>For GMSK we get 1.11 bps/Hz spectral efficiency with 0 dB PAPR mask D passing with Class C PA conduction angle 90 degree.</a:t>
            </a:r>
          </a:p>
          <a:p>
            <a:pPr lvl="1"/>
            <a:endParaRPr lang="en-US" dirty="0"/>
          </a:p>
          <a:p>
            <a:pPr lvl="1"/>
            <a:endParaRPr lang="en-US" dirty="0"/>
          </a:p>
          <a:p>
            <a:pPr lvl="1"/>
            <a:r>
              <a:rPr lang="en-US" dirty="0"/>
              <a:t>Note: PAPR considered is for 0.1% CCDF.</a:t>
            </a:r>
          </a:p>
        </p:txBody>
      </p:sp>
      <p:sp>
        <p:nvSpPr>
          <p:cNvPr id="4" name="Slide Number Placeholder 3">
            <a:extLst>
              <a:ext uri="{FF2B5EF4-FFF2-40B4-BE49-F238E27FC236}">
                <a16:creationId xmlns:a16="http://schemas.microsoft.com/office/drawing/2014/main" id="{F361EEC4-52D6-8A2F-DB8B-B4F6B4513961}"/>
              </a:ext>
            </a:extLst>
          </p:cNvPr>
          <p:cNvSpPr>
            <a:spLocks noGrp="1"/>
          </p:cNvSpPr>
          <p:nvPr>
            <p:ph type="sldNum" idx="12"/>
          </p:nvPr>
        </p:nvSpPr>
        <p:spPr/>
        <p:txBody>
          <a:bodyPr/>
          <a:lstStyle/>
          <a:p>
            <a:fld id="{330EA680-D336-4FF7-8B7A-9848BB0A1C32}" type="slidenum">
              <a:rPr lang="en-US" smtClean="0"/>
              <a:t>35</a:t>
            </a:fld>
            <a:endParaRPr lang="en-US"/>
          </a:p>
        </p:txBody>
      </p:sp>
      <p:sp>
        <p:nvSpPr>
          <p:cNvPr id="6" name="Footer Placeholder 5">
            <a:extLst>
              <a:ext uri="{FF2B5EF4-FFF2-40B4-BE49-F238E27FC236}">
                <a16:creationId xmlns:a16="http://schemas.microsoft.com/office/drawing/2014/main" id="{35F940FE-B5A3-DF94-9D8B-BFCBA91B6861}"/>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765448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3F2203-F311-2257-D6A5-4373777D7F5F}"/>
              </a:ext>
            </a:extLst>
          </p:cNvPr>
          <p:cNvGraphicFramePr>
            <a:graphicFrameLocks noGrp="1"/>
          </p:cNvGraphicFramePr>
          <p:nvPr/>
        </p:nvGraphicFramePr>
        <p:xfrm>
          <a:off x="803305" y="763921"/>
          <a:ext cx="7101555" cy="2966720"/>
        </p:xfrm>
        <a:graphic>
          <a:graphicData uri="http://schemas.openxmlformats.org/drawingml/2006/table">
            <a:tbl>
              <a:tblPr firstRow="1" bandRow="1">
                <a:tableStyleId>{5C22544A-7EE6-4342-B048-85BDC9FD1C3A}</a:tableStyleId>
              </a:tblPr>
              <a:tblGrid>
                <a:gridCol w="1159380">
                  <a:extLst>
                    <a:ext uri="{9D8B030D-6E8A-4147-A177-3AD203B41FA5}">
                      <a16:colId xmlns:a16="http://schemas.microsoft.com/office/drawing/2014/main" val="2199288075"/>
                    </a:ext>
                  </a:extLst>
                </a:gridCol>
                <a:gridCol w="1743342">
                  <a:extLst>
                    <a:ext uri="{9D8B030D-6E8A-4147-A177-3AD203B41FA5}">
                      <a16:colId xmlns:a16="http://schemas.microsoft.com/office/drawing/2014/main" val="2155070395"/>
                    </a:ext>
                  </a:extLst>
                </a:gridCol>
                <a:gridCol w="2700471">
                  <a:extLst>
                    <a:ext uri="{9D8B030D-6E8A-4147-A177-3AD203B41FA5}">
                      <a16:colId xmlns:a16="http://schemas.microsoft.com/office/drawing/2014/main" val="3668418286"/>
                    </a:ext>
                  </a:extLst>
                </a:gridCol>
                <a:gridCol w="1498362">
                  <a:extLst>
                    <a:ext uri="{9D8B030D-6E8A-4147-A177-3AD203B41FA5}">
                      <a16:colId xmlns:a16="http://schemas.microsoft.com/office/drawing/2014/main" val="1561844713"/>
                    </a:ext>
                  </a:extLst>
                </a:gridCol>
              </a:tblGrid>
              <a:tr h="370840">
                <a:tc>
                  <a:txBody>
                    <a:bodyPr/>
                    <a:lstStyle/>
                    <a:p>
                      <a:r>
                        <a:rPr lang="en-US" sz="1600" dirty="0"/>
                        <a:t>PA Class</a:t>
                      </a:r>
                    </a:p>
                  </a:txBody>
                  <a:tcPr/>
                </a:tc>
                <a:tc>
                  <a:txBody>
                    <a:bodyPr/>
                    <a:lstStyle/>
                    <a:p>
                      <a:r>
                        <a:rPr lang="en-US" sz="1600" dirty="0"/>
                        <a:t>Conduction Angle</a:t>
                      </a:r>
                    </a:p>
                  </a:txBody>
                  <a:tcPr/>
                </a:tc>
                <a:tc>
                  <a:txBody>
                    <a:bodyPr/>
                    <a:lstStyle/>
                    <a:p>
                      <a:r>
                        <a:rPr lang="en-US" sz="1600" dirty="0"/>
                        <a:t>Theoretical Efficiency</a:t>
                      </a:r>
                    </a:p>
                  </a:txBody>
                  <a:tcPr/>
                </a:tc>
                <a:tc>
                  <a:txBody>
                    <a:bodyPr/>
                    <a:lstStyle/>
                    <a:p>
                      <a:r>
                        <a:rPr lang="en-US" sz="1600" dirty="0"/>
                        <a:t>Practical Efficiency</a:t>
                      </a:r>
                    </a:p>
                  </a:txBody>
                  <a:tcPr/>
                </a:tc>
                <a:extLst>
                  <a:ext uri="{0D108BD9-81ED-4DB2-BD59-A6C34878D82A}">
                    <a16:rowId xmlns:a16="http://schemas.microsoft.com/office/drawing/2014/main" val="198273796"/>
                  </a:ext>
                </a:extLst>
              </a:tr>
              <a:tr h="370840">
                <a:tc>
                  <a:txBody>
                    <a:bodyPr/>
                    <a:lstStyle/>
                    <a:p>
                      <a:r>
                        <a:rPr lang="en-US" sz="1600" dirty="0"/>
                        <a:t>Class A</a:t>
                      </a:r>
                    </a:p>
                  </a:txBody>
                  <a:tcPr/>
                </a:tc>
                <a:tc>
                  <a:txBody>
                    <a:bodyPr/>
                    <a:lstStyle/>
                    <a:p>
                      <a:r>
                        <a:rPr lang="en-US" sz="1600" dirty="0"/>
                        <a:t>360 Degrees</a:t>
                      </a:r>
                    </a:p>
                  </a:txBody>
                  <a:tcPr/>
                </a:tc>
                <a:tc>
                  <a:txBody>
                    <a:bodyPr/>
                    <a:lstStyle/>
                    <a:p>
                      <a:r>
                        <a:rPr lang="en-US" sz="1600" dirty="0"/>
                        <a:t>50.0 %</a:t>
                      </a:r>
                    </a:p>
                  </a:txBody>
                  <a:tcPr/>
                </a:tc>
                <a:tc>
                  <a:txBody>
                    <a:bodyPr/>
                    <a:lstStyle/>
                    <a:p>
                      <a:r>
                        <a:rPr lang="en-US" sz="1600" dirty="0"/>
                        <a:t>25 – 30 %</a:t>
                      </a:r>
                    </a:p>
                  </a:txBody>
                  <a:tcPr/>
                </a:tc>
                <a:extLst>
                  <a:ext uri="{0D108BD9-81ED-4DB2-BD59-A6C34878D82A}">
                    <a16:rowId xmlns:a16="http://schemas.microsoft.com/office/drawing/2014/main" val="1630496972"/>
                  </a:ext>
                </a:extLst>
              </a:tr>
              <a:tr h="370840">
                <a:tc>
                  <a:txBody>
                    <a:bodyPr/>
                    <a:lstStyle/>
                    <a:p>
                      <a:r>
                        <a:rPr lang="en-US" sz="1600" dirty="0"/>
                        <a:t>Class B</a:t>
                      </a:r>
                    </a:p>
                  </a:txBody>
                  <a:tcPr/>
                </a:tc>
                <a:tc>
                  <a:txBody>
                    <a:bodyPr/>
                    <a:lstStyle/>
                    <a:p>
                      <a:r>
                        <a:rPr lang="en-US" sz="1600" dirty="0"/>
                        <a:t>180 Degrees</a:t>
                      </a:r>
                    </a:p>
                  </a:txBody>
                  <a:tcPr/>
                </a:tc>
                <a:tc>
                  <a:txBody>
                    <a:bodyPr/>
                    <a:lstStyle/>
                    <a:p>
                      <a:r>
                        <a:rPr lang="en-US" sz="1600" dirty="0"/>
                        <a:t>78.5 %</a:t>
                      </a:r>
                    </a:p>
                  </a:txBody>
                  <a:tcPr/>
                </a:tc>
                <a:tc>
                  <a:txBody>
                    <a:bodyPr/>
                    <a:lstStyle/>
                    <a:p>
                      <a:r>
                        <a:rPr lang="en-US" sz="1600" dirty="0"/>
                        <a:t>55 – 65 %</a:t>
                      </a:r>
                    </a:p>
                  </a:txBody>
                  <a:tcPr/>
                </a:tc>
                <a:extLst>
                  <a:ext uri="{0D108BD9-81ED-4DB2-BD59-A6C34878D82A}">
                    <a16:rowId xmlns:a16="http://schemas.microsoft.com/office/drawing/2014/main" val="3909551083"/>
                  </a:ext>
                </a:extLst>
              </a:tr>
              <a:tr h="370840">
                <a:tc>
                  <a:txBody>
                    <a:bodyPr/>
                    <a:lstStyle/>
                    <a:p>
                      <a:r>
                        <a:rPr lang="en-US" sz="1600" dirty="0"/>
                        <a:t>Class AB</a:t>
                      </a:r>
                    </a:p>
                  </a:txBody>
                  <a:tcPr/>
                </a:tc>
                <a:tc>
                  <a:txBody>
                    <a:bodyPr/>
                    <a:lstStyle/>
                    <a:p>
                      <a:r>
                        <a:rPr lang="en-US" sz="1600" dirty="0"/>
                        <a:t>Between 180 – 360 Degree</a:t>
                      </a:r>
                    </a:p>
                  </a:txBody>
                  <a:tcPr/>
                </a:tc>
                <a:tc>
                  <a:txBody>
                    <a:bodyPr/>
                    <a:lstStyle/>
                    <a:p>
                      <a:r>
                        <a:rPr lang="en-US" sz="1600" dirty="0"/>
                        <a:t>Less than 78.5 %</a:t>
                      </a:r>
                    </a:p>
                  </a:txBody>
                  <a:tcPr/>
                </a:tc>
                <a:tc>
                  <a:txBody>
                    <a:bodyPr/>
                    <a:lstStyle/>
                    <a:p>
                      <a:r>
                        <a:rPr lang="en-US" sz="1600" dirty="0"/>
                        <a:t>50 – 60 %</a:t>
                      </a:r>
                    </a:p>
                  </a:txBody>
                  <a:tcPr/>
                </a:tc>
                <a:extLst>
                  <a:ext uri="{0D108BD9-81ED-4DB2-BD59-A6C34878D82A}">
                    <a16:rowId xmlns:a16="http://schemas.microsoft.com/office/drawing/2014/main" val="1740425698"/>
                  </a:ext>
                </a:extLst>
              </a:tr>
              <a:tr h="370840">
                <a:tc>
                  <a:txBody>
                    <a:bodyPr/>
                    <a:lstStyle/>
                    <a:p>
                      <a:r>
                        <a:rPr lang="en-US" sz="1600" dirty="0"/>
                        <a:t>Class C</a:t>
                      </a:r>
                    </a:p>
                  </a:txBody>
                  <a:tcPr/>
                </a:tc>
                <a:tc>
                  <a:txBody>
                    <a:bodyPr/>
                    <a:lstStyle/>
                    <a:p>
                      <a:r>
                        <a:rPr lang="en-US" sz="1600" dirty="0"/>
                        <a:t>&lt; 180 Degrees</a:t>
                      </a:r>
                    </a:p>
                  </a:txBody>
                  <a:tcPr/>
                </a:tc>
                <a:tc>
                  <a:txBody>
                    <a:bodyPr/>
                    <a:lstStyle/>
                    <a:p>
                      <a:r>
                        <a:rPr lang="en-US" sz="1600" dirty="0"/>
                        <a:t>For meaningful operation 70 – 85% (smaller angle – higher efficiency but lower utility)</a:t>
                      </a:r>
                    </a:p>
                  </a:txBody>
                  <a:tcPr/>
                </a:tc>
                <a:tc>
                  <a:txBody>
                    <a:bodyPr/>
                    <a:lstStyle/>
                    <a:p>
                      <a:r>
                        <a:rPr lang="en-US" sz="1600" dirty="0"/>
                        <a:t>65 – 75 %</a:t>
                      </a:r>
                    </a:p>
                  </a:txBody>
                  <a:tcPr/>
                </a:tc>
                <a:extLst>
                  <a:ext uri="{0D108BD9-81ED-4DB2-BD59-A6C34878D82A}">
                    <a16:rowId xmlns:a16="http://schemas.microsoft.com/office/drawing/2014/main" val="3717709880"/>
                  </a:ext>
                </a:extLst>
              </a:tr>
            </a:tbl>
          </a:graphicData>
        </a:graphic>
      </p:graphicFrame>
      <p:sp>
        <p:nvSpPr>
          <p:cNvPr id="3" name="TextBox 2">
            <a:extLst>
              <a:ext uri="{FF2B5EF4-FFF2-40B4-BE49-F238E27FC236}">
                <a16:creationId xmlns:a16="http://schemas.microsoft.com/office/drawing/2014/main" id="{A491D416-CA75-C367-40D5-553D8140E715}"/>
              </a:ext>
            </a:extLst>
          </p:cNvPr>
          <p:cNvSpPr txBox="1"/>
          <p:nvPr/>
        </p:nvSpPr>
        <p:spPr>
          <a:xfrm>
            <a:off x="803305" y="302256"/>
            <a:ext cx="29396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ptos"/>
                <a:ea typeface="+mn-ea"/>
                <a:cs typeface="+mn-cs"/>
              </a:rPr>
              <a:t>Basics of PA Class</a:t>
            </a:r>
          </a:p>
        </p:txBody>
      </p:sp>
      <p:pic>
        <p:nvPicPr>
          <p:cNvPr id="5" name="Picture 4">
            <a:extLst>
              <a:ext uri="{FF2B5EF4-FFF2-40B4-BE49-F238E27FC236}">
                <a16:creationId xmlns:a16="http://schemas.microsoft.com/office/drawing/2014/main" id="{9D014163-F678-3E49-545E-80E94617C455}"/>
              </a:ext>
            </a:extLst>
          </p:cNvPr>
          <p:cNvPicPr>
            <a:picLocks noChangeAspect="1"/>
          </p:cNvPicPr>
          <p:nvPr/>
        </p:nvPicPr>
        <p:blipFill>
          <a:blip r:embed="rId2"/>
          <a:stretch>
            <a:fillRect/>
          </a:stretch>
        </p:blipFill>
        <p:spPr>
          <a:xfrm>
            <a:off x="8279199" y="584162"/>
            <a:ext cx="3038475" cy="3371850"/>
          </a:xfrm>
          <a:prstGeom prst="rect">
            <a:avLst/>
          </a:prstGeom>
        </p:spPr>
      </p:pic>
      <p:sp>
        <p:nvSpPr>
          <p:cNvPr id="4" name="TextBox 3">
            <a:extLst>
              <a:ext uri="{FF2B5EF4-FFF2-40B4-BE49-F238E27FC236}">
                <a16:creationId xmlns:a16="http://schemas.microsoft.com/office/drawing/2014/main" id="{6BB4D1E9-A6FC-CAE7-D79C-9D67CB546FC4}"/>
              </a:ext>
            </a:extLst>
          </p:cNvPr>
          <p:cNvSpPr txBox="1"/>
          <p:nvPr/>
        </p:nvSpPr>
        <p:spPr>
          <a:xfrm>
            <a:off x="803304" y="3792196"/>
            <a:ext cx="74991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Aptos"/>
                <a:ea typeface="+mn-ea"/>
                <a:cs typeface="+mn-cs"/>
              </a:rPr>
              <a:t>Why Practical Efficiency is lower than Theoretical Efficiency</a:t>
            </a:r>
          </a:p>
        </p:txBody>
      </p:sp>
      <p:sp>
        <p:nvSpPr>
          <p:cNvPr id="6" name="TextBox 5">
            <a:extLst>
              <a:ext uri="{FF2B5EF4-FFF2-40B4-BE49-F238E27FC236}">
                <a16:creationId xmlns:a16="http://schemas.microsoft.com/office/drawing/2014/main" id="{403EA457-90E2-C3B4-DA2A-633CD6BCEE23}"/>
              </a:ext>
            </a:extLst>
          </p:cNvPr>
          <p:cNvSpPr txBox="1"/>
          <p:nvPr/>
        </p:nvSpPr>
        <p:spPr>
          <a:xfrm>
            <a:off x="803304" y="4282540"/>
            <a:ext cx="11191141" cy="156966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Non-linear operation – power wasted in unwanted frequencies like harmonics.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Quiescent current – constant DC flows even without input signal.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DC Power dissipation as heat.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Impedance mis-match – causes power reflections, reduces power delivered to the load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Biasing – variations in biasing due to various reasons, can lead to signal clipping and distortion and reduces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ptos"/>
                <a:ea typeface="+mn-ea"/>
                <a:cs typeface="+mn-cs"/>
              </a:rPr>
              <a:t>PCB Layout imperfections and soldering may impact ground return path and hence reduce efficiency.</a:t>
            </a:r>
          </a:p>
        </p:txBody>
      </p:sp>
    </p:spTree>
    <p:extLst>
      <p:ext uri="{BB962C8B-B14F-4D97-AF65-F5344CB8AC3E}">
        <p14:creationId xmlns:p14="http://schemas.microsoft.com/office/powerpoint/2010/main" val="3509847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DE23-7F1C-780F-6C72-7C66F78D880F}"/>
              </a:ext>
            </a:extLst>
          </p:cNvPr>
          <p:cNvSpPr>
            <a:spLocks noGrp="1"/>
          </p:cNvSpPr>
          <p:nvPr>
            <p:ph type="title"/>
          </p:nvPr>
        </p:nvSpPr>
        <p:spPr>
          <a:xfrm>
            <a:off x="629393" y="365125"/>
            <a:ext cx="11234056" cy="1325563"/>
          </a:xfrm>
        </p:spPr>
        <p:txBody>
          <a:bodyPr>
            <a:normAutofit/>
          </a:bodyPr>
          <a:lstStyle/>
          <a:p>
            <a:r>
              <a:rPr lang="en-US" sz="3600" dirty="0"/>
              <a:t>Theoretical Class C PA Efficiency vs Conduction Angle</a:t>
            </a:r>
          </a:p>
        </p:txBody>
      </p:sp>
      <p:pic>
        <p:nvPicPr>
          <p:cNvPr id="4" name="Picture 3">
            <a:extLst>
              <a:ext uri="{FF2B5EF4-FFF2-40B4-BE49-F238E27FC236}">
                <a16:creationId xmlns:a16="http://schemas.microsoft.com/office/drawing/2014/main" id="{84647AC3-9127-4CAB-22BC-3B4DC696ABB6}"/>
              </a:ext>
            </a:extLst>
          </p:cNvPr>
          <p:cNvPicPr>
            <a:picLocks noChangeAspect="1"/>
          </p:cNvPicPr>
          <p:nvPr/>
        </p:nvPicPr>
        <p:blipFill>
          <a:blip r:embed="rId2"/>
          <a:stretch>
            <a:fillRect/>
          </a:stretch>
        </p:blipFill>
        <p:spPr>
          <a:xfrm>
            <a:off x="2926001" y="2011322"/>
            <a:ext cx="5152331" cy="4392283"/>
          </a:xfrm>
          <a:prstGeom prst="rect">
            <a:avLst/>
          </a:prstGeom>
        </p:spPr>
      </p:pic>
    </p:spTree>
    <p:extLst>
      <p:ext uri="{BB962C8B-B14F-4D97-AF65-F5344CB8AC3E}">
        <p14:creationId xmlns:p14="http://schemas.microsoft.com/office/powerpoint/2010/main" val="2104025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FF88-F4B9-E91D-7558-49FB1F8C6F8E}"/>
              </a:ext>
            </a:extLst>
          </p:cNvPr>
          <p:cNvSpPr>
            <a:spLocks noGrp="1"/>
          </p:cNvSpPr>
          <p:nvPr>
            <p:ph type="title"/>
          </p:nvPr>
        </p:nvSpPr>
        <p:spPr/>
        <p:txBody>
          <a:bodyPr/>
          <a:lstStyle/>
          <a:p>
            <a:pPr algn="ctr"/>
            <a:r>
              <a:rPr lang="en-US" dirty="0"/>
              <a:t>PAPR Effect on PA efficiency</a:t>
            </a:r>
          </a:p>
        </p:txBody>
      </p:sp>
      <p:pic>
        <p:nvPicPr>
          <p:cNvPr id="1029" name="Picture 1">
            <a:extLst>
              <a:ext uri="{FF2B5EF4-FFF2-40B4-BE49-F238E27FC236}">
                <a16:creationId xmlns:a16="http://schemas.microsoft.com/office/drawing/2014/main" id="{1CEA64FC-0AF2-80AE-0628-63CC33A80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362" y="2097088"/>
            <a:ext cx="7958458"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963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168CB-9919-E843-9C6F-FC98E89D7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A3F31-827D-055E-2ABF-3AE8390156F8}"/>
              </a:ext>
            </a:extLst>
          </p:cNvPr>
          <p:cNvSpPr>
            <a:spLocks noGrp="1"/>
          </p:cNvSpPr>
          <p:nvPr>
            <p:ph type="title"/>
          </p:nvPr>
        </p:nvSpPr>
        <p:spPr>
          <a:xfrm>
            <a:off x="838200" y="365125"/>
            <a:ext cx="10515600" cy="854075"/>
          </a:xfrm>
        </p:spPr>
        <p:txBody>
          <a:bodyPr>
            <a:normAutofit/>
          </a:bodyPr>
          <a:lstStyle/>
          <a:p>
            <a:pPr algn="ctr"/>
            <a:r>
              <a:rPr lang="en-US" dirty="0"/>
              <a:t>Conclusions</a:t>
            </a:r>
          </a:p>
        </p:txBody>
      </p:sp>
      <p:sp>
        <p:nvSpPr>
          <p:cNvPr id="3" name="Content Placeholder 2">
            <a:extLst>
              <a:ext uri="{FF2B5EF4-FFF2-40B4-BE49-F238E27FC236}">
                <a16:creationId xmlns:a16="http://schemas.microsoft.com/office/drawing/2014/main" id="{4C51ADFA-D462-8ACF-CFAF-8F0B440DC2E8}"/>
              </a:ext>
            </a:extLst>
          </p:cNvPr>
          <p:cNvSpPr>
            <a:spLocks noGrp="1"/>
          </p:cNvSpPr>
          <p:nvPr>
            <p:ph idx="1"/>
          </p:nvPr>
        </p:nvSpPr>
        <p:spPr>
          <a:xfrm>
            <a:off x="990599" y="1330036"/>
            <a:ext cx="10742221" cy="5198733"/>
          </a:xfrm>
        </p:spPr>
        <p:txBody>
          <a:bodyPr>
            <a:normAutofit fontScale="92500" lnSpcReduction="10000"/>
          </a:bodyPr>
          <a:lstStyle/>
          <a:p>
            <a:r>
              <a:rPr lang="en-US" dirty="0"/>
              <a:t>The PAPR increases significantly for QPSK, OQPSK and SOQPSK when the bit rate is increased. In contrast, the PAPR is always zero for GMSK.</a:t>
            </a:r>
          </a:p>
          <a:p>
            <a:r>
              <a:rPr lang="en-US" dirty="0"/>
              <a:t>SQPSK seems not to have much of a differentiation relative to QPSK.</a:t>
            </a:r>
          </a:p>
          <a:p>
            <a:r>
              <a:rPr lang="en-US" dirty="0"/>
              <a:t>The use of Class C PA with  a conduction angel &lt; 180° , limits significantly the SOQPSK bit rate. It is recommended to use SOQPSK with Class A-B PA. </a:t>
            </a:r>
          </a:p>
          <a:p>
            <a:r>
              <a:rPr lang="en-US" dirty="0"/>
              <a:t>When used with a Class A-B PA, SOQPSK shows a 4.8 dB better PAPR  compared to QPSK and OQPSK for a frequency utilization of 1.51 bits/sec/Hz. The corresponding frequency utilization of QPSK and SOQPSK is 1.42 bits/sec/Hz. </a:t>
            </a:r>
          </a:p>
          <a:p>
            <a:r>
              <a:rPr lang="en-US" dirty="0"/>
              <a:t>GMSK is a viable option here. It has a slightly lower frequency utilization of 1.1 bits/sec/Hz but it has a much better power consumption than all other waveforms. </a:t>
            </a:r>
          </a:p>
          <a:p>
            <a:pPr lvl="1"/>
            <a:endParaRPr lang="en-US" dirty="0"/>
          </a:p>
          <a:p>
            <a:pPr lvl="1"/>
            <a:endParaRPr lang="en-US" dirty="0"/>
          </a:p>
        </p:txBody>
      </p:sp>
    </p:spTree>
    <p:extLst>
      <p:ext uri="{BB962C8B-B14F-4D97-AF65-F5344CB8AC3E}">
        <p14:creationId xmlns:p14="http://schemas.microsoft.com/office/powerpoint/2010/main" val="424936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4E7-D58C-D99B-39A8-368F5F1C029E}"/>
              </a:ext>
            </a:extLst>
          </p:cNvPr>
          <p:cNvSpPr>
            <a:spLocks noGrp="1"/>
          </p:cNvSpPr>
          <p:nvPr>
            <p:ph type="title"/>
          </p:nvPr>
        </p:nvSpPr>
        <p:spPr/>
        <p:txBody>
          <a:bodyPr/>
          <a:lstStyle/>
          <a:p>
            <a:pPr algn="ctr"/>
            <a:r>
              <a:rPr lang="en-US" dirty="0"/>
              <a:t>Simulation Block Diagram</a:t>
            </a:r>
          </a:p>
        </p:txBody>
      </p:sp>
      <p:pic>
        <p:nvPicPr>
          <p:cNvPr id="5" name="Content Placeholder 4">
            <a:extLst>
              <a:ext uri="{FF2B5EF4-FFF2-40B4-BE49-F238E27FC236}">
                <a16:creationId xmlns:a16="http://schemas.microsoft.com/office/drawing/2014/main" id="{81B24B2C-F014-BF2C-984E-FD928943E537}"/>
              </a:ext>
            </a:extLst>
          </p:cNvPr>
          <p:cNvPicPr>
            <a:picLocks noGrp="1" noChangeAspect="1"/>
          </p:cNvPicPr>
          <p:nvPr>
            <p:ph idx="1"/>
          </p:nvPr>
        </p:nvPicPr>
        <p:blipFill>
          <a:blip r:embed="rId2"/>
          <a:stretch>
            <a:fillRect/>
          </a:stretch>
        </p:blipFill>
        <p:spPr>
          <a:xfrm>
            <a:off x="1671637" y="2504115"/>
            <a:ext cx="8848725" cy="1743075"/>
          </a:xfrm>
        </p:spPr>
      </p:pic>
      <p:sp>
        <p:nvSpPr>
          <p:cNvPr id="3" name="Slide Number Placeholder 2">
            <a:extLst>
              <a:ext uri="{FF2B5EF4-FFF2-40B4-BE49-F238E27FC236}">
                <a16:creationId xmlns:a16="http://schemas.microsoft.com/office/drawing/2014/main" id="{15E8BB4C-A3DB-F32C-595C-3CCE5BBE536E}"/>
              </a:ext>
            </a:extLst>
          </p:cNvPr>
          <p:cNvSpPr>
            <a:spLocks noGrp="1"/>
          </p:cNvSpPr>
          <p:nvPr>
            <p:ph type="sldNum" idx="12"/>
          </p:nvPr>
        </p:nvSpPr>
        <p:spPr/>
        <p:txBody>
          <a:bodyPr/>
          <a:lstStyle/>
          <a:p>
            <a:fld id="{330EA680-D336-4FF7-8B7A-9848BB0A1C32}" type="slidenum">
              <a:rPr lang="en-US" smtClean="0"/>
              <a:t>4</a:t>
            </a:fld>
            <a:endParaRPr lang="en-US"/>
          </a:p>
        </p:txBody>
      </p:sp>
      <p:sp>
        <p:nvSpPr>
          <p:cNvPr id="6" name="Footer Placeholder 5">
            <a:extLst>
              <a:ext uri="{FF2B5EF4-FFF2-40B4-BE49-F238E27FC236}">
                <a16:creationId xmlns:a16="http://schemas.microsoft.com/office/drawing/2014/main" id="{18EBB3F3-CCF9-7FE1-CC1D-16CC6D2153DD}"/>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04634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0DC-4734-08A5-4F8E-F1388A67B21A}"/>
              </a:ext>
            </a:extLst>
          </p:cNvPr>
          <p:cNvSpPr>
            <a:spLocks noGrp="1"/>
          </p:cNvSpPr>
          <p:nvPr>
            <p:ph type="title"/>
          </p:nvPr>
        </p:nvSpPr>
        <p:spPr/>
        <p:txBody>
          <a:bodyPr/>
          <a:lstStyle/>
          <a:p>
            <a:pPr algn="ctr"/>
            <a:r>
              <a:rPr lang="en-US" dirty="0"/>
              <a:t>QPSK – Spectrum before PA</a:t>
            </a:r>
          </a:p>
        </p:txBody>
      </p:sp>
      <p:pic>
        <p:nvPicPr>
          <p:cNvPr id="4" name="Content Placeholder 3">
            <a:extLst>
              <a:ext uri="{FF2B5EF4-FFF2-40B4-BE49-F238E27FC236}">
                <a16:creationId xmlns:a16="http://schemas.microsoft.com/office/drawing/2014/main" id="{29D0C6B8-4DE1-F541-4E4B-59FCDD76C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63B4F038-6ADE-D0FC-0716-54E419E3D04E}"/>
              </a:ext>
            </a:extLst>
          </p:cNvPr>
          <p:cNvSpPr>
            <a:spLocks noGrp="1"/>
          </p:cNvSpPr>
          <p:nvPr>
            <p:ph type="sldNum" idx="12"/>
          </p:nvPr>
        </p:nvSpPr>
        <p:spPr/>
        <p:txBody>
          <a:bodyPr/>
          <a:lstStyle/>
          <a:p>
            <a:fld id="{330EA680-D336-4FF7-8B7A-9848BB0A1C32}" type="slidenum">
              <a:rPr lang="en-US" smtClean="0"/>
              <a:t>5</a:t>
            </a:fld>
            <a:endParaRPr lang="en-US"/>
          </a:p>
        </p:txBody>
      </p:sp>
      <p:sp>
        <p:nvSpPr>
          <p:cNvPr id="6" name="Footer Placeholder 5">
            <a:extLst>
              <a:ext uri="{FF2B5EF4-FFF2-40B4-BE49-F238E27FC236}">
                <a16:creationId xmlns:a16="http://schemas.microsoft.com/office/drawing/2014/main" id="{6029FC4C-093E-AD02-11CC-C7EA1E9BB944}"/>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419068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6D07-46EC-38B0-A1F4-71978EC8D423}"/>
              </a:ext>
            </a:extLst>
          </p:cNvPr>
          <p:cNvSpPr>
            <a:spLocks noGrp="1"/>
          </p:cNvSpPr>
          <p:nvPr>
            <p:ph type="title"/>
          </p:nvPr>
        </p:nvSpPr>
        <p:spPr/>
        <p:txBody>
          <a:bodyPr/>
          <a:lstStyle/>
          <a:p>
            <a:pPr algn="ctr"/>
            <a:r>
              <a:rPr lang="en-US" dirty="0"/>
              <a:t>QPSK – Spectrum After Class C PA</a:t>
            </a:r>
          </a:p>
        </p:txBody>
      </p:sp>
      <p:pic>
        <p:nvPicPr>
          <p:cNvPr id="4" name="Content Placeholder 3">
            <a:extLst>
              <a:ext uri="{FF2B5EF4-FFF2-40B4-BE49-F238E27FC236}">
                <a16:creationId xmlns:a16="http://schemas.microsoft.com/office/drawing/2014/main" id="{F8D329AB-896D-37DB-98C6-83BD7EF4A2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C28514B6-E4A0-DB07-31CD-8B3B09E32BFB}"/>
              </a:ext>
            </a:extLst>
          </p:cNvPr>
          <p:cNvSpPr>
            <a:spLocks noGrp="1"/>
          </p:cNvSpPr>
          <p:nvPr>
            <p:ph type="sldNum" idx="12"/>
          </p:nvPr>
        </p:nvSpPr>
        <p:spPr/>
        <p:txBody>
          <a:bodyPr/>
          <a:lstStyle/>
          <a:p>
            <a:fld id="{330EA680-D336-4FF7-8B7A-9848BB0A1C32}" type="slidenum">
              <a:rPr lang="en-US" smtClean="0"/>
              <a:t>6</a:t>
            </a:fld>
            <a:endParaRPr lang="en-US"/>
          </a:p>
        </p:txBody>
      </p:sp>
      <p:sp>
        <p:nvSpPr>
          <p:cNvPr id="6" name="Footer Placeholder 5">
            <a:extLst>
              <a:ext uri="{FF2B5EF4-FFF2-40B4-BE49-F238E27FC236}">
                <a16:creationId xmlns:a16="http://schemas.microsoft.com/office/drawing/2014/main" id="{8184A59A-0969-34A1-5049-623D9609E632}"/>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216936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D3D5-B8F5-01EC-6EB0-4CF0C2EDA6DD}"/>
              </a:ext>
            </a:extLst>
          </p:cNvPr>
          <p:cNvSpPr>
            <a:spLocks noGrp="1"/>
          </p:cNvSpPr>
          <p:nvPr>
            <p:ph type="title"/>
          </p:nvPr>
        </p:nvSpPr>
        <p:spPr/>
        <p:txBody>
          <a:bodyPr/>
          <a:lstStyle/>
          <a:p>
            <a:pPr algn="ctr"/>
            <a:r>
              <a:rPr lang="en-US" dirty="0"/>
              <a:t>QPSK -  BER vs SNR</a:t>
            </a:r>
          </a:p>
        </p:txBody>
      </p:sp>
      <p:pic>
        <p:nvPicPr>
          <p:cNvPr id="4" name="Content Placeholder 3">
            <a:extLst>
              <a:ext uri="{FF2B5EF4-FFF2-40B4-BE49-F238E27FC236}">
                <a16:creationId xmlns:a16="http://schemas.microsoft.com/office/drawing/2014/main" id="{39B48EE1-4C52-5BEA-0097-F6965C9D3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2503" y="1981200"/>
            <a:ext cx="7225406" cy="4113213"/>
          </a:xfrm>
          <a:prstGeom prst="rect">
            <a:avLst/>
          </a:prstGeom>
          <a:noFill/>
          <a:ln>
            <a:noFill/>
          </a:ln>
        </p:spPr>
      </p:pic>
      <p:sp>
        <p:nvSpPr>
          <p:cNvPr id="3" name="Slide Number Placeholder 2">
            <a:extLst>
              <a:ext uri="{FF2B5EF4-FFF2-40B4-BE49-F238E27FC236}">
                <a16:creationId xmlns:a16="http://schemas.microsoft.com/office/drawing/2014/main" id="{D26EC48E-D867-C699-6063-5B2B33463166}"/>
              </a:ext>
            </a:extLst>
          </p:cNvPr>
          <p:cNvSpPr>
            <a:spLocks noGrp="1"/>
          </p:cNvSpPr>
          <p:nvPr>
            <p:ph type="sldNum" idx="12"/>
          </p:nvPr>
        </p:nvSpPr>
        <p:spPr/>
        <p:txBody>
          <a:bodyPr/>
          <a:lstStyle/>
          <a:p>
            <a:fld id="{330EA680-D336-4FF7-8B7A-9848BB0A1C32}" type="slidenum">
              <a:rPr lang="en-US" smtClean="0"/>
              <a:t>7</a:t>
            </a:fld>
            <a:endParaRPr lang="en-US"/>
          </a:p>
        </p:txBody>
      </p:sp>
      <p:sp>
        <p:nvSpPr>
          <p:cNvPr id="6" name="Footer Placeholder 5">
            <a:extLst>
              <a:ext uri="{FF2B5EF4-FFF2-40B4-BE49-F238E27FC236}">
                <a16:creationId xmlns:a16="http://schemas.microsoft.com/office/drawing/2014/main" id="{25657984-771B-7237-7A0A-B7483206CFEB}"/>
              </a:ext>
            </a:extLst>
          </p:cNvPr>
          <p:cNvSpPr>
            <a:spLocks noGrp="1"/>
          </p:cNvSpPr>
          <p:nvPr>
            <p:ph type="ftr" idx="14"/>
          </p:nvPr>
        </p:nvSpPr>
        <p:spPr/>
        <p:txBody>
          <a:bodyPr/>
          <a:lstStyle/>
          <a:p>
            <a:r>
              <a:rPr lang="sv-SE"/>
              <a:t>Menashe Shahar, Vishal Kalkundrikar, Ondas</a:t>
            </a:r>
            <a:endParaRPr lang="en-US"/>
          </a:p>
        </p:txBody>
      </p:sp>
    </p:spTree>
    <p:extLst>
      <p:ext uri="{BB962C8B-B14F-4D97-AF65-F5344CB8AC3E}">
        <p14:creationId xmlns:p14="http://schemas.microsoft.com/office/powerpoint/2010/main" val="15990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3660" y="568960"/>
            <a:ext cx="10515600" cy="754554"/>
          </a:xfrm>
        </p:spPr>
        <p:txBody>
          <a:bodyPr/>
          <a:lstStyle/>
          <a:p>
            <a:r>
              <a:rPr lang="en-US" dirty="0"/>
              <a:t>FCC Mask-D Conformance : QPSK, 1.85 bps/Hz</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p:nvPr/>
        </p:nvPicPr>
        <p:blipFill>
          <a:blip r:embed="rId2"/>
          <a:stretch>
            <a:fillRect/>
          </a:stretch>
        </p:blipFill>
        <p:spPr>
          <a:xfrm>
            <a:off x="536575" y="1193800"/>
            <a:ext cx="5318760" cy="4752975"/>
          </a:xfrm>
          <a:prstGeom prst="rect">
            <a:avLst/>
          </a:prstGeom>
        </p:spPr>
      </p:pic>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pic>
        <p:nvPicPr>
          <p:cNvPr id="6" name="Picture 5"/>
          <p:cNvPicPr/>
          <p:nvPr/>
        </p:nvPicPr>
        <p:blipFill>
          <a:blip r:embed="rId3"/>
          <a:stretch>
            <a:fillRect/>
          </a:stretch>
        </p:blipFill>
        <p:spPr>
          <a:xfrm>
            <a:off x="6080125" y="1293495"/>
            <a:ext cx="5819775" cy="4653280"/>
          </a:xfrm>
          <a:prstGeom prst="rect">
            <a:avLst/>
          </a:prstGeom>
        </p:spPr>
      </p:pic>
      <p:sp>
        <p:nvSpPr>
          <p:cNvPr id="7" name="Slide Number Placeholder 6">
            <a:extLst>
              <a:ext uri="{FF2B5EF4-FFF2-40B4-BE49-F238E27FC236}">
                <a16:creationId xmlns:a16="http://schemas.microsoft.com/office/drawing/2014/main" id="{81B4332A-6F5D-C873-EAB7-9FBF1C10278B}"/>
              </a:ext>
            </a:extLst>
          </p:cNvPr>
          <p:cNvSpPr>
            <a:spLocks noGrp="1"/>
          </p:cNvSpPr>
          <p:nvPr>
            <p:ph type="sldNum" idx="12"/>
          </p:nvPr>
        </p:nvSpPr>
        <p:spPr/>
        <p:txBody>
          <a:bodyPr/>
          <a:lstStyle/>
          <a:p>
            <a:fld id="{330EA680-D336-4FF7-8B7A-9848BB0A1C32}" type="slidenum">
              <a:rPr lang="en-US" smtClean="0"/>
              <a:t>8</a:t>
            </a:fld>
            <a:endParaRPr lang="en-US"/>
          </a:p>
        </p:txBody>
      </p:sp>
      <p:sp>
        <p:nvSpPr>
          <p:cNvPr id="11" name="Footer Placeholder 10">
            <a:extLst>
              <a:ext uri="{FF2B5EF4-FFF2-40B4-BE49-F238E27FC236}">
                <a16:creationId xmlns:a16="http://schemas.microsoft.com/office/drawing/2014/main" id="{C65E616E-33E6-A01A-FDB3-0CCBA44DA73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175" y="612744"/>
            <a:ext cx="10515600" cy="824578"/>
          </a:xfrm>
        </p:spPr>
        <p:txBody>
          <a:bodyPr/>
          <a:lstStyle/>
          <a:p>
            <a:r>
              <a:rPr lang="en-US" dirty="0"/>
              <a:t>PAPR Analysis : QPSK,1.85 bps/Hz, Roll Off 0.1</a:t>
            </a:r>
          </a:p>
        </p:txBody>
      </p:sp>
      <p:sp>
        <p:nvSpPr>
          <p:cNvPr id="8" name="Text Box 7"/>
          <p:cNvSpPr txBox="1"/>
          <p:nvPr/>
        </p:nvSpPr>
        <p:spPr>
          <a:xfrm>
            <a:off x="750570" y="1193165"/>
            <a:ext cx="4638040" cy="29654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0" name="Text Box 9"/>
          <p:cNvSpPr txBox="1"/>
          <p:nvPr/>
        </p:nvSpPr>
        <p:spPr>
          <a:xfrm>
            <a:off x="6458585" y="1293495"/>
            <a:ext cx="4465955" cy="287655"/>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2" name="Text Box 1"/>
          <p:cNvSpPr txBox="1"/>
          <p:nvPr/>
        </p:nvSpPr>
        <p:spPr>
          <a:xfrm>
            <a:off x="1073150" y="855980"/>
            <a:ext cx="4245610"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4" name="Text Box 3"/>
          <p:cNvSpPr txBox="1"/>
          <p:nvPr/>
        </p:nvSpPr>
        <p:spPr>
          <a:xfrm>
            <a:off x="6203950" y="956310"/>
            <a:ext cx="4841875" cy="314960"/>
          </a:xfrm>
          <a:prstGeom prst="rect">
            <a:avLst/>
          </a:prstGeom>
        </p:spPr>
        <p:txBody>
          <a:bodyPr>
            <a:noAutofit/>
          </a:bodyPr>
          <a:lstStyle/>
          <a:p>
            <a:pPr marL="0" indent="0"/>
            <a:r>
              <a:rPr sz="1600" b="0" i="0">
                <a:solidFill>
                  <a:srgbClr val="000000"/>
                </a:solidFill>
                <a:latin typeface="Times New Roman" panose="02020603050405020304"/>
                <a:ea typeface="Times New Roman" panose="02020603050405020304"/>
              </a:rPr>
              <a:t> </a:t>
            </a:r>
          </a:p>
        </p:txBody>
      </p:sp>
      <p:sp>
        <p:nvSpPr>
          <p:cNvPr id="12" name="Text Box 11"/>
          <p:cNvSpPr txBox="1"/>
          <p:nvPr/>
        </p:nvSpPr>
        <p:spPr>
          <a:xfrm>
            <a:off x="4685030" y="6069965"/>
            <a:ext cx="6096000" cy="368300"/>
          </a:xfrm>
          <a:prstGeom prst="rect">
            <a:avLst/>
          </a:prstGeom>
          <a:noFill/>
        </p:spPr>
        <p:txBody>
          <a:bodyPr wrap="square" rtlCol="0" anchor="t">
            <a:spAutoFit/>
          </a:bodyPr>
          <a:lstStyle/>
          <a:p>
            <a:r>
              <a:rPr lang="en-US" dirty="0">
                <a:sym typeface="+mn-ea"/>
              </a:rPr>
              <a:t>Mean PAPR = 5.32 dB</a:t>
            </a:r>
          </a:p>
        </p:txBody>
      </p:sp>
      <p:sp>
        <p:nvSpPr>
          <p:cNvPr id="7" name="Text Box 6"/>
          <p:cNvSpPr txBox="1"/>
          <p:nvPr/>
        </p:nvSpPr>
        <p:spPr>
          <a:xfrm>
            <a:off x="2890520" y="752475"/>
            <a:ext cx="5080000" cy="337185"/>
          </a:xfrm>
          <a:prstGeom prst="rect">
            <a:avLst/>
          </a:prstGeom>
        </p:spPr>
        <p:txBody>
          <a:bodyPr>
            <a:spAutoFit/>
          </a:bodyPr>
          <a:lstStyle/>
          <a:p>
            <a:pPr marL="0" indent="0"/>
            <a:r>
              <a:rPr sz="1600" b="0" i="0">
                <a:solidFill>
                  <a:srgbClr val="000000"/>
                </a:solidFill>
                <a:latin typeface="Times New Roman" panose="02020603050405020304"/>
                <a:ea typeface="Times New Roman" panose="02020603050405020304"/>
              </a:rPr>
              <a:t> </a:t>
            </a:r>
          </a:p>
        </p:txBody>
      </p:sp>
      <p:pic>
        <p:nvPicPr>
          <p:cNvPr id="3" name="Picture 2"/>
          <p:cNvPicPr>
            <a:picLocks noChangeAspect="1"/>
          </p:cNvPicPr>
          <p:nvPr/>
        </p:nvPicPr>
        <p:blipFill>
          <a:blip r:embed="rId2"/>
          <a:stretch>
            <a:fillRect/>
          </a:stretch>
        </p:blipFill>
        <p:spPr>
          <a:xfrm>
            <a:off x="2827655" y="1475105"/>
            <a:ext cx="6278880" cy="4490720"/>
          </a:xfrm>
          <a:prstGeom prst="rect">
            <a:avLst/>
          </a:prstGeom>
        </p:spPr>
      </p:pic>
      <p:sp>
        <p:nvSpPr>
          <p:cNvPr id="6" name="Slide Number Placeholder 5">
            <a:extLst>
              <a:ext uri="{FF2B5EF4-FFF2-40B4-BE49-F238E27FC236}">
                <a16:creationId xmlns:a16="http://schemas.microsoft.com/office/drawing/2014/main" id="{D1574F9B-A4D9-7A8A-3A80-5917698AE931}"/>
              </a:ext>
            </a:extLst>
          </p:cNvPr>
          <p:cNvSpPr>
            <a:spLocks noGrp="1"/>
          </p:cNvSpPr>
          <p:nvPr>
            <p:ph type="sldNum" idx="12"/>
          </p:nvPr>
        </p:nvSpPr>
        <p:spPr/>
        <p:txBody>
          <a:bodyPr/>
          <a:lstStyle/>
          <a:p>
            <a:fld id="{330EA680-D336-4FF7-8B7A-9848BB0A1C32}" type="slidenum">
              <a:rPr lang="en-US" smtClean="0"/>
              <a:t>9</a:t>
            </a:fld>
            <a:endParaRPr lang="en-US"/>
          </a:p>
        </p:txBody>
      </p:sp>
      <p:sp>
        <p:nvSpPr>
          <p:cNvPr id="11" name="Footer Placeholder 10">
            <a:extLst>
              <a:ext uri="{FF2B5EF4-FFF2-40B4-BE49-F238E27FC236}">
                <a16:creationId xmlns:a16="http://schemas.microsoft.com/office/drawing/2014/main" id="{ACEFD06E-E37F-0B5C-C697-6FD6ACD6EF72}"/>
              </a:ext>
            </a:extLst>
          </p:cNvPr>
          <p:cNvSpPr>
            <a:spLocks noGrp="1"/>
          </p:cNvSpPr>
          <p:nvPr>
            <p:ph type="ftr" idx="14"/>
          </p:nvPr>
        </p:nvSpPr>
        <p:spPr/>
        <p:txBody>
          <a:bodyPr/>
          <a:lstStyle/>
          <a:p>
            <a:r>
              <a:rPr lang="sv-SE"/>
              <a:t>Menashe Shahar, Vishal Kalkundrikar, Ondas</a:t>
            </a:r>
            <a:endParaRPr lang="en-US"/>
          </a:p>
        </p:txBody>
      </p:sp>
    </p:spTree>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802-11-submission</Template>
  <TotalTime>532</TotalTime>
  <Words>1757</Words>
  <Application>Microsoft Office PowerPoint</Application>
  <PresentationFormat>Widescreen</PresentationFormat>
  <Paragraphs>230</Paragraphs>
  <Slides>39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Aptos</vt:lpstr>
      <vt:lpstr>Aptos Display</vt:lpstr>
      <vt:lpstr>Arial</vt:lpstr>
      <vt:lpstr>Arial Unicode MS</vt:lpstr>
      <vt:lpstr>Times New Roman</vt:lpstr>
      <vt:lpstr>802-11-submission</vt:lpstr>
      <vt:lpstr>office theme</vt:lpstr>
      <vt:lpstr>PowerPoint Presentation</vt:lpstr>
      <vt:lpstr>Objective</vt:lpstr>
      <vt:lpstr>Ability to Operate with a Class C PA</vt:lpstr>
      <vt:lpstr>Simulation Block Diagram</vt:lpstr>
      <vt:lpstr>QPSK – Spectrum before PA</vt:lpstr>
      <vt:lpstr>QPSK – Spectrum After Class C PA</vt:lpstr>
      <vt:lpstr>QPSK -  BER vs SNR</vt:lpstr>
      <vt:lpstr>FCC Mask-D Conformance : QPSK, 1.85 bps/Hz</vt:lpstr>
      <vt:lpstr>PAPR Analysis : QPSK,1.85 bps/Hz, Roll Off 0.1</vt:lpstr>
      <vt:lpstr>SQPSK (OQPSK) – Spectrum before PA</vt:lpstr>
      <vt:lpstr>SQPSK (OQPSK) – Spectrum after PA</vt:lpstr>
      <vt:lpstr>SQPSK (OQPSK) – BER vs SNR</vt:lpstr>
      <vt:lpstr>FCC Mask-D Conformance : OQPSK, 1.85 bps/Hz</vt:lpstr>
      <vt:lpstr>PAPR Analysis : OQPSK, 1.85 bps/Hz, Roll off 0.1</vt:lpstr>
      <vt:lpstr>QPSK mask D plots for Roll of factor 0.48 and spectral efficiency of 1.42 bps/Hz. PAPR is 3.2 dB</vt:lpstr>
      <vt:lpstr>PAPR Analysis : QPSK, Roll Off 0.48</vt:lpstr>
      <vt:lpstr>OQPSK mask D plots for Roll of factor 0.48 and spectral efficiency of 1.42 bps/Hz. PAPR 2.98 dB</vt:lpstr>
      <vt:lpstr>PAPR Analysis : OQPSK , Roll Off 0.48</vt:lpstr>
      <vt:lpstr>SOQPSK: Spectrum After PA (Bit rate = 22.4 kb/s, BW = 16 KHz)</vt:lpstr>
      <vt:lpstr>SOQPSK: BER vs SNR (bit rate = 22.4 kb/s, filter bandwidth = 16 KHz)</vt:lpstr>
      <vt:lpstr>PowerPoint Presentation</vt:lpstr>
      <vt:lpstr>PowerPoint Presentation</vt:lpstr>
      <vt:lpstr>PowerPoint Presentation</vt:lpstr>
      <vt:lpstr>PowerPoint Presentation</vt:lpstr>
      <vt:lpstr>PowerPoint Presentation</vt:lpstr>
      <vt:lpstr>SOQPSK with Bitrate 17 kbps and Mask D</vt:lpstr>
      <vt:lpstr>PAPR Analysis : SOQPSK</vt:lpstr>
      <vt:lpstr>SOQPSK: Frequency Utilization vs Class C Amplifier Conduction Angel</vt:lpstr>
      <vt:lpstr>GMSK: Waveform before and after PA</vt:lpstr>
      <vt:lpstr>GMSK – BER vs SNR</vt:lpstr>
      <vt:lpstr>GMSK has 0 dB PAPR and 1.11 bps/Hz Spectral Efficiency</vt:lpstr>
      <vt:lpstr>GMSK has 0 dB PAPR and 1.11 bps/Hz Spectral Efficiency with Class C PA Conduction angle 90 Degree.</vt:lpstr>
      <vt:lpstr>Four FSK BER Vs SNR</vt:lpstr>
      <vt:lpstr>Four FSK 9600 bps Mask D fails. Needs pulse shaping but PAPR will increase.</vt:lpstr>
      <vt:lpstr>Summary</vt:lpstr>
      <vt:lpstr>PowerPoint Presentation</vt:lpstr>
      <vt:lpstr>Theoretical Class C PA Efficiency vs Conduction Angle</vt:lpstr>
      <vt:lpstr>PAPR Effect on PA efficiency</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Vishalk</dc:creator>
  <cp:lastModifiedBy>Vishal Kalkundrikar</cp:lastModifiedBy>
  <cp:revision>38</cp:revision>
  <dcterms:created xsi:type="dcterms:W3CDTF">2025-07-16T06:30:00Z</dcterms:created>
  <dcterms:modified xsi:type="dcterms:W3CDTF">2025-07-30T11:04:05Z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E9BBF71F67C24558ACEEA208271FA9FE_12</vt:lpwstr>
  </property>
  <property fmtid="{D5CDD505-2E9C-101B-9397-08002B2CF9AE}" pid="3" name="KSOProductBuildVer">
    <vt:lpwstr>1033-12.2.0.21931</vt:lpwstr>
  </property>
</Properties>
</file>