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0" r:id="rId2"/>
  </p:sldMasterIdLst>
  <p:notesMasterIdLst>
    <p:notesMasterId r:id="rId44"/>
  </p:notesMasterIdLst>
  <p:sldIdLst>
    <p:sldId id="1058" r:id="rId3"/>
    <p:sldId id="257" r:id="rId4"/>
    <p:sldId id="282" r:id="rId5"/>
    <p:sldId id="269" r:id="rId6"/>
    <p:sldId id="283" r:id="rId7"/>
    <p:sldId id="284" r:id="rId8"/>
    <p:sldId id="285" r:id="rId9"/>
    <p:sldId id="262" r:id="rId10"/>
    <p:sldId id="294" r:id="rId11"/>
    <p:sldId id="286" r:id="rId12"/>
    <p:sldId id="274" r:id="rId13"/>
    <p:sldId id="275" r:id="rId14"/>
    <p:sldId id="261" r:id="rId15"/>
    <p:sldId id="295" r:id="rId16"/>
    <p:sldId id="292" r:id="rId17"/>
    <p:sldId id="299" r:id="rId18"/>
    <p:sldId id="293" r:id="rId19"/>
    <p:sldId id="298" r:id="rId20"/>
    <p:sldId id="1072" r:id="rId21"/>
    <p:sldId id="1074" r:id="rId22"/>
    <p:sldId id="1071" r:id="rId23"/>
    <p:sldId id="1075" r:id="rId24"/>
    <p:sldId id="281" r:id="rId25"/>
    <p:sldId id="276" r:id="rId26"/>
    <p:sldId id="291" r:id="rId27"/>
    <p:sldId id="300" r:id="rId28"/>
    <p:sldId id="1066" r:id="rId29"/>
    <p:sldId id="1076" r:id="rId30"/>
    <p:sldId id="1065" r:id="rId31"/>
    <p:sldId id="1067" r:id="rId32"/>
    <p:sldId id="272" r:id="rId33"/>
    <p:sldId id="273" r:id="rId34"/>
    <p:sldId id="302" r:id="rId35"/>
    <p:sldId id="304" r:id="rId36"/>
    <p:sldId id="1073" r:id="rId37"/>
    <p:sldId id="280" r:id="rId38"/>
    <p:sldId id="1068" r:id="rId39"/>
    <p:sldId id="1060" r:id="rId40"/>
    <p:sldId id="1061" r:id="rId41"/>
    <p:sldId id="1062" r:id="rId42"/>
    <p:sldId id="1069" r:id="rId43"/>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78" autoAdjust="0"/>
  </p:normalViewPr>
  <p:slideViewPr>
    <p:cSldViewPr snapToGrid="0">
      <p:cViewPr varScale="1">
        <p:scale>
          <a:sx n="71" d="100"/>
          <a:sy n="71" d="100"/>
        </p:scale>
        <p:origin x="1032" y="48"/>
      </p:cViewPr>
      <p:guideLst/>
    </p:cSldViewPr>
  </p:slideViewPr>
  <p:notesTextViewPr>
    <p:cViewPr>
      <p:scale>
        <a:sx n="1" d="1"/>
        <a:sy n="1" d="1"/>
      </p:scale>
      <p:origin x="0" y="0"/>
    </p:cViewPr>
  </p:notesTextViewPr>
  <p:sorterViewPr>
    <p:cViewPr varScale="1">
      <p:scale>
        <a:sx n="1" d="1"/>
        <a:sy n="1" d="1"/>
      </p:scale>
      <p:origin x="0" y="-84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78E1-1FCA-4FCD-A29B-67FD1448A32E}"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A476-EE5A-4795-AE09-076FC2B520B2}" type="slidenum">
              <a:rPr lang="en-US" smtClean="0"/>
              <a:t>‹#›</a:t>
            </a:fld>
            <a:endParaRPr lang="en-US"/>
          </a:p>
        </p:txBody>
      </p:sp>
    </p:spTree>
    <p:extLst>
      <p:ext uri="{BB962C8B-B14F-4D97-AF65-F5344CB8AC3E}">
        <p14:creationId xmlns:p14="http://schemas.microsoft.com/office/powerpoint/2010/main" val="28706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B1A476-EE5A-4795-AE09-076FC2B520B2}" type="slidenum">
              <a:rPr lang="en-US" smtClean="0"/>
              <a:t>26</a:t>
            </a:fld>
            <a:endParaRPr lang="en-US"/>
          </a:p>
        </p:txBody>
      </p:sp>
    </p:spTree>
    <p:extLst>
      <p:ext uri="{BB962C8B-B14F-4D97-AF65-F5344CB8AC3E}">
        <p14:creationId xmlns:p14="http://schemas.microsoft.com/office/powerpoint/2010/main" val="38305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AF5FE-B7CA-1324-2670-37D47845D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58491-8813-B955-87E4-57FCDC676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91C0E-8EBB-617F-4A87-6F18A00DDA0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F091DAC-FB70-6D52-FD5F-BACEAA754323}"/>
              </a:ext>
            </a:extLst>
          </p:cNvPr>
          <p:cNvSpPr>
            <a:spLocks noGrp="1"/>
          </p:cNvSpPr>
          <p:nvPr>
            <p:ph type="sldNum" sz="quarter" idx="5"/>
          </p:nvPr>
        </p:nvSpPr>
        <p:spPr/>
        <p:txBody>
          <a:bodyPr/>
          <a:lstStyle/>
          <a:p>
            <a:fld id="{01B1A476-EE5A-4795-AE09-076FC2B520B2}" type="slidenum">
              <a:rPr lang="en-US" smtClean="0"/>
              <a:t>27</a:t>
            </a:fld>
            <a:endParaRPr lang="en-US"/>
          </a:p>
        </p:txBody>
      </p:sp>
    </p:spTree>
    <p:extLst>
      <p:ext uri="{BB962C8B-B14F-4D97-AF65-F5344CB8AC3E}">
        <p14:creationId xmlns:p14="http://schemas.microsoft.com/office/powerpoint/2010/main" val="394293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fld id="{9FC2BAEB-A2E6-4122-8019-C42E4AF0D045}"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527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9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70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74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73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2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06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7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3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56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B6CA6BE2-E8E1-49AF-BC00-B0B8F0C4CF7A}" type="datetime1">
              <a:rPr lang="en-US" smtClean="0"/>
              <a:t>7/31/2025</a:t>
            </a:fld>
            <a:endParaRPr lang="en-US"/>
          </a:p>
        </p:txBody>
      </p:sp>
    </p:spTree>
    <p:extLst>
      <p:ext uri="{BB962C8B-B14F-4D97-AF65-F5344CB8AC3E}">
        <p14:creationId xmlns:p14="http://schemas.microsoft.com/office/powerpoint/2010/main" val="147169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26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5105B31-773D-4992-8C86-C9455E267D79}"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988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fld id="{268843AD-F60D-4B6A-99BB-E9F93D76D327}" type="datetime1">
              <a:rPr lang="en-US" smtClean="0"/>
              <a:t>7/31/2025</a:t>
            </a:fld>
            <a:endParaRPr lang="en-US"/>
          </a:p>
        </p:txBody>
      </p:sp>
      <p:sp>
        <p:nvSpPr>
          <p:cNvPr id="6" name="Footer Placeholder 5"/>
          <p:cNvSpPr>
            <a:spLocks noGrp="1"/>
          </p:cNvSpPr>
          <p:nvPr>
            <p:ph type="ftr" idx="11"/>
          </p:nvPr>
        </p:nvSpPr>
        <p:spPr/>
        <p:txBody>
          <a:bodyPr/>
          <a:lstStyle>
            <a:lvl1pPr>
              <a:defRPr/>
            </a:lvl1pPr>
          </a:lstStyle>
          <a:p>
            <a:r>
              <a:rPr lang="sv-SE"/>
              <a:t>Menashe Shahar, Vishal Kalkundrikar, Ondas</a:t>
            </a:r>
            <a:endParaRPr lang="en-US"/>
          </a:p>
        </p:txBody>
      </p:sp>
      <p:sp>
        <p:nvSpPr>
          <p:cNvPr id="7" name="Slide Number Placeholder 6"/>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65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fld id="{DB388FD6-8AA0-4AC8-A165-3078C951A14C}" type="datetime1">
              <a:rPr lang="en-US" smtClean="0"/>
              <a:t>7/31/2025</a:t>
            </a:fld>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sv-SE"/>
              <a:t>Menashe Shahar, Vishal Kalkundrikar, Ondas</a:t>
            </a:r>
            <a:endParaRPr lang="en-US"/>
          </a:p>
        </p:txBody>
      </p:sp>
      <p:sp>
        <p:nvSpPr>
          <p:cNvPr id="9" name="Slide Number Placeholder 8"/>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282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fld id="{F02EC11B-1E0E-4CC7-A07B-ABF6D0234473}" type="datetime1">
              <a:rPr lang="en-US" smtClean="0"/>
              <a:t>7/31/2025</a:t>
            </a:fld>
            <a:endParaRPr lang="en-US"/>
          </a:p>
        </p:txBody>
      </p:sp>
      <p:sp>
        <p:nvSpPr>
          <p:cNvPr id="4" name="Footer Placeholder 3"/>
          <p:cNvSpPr>
            <a:spLocks noGrp="1"/>
          </p:cNvSpPr>
          <p:nvPr>
            <p:ph type="ftr" idx="11"/>
          </p:nvPr>
        </p:nvSpPr>
        <p:spPr/>
        <p:txBody>
          <a:bodyPr/>
          <a:lstStyle>
            <a:lvl1pPr>
              <a:defRPr/>
            </a:lvl1pPr>
          </a:lstStyle>
          <a:p>
            <a:r>
              <a:rPr lang="sv-SE"/>
              <a:t>Menashe Shahar, Vishal Kalkundrikar, Ondas</a:t>
            </a:r>
            <a:endParaRPr lang="en-US"/>
          </a:p>
        </p:txBody>
      </p:sp>
      <p:sp>
        <p:nvSpPr>
          <p:cNvPr id="5" name="Slide Number Placeholder 4"/>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9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D26EADB7-9555-4978-BDEE-BC79E135DF52}" type="datetime1">
              <a:rPr lang="en-US" smtClean="0"/>
              <a:t>7/31/2025</a:t>
            </a:fld>
            <a:endParaRPr lang="en-US"/>
          </a:p>
        </p:txBody>
      </p:sp>
      <p:sp>
        <p:nvSpPr>
          <p:cNvPr id="3" name="Footer Placeholder 2"/>
          <p:cNvSpPr>
            <a:spLocks noGrp="1"/>
          </p:cNvSpPr>
          <p:nvPr>
            <p:ph type="ftr" idx="11"/>
          </p:nvPr>
        </p:nvSpPr>
        <p:spPr/>
        <p:txBody>
          <a:bodyPr/>
          <a:lstStyle>
            <a:lvl1pPr>
              <a:defRPr/>
            </a:lvl1pPr>
          </a:lstStyle>
          <a:p>
            <a:r>
              <a:rPr lang="sv-SE"/>
              <a:t>Menashe Shahar, Vishal Kalkundrikar, Ondas</a:t>
            </a:r>
            <a:endParaRPr lang="en-US"/>
          </a:p>
        </p:txBody>
      </p:sp>
      <p:sp>
        <p:nvSpPr>
          <p:cNvPr id="4" name="Slide Number Placeholder 3"/>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578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63F82809-492F-44F8-BAD7-47C9236CF842}"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45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151B9BC5-B520-4D11-ABF6-98E51F06AA35}" type="datetime1">
              <a:rPr lang="en-US" smtClean="0"/>
              <a:t>7/31/2025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496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DD4D631B-FF86-4839-9144-E5AA92DBA6F0}" type="datetime1">
              <a:rPr lang="en-US" smtClean="0"/>
              <a:t>7/31/2025</a:t>
            </a:fld>
            <a:endParaRPr lang="en-US"/>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30EA680-D336-4FF7-8B7A-9848BB0A1C32}" type="slidenum">
              <a:rPr lang="en-US" smtClean="0"/>
              <a:t>‹#›</a:t>
            </a:fld>
            <a:endParaRPr lang="en-US"/>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15-25-0367-00-16me</a:t>
            </a:r>
          </a:p>
        </p:txBody>
      </p:sp>
    </p:spTree>
    <p:extLst>
      <p:ext uri="{BB962C8B-B14F-4D97-AF65-F5344CB8AC3E}">
        <p14:creationId xmlns:p14="http://schemas.microsoft.com/office/powerpoint/2010/main" val="9580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5008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Excel_Worksheet.xlsx"/><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sv-SE" dirty="0"/>
              <a:t>Menashe Shahar, Vishal Kalkundrikar, Ondas</a:t>
            </a:r>
            <a:endParaRPr 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WaveformSelectionForLowPowerMode</a:t>
            </a:r>
            <a:r>
              <a:rPr lang="en-US" altLang="en-US" sz="1800" dirty="0">
                <a:solidFill>
                  <a:schemeClr val="tx2"/>
                </a:solidFill>
              </a:rPr>
              <a:t>.</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2025-07-29</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Menashe Shahar, Vishal Kalkundrikar, Ondas Networks</a:t>
            </a:r>
          </a:p>
          <a:p>
            <a:endParaRPr lang="en-US" altLang="en-US" sz="1800" dirty="0">
              <a:solidFill>
                <a:schemeClr val="tx2"/>
              </a:solidFill>
            </a:endParaRPr>
          </a:p>
          <a:p>
            <a:pPr>
              <a:spcBef>
                <a:spcPts val="600"/>
              </a:spcBef>
              <a:spcAft>
                <a:spcPts val="600"/>
              </a:spcAft>
            </a:pPr>
            <a:r>
              <a:rPr lang="en-US" altLang="en-US" sz="1800" b="1" dirty="0">
                <a:solidFill>
                  <a:schemeClr val="tx2"/>
                </a:solidFill>
              </a:rPr>
              <a:t>Abstract: Various Modulations with FCC Mask D and PAPR analysis are presented.</a:t>
            </a:r>
            <a:endParaRPr lang="en-US" altLang="en-US" sz="1800" dirty="0">
              <a:solidFill>
                <a:schemeClr val="tx2"/>
              </a:solidFill>
            </a:endParaRP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Low Power Mode single carrier modulation.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sz="1800" dirty="0">
                <a:solidFill>
                  <a:schemeClr val="tx2"/>
                </a:solidFill>
              </a:rPr>
              <a:t>	The contributor acknowledges and accepts that this contribution becomes the property of IEEE and may be made publicly available by P802.15.</a:t>
            </a:r>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C760-340B-BE3F-4D2E-F07FF4C93573}"/>
              </a:ext>
            </a:extLst>
          </p:cNvPr>
          <p:cNvSpPr>
            <a:spLocks noGrp="1"/>
          </p:cNvSpPr>
          <p:nvPr>
            <p:ph type="title"/>
          </p:nvPr>
        </p:nvSpPr>
        <p:spPr/>
        <p:txBody>
          <a:bodyPr/>
          <a:lstStyle/>
          <a:p>
            <a:r>
              <a:rPr lang="en-US" dirty="0"/>
              <a:t>SQPSK (OQPSK) – Spectrum before PA</a:t>
            </a:r>
          </a:p>
        </p:txBody>
      </p:sp>
      <p:pic>
        <p:nvPicPr>
          <p:cNvPr id="4" name="Content Placeholder 3">
            <a:extLst>
              <a:ext uri="{FF2B5EF4-FFF2-40B4-BE49-F238E27FC236}">
                <a16:creationId xmlns:a16="http://schemas.microsoft.com/office/drawing/2014/main" id="{04EB8341-E6C6-B84C-8B3E-21E88C0A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070FF33-A473-9938-AE44-72DCBCC37F54}"/>
              </a:ext>
            </a:extLst>
          </p:cNvPr>
          <p:cNvSpPr>
            <a:spLocks noGrp="1"/>
          </p:cNvSpPr>
          <p:nvPr>
            <p:ph type="sldNum" idx="12"/>
          </p:nvPr>
        </p:nvSpPr>
        <p:spPr/>
        <p:txBody>
          <a:bodyPr/>
          <a:lstStyle/>
          <a:p>
            <a:fld id="{330EA680-D336-4FF7-8B7A-9848BB0A1C32}" type="slidenum">
              <a:rPr lang="en-US" smtClean="0"/>
              <a:t>10</a:t>
            </a:fld>
            <a:endParaRPr lang="en-US"/>
          </a:p>
        </p:txBody>
      </p:sp>
      <p:sp>
        <p:nvSpPr>
          <p:cNvPr id="6" name="Footer Placeholder 5">
            <a:extLst>
              <a:ext uri="{FF2B5EF4-FFF2-40B4-BE49-F238E27FC236}">
                <a16:creationId xmlns:a16="http://schemas.microsoft.com/office/drawing/2014/main" id="{BD0121DF-DC8A-D87B-FE63-89EEA411AC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8233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23-D0AD-1AAB-9599-4B73EC67551D}"/>
              </a:ext>
            </a:extLst>
          </p:cNvPr>
          <p:cNvSpPr>
            <a:spLocks noGrp="1"/>
          </p:cNvSpPr>
          <p:nvPr>
            <p:ph type="title"/>
          </p:nvPr>
        </p:nvSpPr>
        <p:spPr/>
        <p:txBody>
          <a:bodyPr/>
          <a:lstStyle/>
          <a:p>
            <a:pPr algn="ctr"/>
            <a:r>
              <a:rPr lang="en-US" dirty="0"/>
              <a:t>SQPSK (OQPSK) – Spectrum after PA</a:t>
            </a:r>
          </a:p>
        </p:txBody>
      </p:sp>
      <p:pic>
        <p:nvPicPr>
          <p:cNvPr id="4" name="Content Placeholder 3">
            <a:extLst>
              <a:ext uri="{FF2B5EF4-FFF2-40B4-BE49-F238E27FC236}">
                <a16:creationId xmlns:a16="http://schemas.microsoft.com/office/drawing/2014/main" id="{5CF1C554-338B-538A-A558-208BF4C00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57D17F0B-7785-01BA-C648-418A213D1C35}"/>
              </a:ext>
            </a:extLst>
          </p:cNvPr>
          <p:cNvSpPr>
            <a:spLocks noGrp="1"/>
          </p:cNvSpPr>
          <p:nvPr>
            <p:ph type="sldNum" idx="12"/>
          </p:nvPr>
        </p:nvSpPr>
        <p:spPr/>
        <p:txBody>
          <a:bodyPr/>
          <a:lstStyle/>
          <a:p>
            <a:fld id="{330EA680-D336-4FF7-8B7A-9848BB0A1C32}" type="slidenum">
              <a:rPr lang="en-US" smtClean="0"/>
              <a:t>11</a:t>
            </a:fld>
            <a:endParaRPr lang="en-US"/>
          </a:p>
        </p:txBody>
      </p:sp>
      <p:sp>
        <p:nvSpPr>
          <p:cNvPr id="6" name="Footer Placeholder 5">
            <a:extLst>
              <a:ext uri="{FF2B5EF4-FFF2-40B4-BE49-F238E27FC236}">
                <a16:creationId xmlns:a16="http://schemas.microsoft.com/office/drawing/2014/main" id="{224D6418-256A-5E8C-862A-342A762F17A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5126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7593-C37C-FF9C-E5AC-BF0879E239F8}"/>
              </a:ext>
            </a:extLst>
          </p:cNvPr>
          <p:cNvSpPr>
            <a:spLocks noGrp="1"/>
          </p:cNvSpPr>
          <p:nvPr>
            <p:ph type="title"/>
          </p:nvPr>
        </p:nvSpPr>
        <p:spPr/>
        <p:txBody>
          <a:bodyPr/>
          <a:lstStyle/>
          <a:p>
            <a:pPr algn="ctr"/>
            <a:r>
              <a:rPr lang="en-US" dirty="0"/>
              <a:t>SQPSK (OQPSK) – BER vs SNR</a:t>
            </a:r>
          </a:p>
        </p:txBody>
      </p:sp>
      <p:pic>
        <p:nvPicPr>
          <p:cNvPr id="4" name="Content Placeholder 3">
            <a:extLst>
              <a:ext uri="{FF2B5EF4-FFF2-40B4-BE49-F238E27FC236}">
                <a16:creationId xmlns:a16="http://schemas.microsoft.com/office/drawing/2014/main" id="{7AC07352-F1D6-0216-60E7-563836688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342" y="1981200"/>
            <a:ext cx="7757729" cy="4113213"/>
          </a:xfrm>
          <a:prstGeom prst="rect">
            <a:avLst/>
          </a:prstGeom>
          <a:noFill/>
          <a:ln>
            <a:noFill/>
          </a:ln>
        </p:spPr>
      </p:pic>
      <p:sp>
        <p:nvSpPr>
          <p:cNvPr id="3" name="Slide Number Placeholder 2">
            <a:extLst>
              <a:ext uri="{FF2B5EF4-FFF2-40B4-BE49-F238E27FC236}">
                <a16:creationId xmlns:a16="http://schemas.microsoft.com/office/drawing/2014/main" id="{724A13A6-64C1-95DB-B4D7-E1E37FDF791E}"/>
              </a:ext>
            </a:extLst>
          </p:cNvPr>
          <p:cNvSpPr>
            <a:spLocks noGrp="1"/>
          </p:cNvSpPr>
          <p:nvPr>
            <p:ph type="sldNum" idx="12"/>
          </p:nvPr>
        </p:nvSpPr>
        <p:spPr/>
        <p:txBody>
          <a:bodyPr/>
          <a:lstStyle/>
          <a:p>
            <a:fld id="{330EA680-D336-4FF7-8B7A-9848BB0A1C32}" type="slidenum">
              <a:rPr lang="en-US" smtClean="0"/>
              <a:t>12</a:t>
            </a:fld>
            <a:endParaRPr lang="en-US"/>
          </a:p>
        </p:txBody>
      </p:sp>
      <p:sp>
        <p:nvSpPr>
          <p:cNvPr id="6" name="Footer Placeholder 5">
            <a:extLst>
              <a:ext uri="{FF2B5EF4-FFF2-40B4-BE49-F238E27FC236}">
                <a16:creationId xmlns:a16="http://schemas.microsoft.com/office/drawing/2014/main" id="{A7061AD1-8A95-D53B-F2D3-D8883C130AE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517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785" y="632604"/>
            <a:ext cx="10515600" cy="824578"/>
          </a:xfrm>
        </p:spPr>
        <p:txBody>
          <a:bodyPr/>
          <a:lstStyle/>
          <a:p>
            <a:r>
              <a:rPr lang="en-US" dirty="0"/>
              <a:t>FCC Mask-D Conformance : OQPSK,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502920" y="1489710"/>
            <a:ext cx="5487670" cy="4354830"/>
          </a:xfrm>
          <a:prstGeom prst="rect">
            <a:avLst/>
          </a:prstGeom>
        </p:spPr>
      </p:pic>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11" name="Picture 10"/>
          <p:cNvPicPr/>
          <p:nvPr/>
        </p:nvPicPr>
        <p:blipFill>
          <a:blip r:embed="rId3"/>
          <a:stretch>
            <a:fillRect/>
          </a:stretch>
        </p:blipFill>
        <p:spPr>
          <a:xfrm>
            <a:off x="6329680" y="1489710"/>
            <a:ext cx="5401310" cy="4354830"/>
          </a:xfrm>
          <a:prstGeom prst="rect">
            <a:avLst/>
          </a:prstGeom>
        </p:spPr>
      </p:pic>
      <p:sp>
        <p:nvSpPr>
          <p:cNvPr id="2" name="Slide Number Placeholder 1">
            <a:extLst>
              <a:ext uri="{FF2B5EF4-FFF2-40B4-BE49-F238E27FC236}">
                <a16:creationId xmlns:a16="http://schemas.microsoft.com/office/drawing/2014/main" id="{82E6AC76-F2C4-610F-F34D-12F31B5413A4}"/>
              </a:ext>
            </a:extLst>
          </p:cNvPr>
          <p:cNvSpPr>
            <a:spLocks noGrp="1"/>
          </p:cNvSpPr>
          <p:nvPr>
            <p:ph type="sldNum" idx="12"/>
          </p:nvPr>
        </p:nvSpPr>
        <p:spPr/>
        <p:txBody>
          <a:bodyPr/>
          <a:lstStyle/>
          <a:p>
            <a:fld id="{330EA680-D336-4FF7-8B7A-9848BB0A1C32}" type="slidenum">
              <a:rPr lang="en-US" smtClean="0"/>
              <a:t>13</a:t>
            </a:fld>
            <a:endParaRPr lang="en-US"/>
          </a:p>
        </p:txBody>
      </p:sp>
      <p:sp>
        <p:nvSpPr>
          <p:cNvPr id="4" name="Footer Placeholder 3">
            <a:extLst>
              <a:ext uri="{FF2B5EF4-FFF2-40B4-BE49-F238E27FC236}">
                <a16:creationId xmlns:a16="http://schemas.microsoft.com/office/drawing/2014/main" id="{1B1A0B8C-6D21-B4A3-7037-920401A25838}"/>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367" y="625952"/>
            <a:ext cx="10515600" cy="824578"/>
          </a:xfrm>
        </p:spPr>
        <p:txBody>
          <a:bodyPr/>
          <a:lstStyle/>
          <a:p>
            <a:r>
              <a:rPr lang="en-US" dirty="0"/>
              <a:t>PAPR Analysis : OQPSK, 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4.75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13" name="Picture 12"/>
          <p:cNvPicPr/>
          <p:nvPr/>
        </p:nvPicPr>
        <p:blipFill>
          <a:blip r:embed="rId2"/>
          <a:stretch>
            <a:fillRect/>
          </a:stretch>
        </p:blipFill>
        <p:spPr>
          <a:xfrm>
            <a:off x="2672080" y="1277636"/>
            <a:ext cx="6248400" cy="4905375"/>
          </a:xfrm>
          <a:prstGeom prst="rect">
            <a:avLst/>
          </a:prstGeom>
        </p:spPr>
      </p:pic>
      <p:sp>
        <p:nvSpPr>
          <p:cNvPr id="3" name="Slide Number Placeholder 2">
            <a:extLst>
              <a:ext uri="{FF2B5EF4-FFF2-40B4-BE49-F238E27FC236}">
                <a16:creationId xmlns:a16="http://schemas.microsoft.com/office/drawing/2014/main" id="{9074D0FB-51BC-34D5-17EE-29913499EE13}"/>
              </a:ext>
            </a:extLst>
          </p:cNvPr>
          <p:cNvSpPr>
            <a:spLocks noGrp="1"/>
          </p:cNvSpPr>
          <p:nvPr>
            <p:ph type="sldNum" idx="12"/>
          </p:nvPr>
        </p:nvSpPr>
        <p:spPr/>
        <p:txBody>
          <a:bodyPr/>
          <a:lstStyle/>
          <a:p>
            <a:fld id="{330EA680-D336-4FF7-8B7A-9848BB0A1C32}" type="slidenum">
              <a:rPr lang="en-US" smtClean="0"/>
              <a:t>14</a:t>
            </a:fld>
            <a:endParaRPr lang="en-US"/>
          </a:p>
        </p:txBody>
      </p:sp>
      <p:sp>
        <p:nvSpPr>
          <p:cNvPr id="9" name="Footer Placeholder 8">
            <a:extLst>
              <a:ext uri="{FF2B5EF4-FFF2-40B4-BE49-F238E27FC236}">
                <a16:creationId xmlns:a16="http://schemas.microsoft.com/office/drawing/2014/main" id="{4ABEA4A3-5A77-E2CA-D1E7-7D85F80B2F93}"/>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4F3-142A-BEE7-A24C-C351A53B6983}"/>
              </a:ext>
            </a:extLst>
          </p:cNvPr>
          <p:cNvSpPr>
            <a:spLocks noGrp="1"/>
          </p:cNvSpPr>
          <p:nvPr>
            <p:ph type="title"/>
          </p:nvPr>
        </p:nvSpPr>
        <p:spPr>
          <a:xfrm>
            <a:off x="838200" y="365125"/>
            <a:ext cx="10913828" cy="1325563"/>
          </a:xfrm>
        </p:spPr>
        <p:txBody>
          <a:bodyPr>
            <a:normAutofit/>
          </a:bodyPr>
          <a:lstStyle/>
          <a:p>
            <a:r>
              <a:rPr lang="en-US" dirty="0"/>
              <a:t>QPSK mask D plots for Roll of factor 0.48 and spectral efficiency of 1.42 bps/Hz. PAPR is 3.2 dB</a:t>
            </a:r>
          </a:p>
        </p:txBody>
      </p:sp>
      <p:pic>
        <p:nvPicPr>
          <p:cNvPr id="5" name="Content Placeholder 4" descr="A graph of a frequency&#10;&#10;AI-generated content may be incorrect.">
            <a:extLst>
              <a:ext uri="{FF2B5EF4-FFF2-40B4-BE49-F238E27FC236}">
                <a16:creationId xmlns:a16="http://schemas.microsoft.com/office/drawing/2014/main" id="{530CABCA-25B5-DA0E-51F0-F82C4116A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63" y="1981200"/>
            <a:ext cx="5090687" cy="4113213"/>
          </a:xfrm>
        </p:spPr>
      </p:pic>
      <p:sp>
        <p:nvSpPr>
          <p:cNvPr id="3" name="Slide Number Placeholder 2">
            <a:extLst>
              <a:ext uri="{FF2B5EF4-FFF2-40B4-BE49-F238E27FC236}">
                <a16:creationId xmlns:a16="http://schemas.microsoft.com/office/drawing/2014/main" id="{2CBB1B28-66EF-DC81-8D2C-ADCC197A27FF}"/>
              </a:ext>
            </a:extLst>
          </p:cNvPr>
          <p:cNvSpPr>
            <a:spLocks noGrp="1"/>
          </p:cNvSpPr>
          <p:nvPr>
            <p:ph type="sldNum" idx="12"/>
          </p:nvPr>
        </p:nvSpPr>
        <p:spPr/>
        <p:txBody>
          <a:bodyPr/>
          <a:lstStyle/>
          <a:p>
            <a:fld id="{330EA680-D336-4FF7-8B7A-9848BB0A1C32}" type="slidenum">
              <a:rPr lang="en-US" smtClean="0"/>
              <a:t>15</a:t>
            </a:fld>
            <a:endParaRPr lang="en-US"/>
          </a:p>
        </p:txBody>
      </p:sp>
      <p:sp>
        <p:nvSpPr>
          <p:cNvPr id="6" name="Footer Placeholder 5">
            <a:extLst>
              <a:ext uri="{FF2B5EF4-FFF2-40B4-BE49-F238E27FC236}">
                <a16:creationId xmlns:a16="http://schemas.microsoft.com/office/drawing/2014/main" id="{16B4A540-BA2D-E30B-5702-FE7325689CE9}"/>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911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6F07-C326-BC3A-5614-594793569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76EC8A-920B-D0B5-85CA-E1A6BD0CFE09}"/>
              </a:ext>
            </a:extLst>
          </p:cNvPr>
          <p:cNvSpPr>
            <a:spLocks noGrp="1"/>
          </p:cNvSpPr>
          <p:nvPr>
            <p:ph type="title"/>
          </p:nvPr>
        </p:nvSpPr>
        <p:spPr>
          <a:xfrm>
            <a:off x="1380173" y="677371"/>
            <a:ext cx="10515600" cy="824578"/>
          </a:xfrm>
        </p:spPr>
        <p:txBody>
          <a:bodyPr/>
          <a:lstStyle/>
          <a:p>
            <a:r>
              <a:rPr lang="en-US" dirty="0"/>
              <a:t>PAPR Analysis : QPSK, Roll Off 0.48</a:t>
            </a:r>
          </a:p>
        </p:txBody>
      </p:sp>
      <p:sp>
        <p:nvSpPr>
          <p:cNvPr id="8" name="Text Box 7">
            <a:extLst>
              <a:ext uri="{FF2B5EF4-FFF2-40B4-BE49-F238E27FC236}">
                <a16:creationId xmlns:a16="http://schemas.microsoft.com/office/drawing/2014/main" id="{EA68BA51-3AFE-0979-3DAE-4F9500900BD5}"/>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20061737-40E5-D5F9-68D0-C2471F8ECE4A}"/>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F4547551-6F13-79F6-F690-28A82A242451}"/>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C8CBAB4A-8AA6-AC4B-23EA-3EBA5702F9EF}"/>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7" name="Text Box 6">
            <a:extLst>
              <a:ext uri="{FF2B5EF4-FFF2-40B4-BE49-F238E27FC236}">
                <a16:creationId xmlns:a16="http://schemas.microsoft.com/office/drawing/2014/main" id="{836DD31B-507D-C9A1-EE17-1A513F8A4099}"/>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62A2A73B-09E8-874E-BF24-F4AE21CACC3A}"/>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descr="A graph of a graph&#10;&#10;AI-generated content may be incorrect.">
            <a:extLst>
              <a:ext uri="{FF2B5EF4-FFF2-40B4-BE49-F238E27FC236}">
                <a16:creationId xmlns:a16="http://schemas.microsoft.com/office/drawing/2014/main" id="{FC328D5E-EE67-A348-5B3A-19BFAFBE06AA}"/>
              </a:ext>
            </a:extLst>
          </p:cNvPr>
          <p:cNvPicPr>
            <a:picLocks noChangeAspect="1"/>
          </p:cNvPicPr>
          <p:nvPr/>
        </p:nvPicPr>
        <p:blipFill>
          <a:blip r:embed="rId2"/>
          <a:stretch>
            <a:fillRect/>
          </a:stretch>
        </p:blipFill>
        <p:spPr>
          <a:xfrm>
            <a:off x="2737485" y="1463359"/>
            <a:ext cx="6259830" cy="4824729"/>
          </a:xfrm>
          <a:prstGeom prst="rect">
            <a:avLst/>
          </a:prstGeom>
        </p:spPr>
      </p:pic>
      <p:sp>
        <p:nvSpPr>
          <p:cNvPr id="3" name="Slide Number Placeholder 2">
            <a:extLst>
              <a:ext uri="{FF2B5EF4-FFF2-40B4-BE49-F238E27FC236}">
                <a16:creationId xmlns:a16="http://schemas.microsoft.com/office/drawing/2014/main" id="{0DA61A1D-DA31-D253-C816-C1CA718C0D46}"/>
              </a:ext>
            </a:extLst>
          </p:cNvPr>
          <p:cNvSpPr>
            <a:spLocks noGrp="1"/>
          </p:cNvSpPr>
          <p:nvPr>
            <p:ph type="sldNum" idx="12"/>
          </p:nvPr>
        </p:nvSpPr>
        <p:spPr/>
        <p:txBody>
          <a:bodyPr/>
          <a:lstStyle/>
          <a:p>
            <a:fld id="{330EA680-D336-4FF7-8B7A-9848BB0A1C32}" type="slidenum">
              <a:rPr lang="en-US" smtClean="0"/>
              <a:t>16</a:t>
            </a:fld>
            <a:endParaRPr lang="en-US"/>
          </a:p>
        </p:txBody>
      </p:sp>
      <p:sp>
        <p:nvSpPr>
          <p:cNvPr id="13" name="Footer Placeholder 12">
            <a:extLst>
              <a:ext uri="{FF2B5EF4-FFF2-40B4-BE49-F238E27FC236}">
                <a16:creationId xmlns:a16="http://schemas.microsoft.com/office/drawing/2014/main" id="{87612605-B87D-A55B-FF55-BE07ADBBEA6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315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2D4-BA03-0A7E-ED1C-6A566EE4E095}"/>
              </a:ext>
            </a:extLst>
          </p:cNvPr>
          <p:cNvSpPr>
            <a:spLocks noGrp="1"/>
          </p:cNvSpPr>
          <p:nvPr>
            <p:ph type="title"/>
          </p:nvPr>
        </p:nvSpPr>
        <p:spPr/>
        <p:txBody>
          <a:bodyPr>
            <a:normAutofit fontScale="90000"/>
          </a:bodyPr>
          <a:lstStyle/>
          <a:p>
            <a:r>
              <a:rPr lang="en-US" dirty="0"/>
              <a:t>OQPSK mask D plots for Roll of factor 0.48 and spectral efficiency of 1.42 bps/Hz. PAPR 2.98 dB</a:t>
            </a:r>
          </a:p>
        </p:txBody>
      </p:sp>
      <p:pic>
        <p:nvPicPr>
          <p:cNvPr id="5" name="Content Placeholder 4" descr="A graph of a graph with a blue line&#10;&#10;AI-generated content may be incorrect.">
            <a:extLst>
              <a:ext uri="{FF2B5EF4-FFF2-40B4-BE49-F238E27FC236}">
                <a16:creationId xmlns:a16="http://schemas.microsoft.com/office/drawing/2014/main" id="{10834B91-67D8-C8AF-D167-CDE077665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976" y="1981200"/>
            <a:ext cx="4878461" cy="4113213"/>
          </a:xfrm>
        </p:spPr>
      </p:pic>
      <p:sp>
        <p:nvSpPr>
          <p:cNvPr id="3" name="Slide Number Placeholder 2">
            <a:extLst>
              <a:ext uri="{FF2B5EF4-FFF2-40B4-BE49-F238E27FC236}">
                <a16:creationId xmlns:a16="http://schemas.microsoft.com/office/drawing/2014/main" id="{31AC9C52-2E8B-BDB4-CB9F-0F6A051CA1B5}"/>
              </a:ext>
            </a:extLst>
          </p:cNvPr>
          <p:cNvSpPr>
            <a:spLocks noGrp="1"/>
          </p:cNvSpPr>
          <p:nvPr>
            <p:ph type="sldNum" idx="12"/>
          </p:nvPr>
        </p:nvSpPr>
        <p:spPr/>
        <p:txBody>
          <a:bodyPr/>
          <a:lstStyle/>
          <a:p>
            <a:fld id="{330EA680-D336-4FF7-8B7A-9848BB0A1C32}" type="slidenum">
              <a:rPr lang="en-US" smtClean="0"/>
              <a:t>17</a:t>
            </a:fld>
            <a:endParaRPr lang="en-US"/>
          </a:p>
        </p:txBody>
      </p:sp>
      <p:sp>
        <p:nvSpPr>
          <p:cNvPr id="6" name="Footer Placeholder 5">
            <a:extLst>
              <a:ext uri="{FF2B5EF4-FFF2-40B4-BE49-F238E27FC236}">
                <a16:creationId xmlns:a16="http://schemas.microsoft.com/office/drawing/2014/main" id="{B809B5C6-E98E-137F-28D7-0343F270DDA3}"/>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0660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A26B-B945-80B5-D9F9-A2DEAAD57F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F7BD3D-4792-233A-162E-6B365266DECB}"/>
              </a:ext>
            </a:extLst>
          </p:cNvPr>
          <p:cNvSpPr>
            <a:spLocks noGrp="1"/>
          </p:cNvSpPr>
          <p:nvPr>
            <p:ph type="title"/>
          </p:nvPr>
        </p:nvSpPr>
        <p:spPr>
          <a:xfrm>
            <a:off x="1676400" y="497334"/>
            <a:ext cx="10515600" cy="824578"/>
          </a:xfrm>
        </p:spPr>
        <p:txBody>
          <a:bodyPr/>
          <a:lstStyle/>
          <a:p>
            <a:r>
              <a:rPr lang="en-US" dirty="0"/>
              <a:t>PAPR Analysis : OQPSK , Roll Off 0.48</a:t>
            </a:r>
          </a:p>
        </p:txBody>
      </p:sp>
      <p:sp>
        <p:nvSpPr>
          <p:cNvPr id="8" name="Text Box 7">
            <a:extLst>
              <a:ext uri="{FF2B5EF4-FFF2-40B4-BE49-F238E27FC236}">
                <a16:creationId xmlns:a16="http://schemas.microsoft.com/office/drawing/2014/main" id="{47302F6F-3F91-8573-FC1C-E67F8D4D303D}"/>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3734FA68-F9F2-1C42-2400-FFB3083B117C}"/>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4A69AFD6-2AE8-8497-6B6E-57F0A152C38F}"/>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B55900CD-59D0-A036-6785-0D30602F1762}"/>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a:extLst>
              <a:ext uri="{FF2B5EF4-FFF2-40B4-BE49-F238E27FC236}">
                <a16:creationId xmlns:a16="http://schemas.microsoft.com/office/drawing/2014/main" id="{9E7C9511-AA6D-6C30-2D00-D01C420247CD}"/>
              </a:ext>
            </a:extLst>
          </p:cNvPr>
          <p:cNvSpPr txBox="1"/>
          <p:nvPr/>
        </p:nvSpPr>
        <p:spPr>
          <a:xfrm>
            <a:off x="4685030" y="6069965"/>
            <a:ext cx="6096000" cy="368300"/>
          </a:xfrm>
          <a:prstGeom prst="rect">
            <a:avLst/>
          </a:prstGeom>
          <a:noFill/>
        </p:spPr>
        <p:txBody>
          <a:bodyPr wrap="square" lIns="91440" tIns="45720" rIns="91440" bIns="45720" rtlCol="0" anchor="t">
            <a:spAutoFit/>
          </a:bodyPr>
          <a:lstStyle/>
          <a:p>
            <a:r>
              <a:rPr lang="en-US" dirty="0">
                <a:sym typeface="+mn-ea"/>
              </a:rPr>
              <a:t>Mean PAPR = 2.89 dB</a:t>
            </a:r>
          </a:p>
        </p:txBody>
      </p:sp>
      <p:sp>
        <p:nvSpPr>
          <p:cNvPr id="7" name="Text Box 6">
            <a:extLst>
              <a:ext uri="{FF2B5EF4-FFF2-40B4-BE49-F238E27FC236}">
                <a16:creationId xmlns:a16="http://schemas.microsoft.com/office/drawing/2014/main" id="{B4247F51-B9C9-B38B-E7A2-7B3CD6D0B2B4}"/>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EE735F06-DC7B-5AB4-03C5-769A77EAD422}"/>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descr="A graph of a graph&#10;&#10;AI-generated content may be incorrect.">
            <a:extLst>
              <a:ext uri="{FF2B5EF4-FFF2-40B4-BE49-F238E27FC236}">
                <a16:creationId xmlns:a16="http://schemas.microsoft.com/office/drawing/2014/main" id="{64E51DDC-4567-C2E3-8972-9838C0AAC7DD}"/>
              </a:ext>
            </a:extLst>
          </p:cNvPr>
          <p:cNvPicPr>
            <a:picLocks noChangeAspect="1"/>
          </p:cNvPicPr>
          <p:nvPr/>
        </p:nvPicPr>
        <p:blipFill>
          <a:blip r:embed="rId2"/>
          <a:stretch>
            <a:fillRect/>
          </a:stretch>
        </p:blipFill>
        <p:spPr>
          <a:xfrm>
            <a:off x="3039322" y="1450659"/>
            <a:ext cx="6212840" cy="4880610"/>
          </a:xfrm>
          <a:prstGeom prst="rect">
            <a:avLst/>
          </a:prstGeom>
        </p:spPr>
      </p:pic>
      <p:sp>
        <p:nvSpPr>
          <p:cNvPr id="6" name="Slide Number Placeholder 5">
            <a:extLst>
              <a:ext uri="{FF2B5EF4-FFF2-40B4-BE49-F238E27FC236}">
                <a16:creationId xmlns:a16="http://schemas.microsoft.com/office/drawing/2014/main" id="{86DBF8CB-AE99-B0A3-9E0A-2E2FF8C3AE40}"/>
              </a:ext>
            </a:extLst>
          </p:cNvPr>
          <p:cNvSpPr>
            <a:spLocks noGrp="1"/>
          </p:cNvSpPr>
          <p:nvPr>
            <p:ph type="sldNum" idx="12"/>
          </p:nvPr>
        </p:nvSpPr>
        <p:spPr/>
        <p:txBody>
          <a:bodyPr/>
          <a:lstStyle/>
          <a:p>
            <a:fld id="{330EA680-D336-4FF7-8B7A-9848BB0A1C32}" type="slidenum">
              <a:rPr lang="en-US" smtClean="0"/>
              <a:t>18</a:t>
            </a:fld>
            <a:endParaRPr lang="en-US"/>
          </a:p>
        </p:txBody>
      </p:sp>
      <p:sp>
        <p:nvSpPr>
          <p:cNvPr id="13" name="Footer Placeholder 12">
            <a:extLst>
              <a:ext uri="{FF2B5EF4-FFF2-40B4-BE49-F238E27FC236}">
                <a16:creationId xmlns:a16="http://schemas.microsoft.com/office/drawing/2014/main" id="{33D5E090-D322-741E-E734-25B3CBD0567E}"/>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61504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7C33-175D-4FD0-9F97-9CAABAB81EF2}"/>
              </a:ext>
            </a:extLst>
          </p:cNvPr>
          <p:cNvSpPr>
            <a:spLocks noGrp="1"/>
          </p:cNvSpPr>
          <p:nvPr>
            <p:ph type="title"/>
          </p:nvPr>
        </p:nvSpPr>
        <p:spPr/>
        <p:txBody>
          <a:bodyPr/>
          <a:lstStyle/>
          <a:p>
            <a:r>
              <a:rPr lang="en-IN" dirty="0"/>
              <a:t>SOQPSK-TG Transmitter</a:t>
            </a:r>
          </a:p>
        </p:txBody>
      </p:sp>
      <p:pic>
        <p:nvPicPr>
          <p:cNvPr id="7" name="Content Placeholder 6">
            <a:extLst>
              <a:ext uri="{FF2B5EF4-FFF2-40B4-BE49-F238E27FC236}">
                <a16:creationId xmlns:a16="http://schemas.microsoft.com/office/drawing/2014/main" id="{F9D0551F-4104-C3A0-3CB8-DA030BF17894}"/>
              </a:ext>
            </a:extLst>
          </p:cNvPr>
          <p:cNvPicPr>
            <a:picLocks noGrp="1" noChangeAspect="1"/>
          </p:cNvPicPr>
          <p:nvPr>
            <p:ph idx="1"/>
          </p:nvPr>
        </p:nvPicPr>
        <p:blipFill>
          <a:blip r:embed="rId2"/>
          <a:stretch>
            <a:fillRect/>
          </a:stretch>
        </p:blipFill>
        <p:spPr>
          <a:xfrm>
            <a:off x="1664793" y="1495313"/>
            <a:ext cx="8961897" cy="2795615"/>
          </a:xfrm>
        </p:spPr>
      </p:pic>
      <p:sp>
        <p:nvSpPr>
          <p:cNvPr id="4" name="Slide Number Placeholder 3">
            <a:extLst>
              <a:ext uri="{FF2B5EF4-FFF2-40B4-BE49-F238E27FC236}">
                <a16:creationId xmlns:a16="http://schemas.microsoft.com/office/drawing/2014/main" id="{BBC3B241-DE2D-F8B1-E2CF-328173E6217F}"/>
              </a:ext>
            </a:extLst>
          </p:cNvPr>
          <p:cNvSpPr>
            <a:spLocks noGrp="1"/>
          </p:cNvSpPr>
          <p:nvPr>
            <p:ph type="sldNum" idx="12"/>
          </p:nvPr>
        </p:nvSpPr>
        <p:spPr/>
        <p:txBody>
          <a:bodyPr/>
          <a:lstStyle/>
          <a:p>
            <a:fld id="{330EA680-D336-4FF7-8B7A-9848BB0A1C32}" type="slidenum">
              <a:rPr lang="en-US" smtClean="0"/>
              <a:t>19</a:t>
            </a:fld>
            <a:endParaRPr lang="en-US"/>
          </a:p>
        </p:txBody>
      </p:sp>
      <p:sp>
        <p:nvSpPr>
          <p:cNvPr id="5" name="Footer Placeholder 4">
            <a:extLst>
              <a:ext uri="{FF2B5EF4-FFF2-40B4-BE49-F238E27FC236}">
                <a16:creationId xmlns:a16="http://schemas.microsoft.com/office/drawing/2014/main" id="{A2091F5F-FA54-098B-27A4-66F58E3CBE62}"/>
              </a:ext>
            </a:extLst>
          </p:cNvPr>
          <p:cNvSpPr>
            <a:spLocks noGrp="1"/>
          </p:cNvSpPr>
          <p:nvPr>
            <p:ph type="ftr" idx="14"/>
          </p:nvPr>
        </p:nvSpPr>
        <p:spPr/>
        <p:txBody>
          <a:bodyPr/>
          <a:lstStyle/>
          <a:p>
            <a:r>
              <a:rPr lang="sv-SE"/>
              <a:t>Menashe Shahar, Vishal Kalkundrikar, Ondas</a:t>
            </a:r>
            <a:endParaRPr lang="en-US"/>
          </a:p>
        </p:txBody>
      </p:sp>
      <p:sp>
        <p:nvSpPr>
          <p:cNvPr id="8" name="TextBox 7">
            <a:extLst>
              <a:ext uri="{FF2B5EF4-FFF2-40B4-BE49-F238E27FC236}">
                <a16:creationId xmlns:a16="http://schemas.microsoft.com/office/drawing/2014/main" id="{632BBFB0-E0C8-9567-F9E1-58DEE7FA4B82}"/>
              </a:ext>
            </a:extLst>
          </p:cNvPr>
          <p:cNvSpPr txBox="1"/>
          <p:nvPr/>
        </p:nvSpPr>
        <p:spPr>
          <a:xfrm>
            <a:off x="1785769" y="4485939"/>
            <a:ext cx="8756725" cy="830997"/>
          </a:xfrm>
          <a:prstGeom prst="rect">
            <a:avLst/>
          </a:prstGeom>
          <a:noFill/>
        </p:spPr>
        <p:txBody>
          <a:bodyPr wrap="square" rtlCol="0">
            <a:spAutoFit/>
          </a:bodyPr>
          <a:lstStyle/>
          <a:p>
            <a:r>
              <a:rPr lang="en-IN" dirty="0">
                <a:solidFill>
                  <a:schemeClr val="tx1"/>
                </a:solidFill>
              </a:rPr>
              <a:t>SOQPSK-TG waveform is generated as per the IRIG 106-20 Telemetry Group Standard.</a:t>
            </a:r>
          </a:p>
        </p:txBody>
      </p:sp>
    </p:spTree>
    <p:extLst>
      <p:ext uri="{BB962C8B-B14F-4D97-AF65-F5344CB8AC3E}">
        <p14:creationId xmlns:p14="http://schemas.microsoft.com/office/powerpoint/2010/main" val="413995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990599" y="1104406"/>
            <a:ext cx="10801598" cy="5424364"/>
          </a:xfrm>
        </p:spPr>
        <p:txBody>
          <a:bodyPr>
            <a:normAutofit/>
          </a:bodyPr>
          <a:lstStyle/>
          <a:p>
            <a:pPr>
              <a:buFont typeface="Arial" panose="020B0604020202020204" pitchFamily="34" charset="0"/>
              <a:buChar char="•"/>
            </a:pPr>
            <a:r>
              <a:rPr lang="en-US" dirty="0"/>
              <a:t>Select a waveform for the new ieee802.16me single channel mode that will help reduce power consumption while maintaining frequency utilization as close as possible to 2 bits/sec/Hz. </a:t>
            </a:r>
          </a:p>
          <a:p>
            <a:pPr>
              <a:buFont typeface="Arial" panose="020B0604020202020204" pitchFamily="34" charset="0"/>
              <a:buChar char="•"/>
            </a:pPr>
            <a:r>
              <a:rPr lang="en-US" dirty="0"/>
              <a:t>Waveform characteristics:</a:t>
            </a:r>
          </a:p>
          <a:p>
            <a:pPr marL="800100" lvl="1" indent="-342900">
              <a:buFont typeface="Arial" panose="020B0604020202020204" pitchFamily="34" charset="0"/>
              <a:buChar char="•"/>
            </a:pPr>
            <a:r>
              <a:rPr lang="en-US" dirty="0"/>
              <a:t>Low PAPR</a:t>
            </a:r>
          </a:p>
          <a:p>
            <a:pPr marL="800100" lvl="1" indent="-342900">
              <a:buFont typeface="Arial" panose="020B0604020202020204" pitchFamily="34" charset="0"/>
              <a:buChar char="•"/>
            </a:pPr>
            <a:r>
              <a:rPr lang="en-US" dirty="0"/>
              <a:t>Low sensitivity to non-linearity to support operation with Class C PA</a:t>
            </a:r>
          </a:p>
          <a:p>
            <a:pPr marL="800100" lvl="1" indent="-342900">
              <a:buFont typeface="Arial" panose="020B0604020202020204" pitchFamily="34" charset="0"/>
              <a:buChar char="•"/>
            </a:pPr>
            <a:r>
              <a:rPr lang="en-US" dirty="0"/>
              <a:t>Meet FCC Part 90 requirements including Spectrum Emission Mask D.</a:t>
            </a:r>
          </a:p>
          <a:p>
            <a:pPr>
              <a:buFont typeface="Arial" panose="020B0604020202020204" pitchFamily="34" charset="0"/>
              <a:buChar char="•"/>
            </a:pPr>
            <a:r>
              <a:rPr lang="en-US" dirty="0"/>
              <a:t>Candidate waveforms:</a:t>
            </a:r>
          </a:p>
          <a:p>
            <a:pPr marL="800100" lvl="1" indent="-342900">
              <a:buFont typeface="Arial" panose="020B0604020202020204" pitchFamily="34" charset="0"/>
              <a:buChar char="•"/>
            </a:pPr>
            <a:r>
              <a:rPr lang="en-US" dirty="0"/>
              <a:t>SOQPSK-TG as per IRIG-106 (the symbol rate needs to be reduced to enable operation in a 12.5 </a:t>
            </a:r>
            <a:r>
              <a:rPr lang="en-US" dirty="0" err="1"/>
              <a:t>KHz</a:t>
            </a:r>
            <a:r>
              <a:rPr lang="en-US" dirty="0"/>
              <a:t> wide channel subject to FCC Part 90).</a:t>
            </a:r>
          </a:p>
          <a:p>
            <a:pPr marL="800100" lvl="1" indent="-342900">
              <a:buFont typeface="Arial" panose="020B0604020202020204" pitchFamily="34" charset="0"/>
              <a:buChar char="•"/>
            </a:pPr>
            <a:r>
              <a:rPr lang="en-US" dirty="0"/>
              <a:t>OQPSK</a:t>
            </a:r>
          </a:p>
          <a:p>
            <a:pPr marL="800100" lvl="1" indent="-342900">
              <a:buFont typeface="Arial" panose="020B0604020202020204" pitchFamily="34" charset="0"/>
              <a:buChar char="•"/>
            </a:pPr>
            <a:r>
              <a:rPr lang="en-US" dirty="0"/>
              <a:t>QPSK</a:t>
            </a:r>
          </a:p>
          <a:p>
            <a:pPr marL="800100" lvl="1" indent="-342900">
              <a:buFont typeface="Arial" panose="020B0604020202020204" pitchFamily="34" charset="0"/>
              <a:buChar char="•"/>
            </a:pPr>
            <a:r>
              <a:rPr lang="en-US" dirty="0"/>
              <a:t>GMSK</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659C5B0-BD34-B2CC-0D67-8658D4D7A2CB}"/>
              </a:ext>
            </a:extLst>
          </p:cNvPr>
          <p:cNvSpPr>
            <a:spLocks noGrp="1"/>
          </p:cNvSpPr>
          <p:nvPr>
            <p:ph type="sldNum" idx="12"/>
          </p:nvPr>
        </p:nvSpPr>
        <p:spPr/>
        <p:txBody>
          <a:bodyPr/>
          <a:lstStyle/>
          <a:p>
            <a:fld id="{330EA680-D336-4FF7-8B7A-9848BB0A1C32}" type="slidenum">
              <a:rPr lang="en-US" smtClean="0"/>
              <a:t>2</a:t>
            </a:fld>
            <a:endParaRPr lang="en-US"/>
          </a:p>
        </p:txBody>
      </p:sp>
      <p:sp>
        <p:nvSpPr>
          <p:cNvPr id="6" name="Footer Placeholder 5">
            <a:extLst>
              <a:ext uri="{FF2B5EF4-FFF2-40B4-BE49-F238E27FC236}">
                <a16:creationId xmlns:a16="http://schemas.microsoft.com/office/drawing/2014/main" id="{A6D2C2F7-7B33-9378-D35F-7FCAFDE67934}"/>
              </a:ext>
            </a:extLst>
          </p:cNvPr>
          <p:cNvSpPr>
            <a:spLocks noGrp="1"/>
          </p:cNvSpPr>
          <p:nvPr>
            <p:ph type="ftr" idx="14"/>
          </p:nvPr>
        </p:nvSpPr>
        <p:spPr/>
        <p:txBody>
          <a:bodyPr/>
          <a:lstStyle/>
          <a:p>
            <a:r>
              <a:rPr lang="sv-SE" dirty="0"/>
              <a:t>Menashe Shahar, Vishal Kalkundrikar, Ondas</a:t>
            </a:r>
            <a:endParaRPr lang="en-US" dirty="0"/>
          </a:p>
        </p:txBody>
      </p:sp>
    </p:spTree>
    <p:extLst>
      <p:ext uri="{BB962C8B-B14F-4D97-AF65-F5344CB8AC3E}">
        <p14:creationId xmlns:p14="http://schemas.microsoft.com/office/powerpoint/2010/main" val="47871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B1EA-E616-9D65-36C2-9418413C24D2}"/>
              </a:ext>
            </a:extLst>
          </p:cNvPr>
          <p:cNvSpPr>
            <a:spLocks noGrp="1"/>
          </p:cNvSpPr>
          <p:nvPr>
            <p:ph type="title"/>
          </p:nvPr>
        </p:nvSpPr>
        <p:spPr/>
        <p:txBody>
          <a:bodyPr/>
          <a:lstStyle/>
          <a:p>
            <a:r>
              <a:rPr lang="en-IN" dirty="0"/>
              <a:t>SOQPSK-TG 13.5 kbps No PA Vs Class C PA CA 90 </a:t>
            </a:r>
            <a:r>
              <a:rPr lang="en-IN" dirty="0" err="1"/>
              <a:t>Deg</a:t>
            </a:r>
            <a:endParaRPr lang="en-IN" dirty="0"/>
          </a:p>
        </p:txBody>
      </p:sp>
      <p:pic>
        <p:nvPicPr>
          <p:cNvPr id="7" name="Content Placeholder 6" descr="A graph of a function&#10;&#10;AI-generated content may be incorrect.">
            <a:extLst>
              <a:ext uri="{FF2B5EF4-FFF2-40B4-BE49-F238E27FC236}">
                <a16:creationId xmlns:a16="http://schemas.microsoft.com/office/drawing/2014/main" id="{BEBB7508-9B0D-E9F8-5A62-70AADC0521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2001585"/>
            <a:ext cx="5000625" cy="3943350"/>
          </a:xfrm>
        </p:spPr>
      </p:pic>
      <p:sp>
        <p:nvSpPr>
          <p:cNvPr id="4" name="Slide Number Placeholder 3">
            <a:extLst>
              <a:ext uri="{FF2B5EF4-FFF2-40B4-BE49-F238E27FC236}">
                <a16:creationId xmlns:a16="http://schemas.microsoft.com/office/drawing/2014/main" id="{884860D0-FF03-CD59-A4C4-AB7E8FA8257F}"/>
              </a:ext>
            </a:extLst>
          </p:cNvPr>
          <p:cNvSpPr>
            <a:spLocks noGrp="1"/>
          </p:cNvSpPr>
          <p:nvPr>
            <p:ph type="sldNum" idx="12"/>
          </p:nvPr>
        </p:nvSpPr>
        <p:spPr/>
        <p:txBody>
          <a:bodyPr/>
          <a:lstStyle/>
          <a:p>
            <a:fld id="{330EA680-D336-4FF7-8B7A-9848BB0A1C32}" type="slidenum">
              <a:rPr lang="en-US" smtClean="0"/>
              <a:t>20</a:t>
            </a:fld>
            <a:endParaRPr lang="en-US"/>
          </a:p>
        </p:txBody>
      </p:sp>
      <p:sp>
        <p:nvSpPr>
          <p:cNvPr id="5" name="Footer Placeholder 4">
            <a:extLst>
              <a:ext uri="{FF2B5EF4-FFF2-40B4-BE49-F238E27FC236}">
                <a16:creationId xmlns:a16="http://schemas.microsoft.com/office/drawing/2014/main" id="{D5D3AD52-B13F-BCF5-5D28-99EC4704114A}"/>
              </a:ext>
            </a:extLst>
          </p:cNvPr>
          <p:cNvSpPr>
            <a:spLocks noGrp="1"/>
          </p:cNvSpPr>
          <p:nvPr>
            <p:ph type="ftr" idx="14"/>
          </p:nvPr>
        </p:nvSpPr>
        <p:spPr/>
        <p:txBody>
          <a:bodyPr/>
          <a:lstStyle/>
          <a:p>
            <a:r>
              <a:rPr lang="sv-SE"/>
              <a:t>Menashe Shahar, Vishal Kalkundrikar, Ondas</a:t>
            </a:r>
            <a:endParaRPr lang="en-US"/>
          </a:p>
        </p:txBody>
      </p:sp>
      <p:pic>
        <p:nvPicPr>
          <p:cNvPr id="9" name="Picture 8" descr="A graph of a function&#10;&#10;AI-generated content may be incorrect.">
            <a:extLst>
              <a:ext uri="{FF2B5EF4-FFF2-40B4-BE49-F238E27FC236}">
                <a16:creationId xmlns:a16="http://schemas.microsoft.com/office/drawing/2014/main" id="{CF5D702C-FADB-D13E-2A0C-6C382F09C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943" y="2001585"/>
            <a:ext cx="4972050" cy="3943350"/>
          </a:xfrm>
          <a:prstGeom prst="rect">
            <a:avLst/>
          </a:prstGeom>
        </p:spPr>
      </p:pic>
    </p:spTree>
    <p:extLst>
      <p:ext uri="{BB962C8B-B14F-4D97-AF65-F5344CB8AC3E}">
        <p14:creationId xmlns:p14="http://schemas.microsoft.com/office/powerpoint/2010/main" val="211749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0133-A702-53E5-D958-76753E14E014}"/>
              </a:ext>
            </a:extLst>
          </p:cNvPr>
          <p:cNvSpPr>
            <a:spLocks noGrp="1"/>
          </p:cNvSpPr>
          <p:nvPr>
            <p:ph type="title"/>
          </p:nvPr>
        </p:nvSpPr>
        <p:spPr/>
        <p:txBody>
          <a:bodyPr/>
          <a:lstStyle/>
          <a:p>
            <a:r>
              <a:rPr lang="en-IN" sz="2400" dirty="0"/>
              <a:t>SOQPSK-TG with 0 dB PAPR, 13.5 kbps Class C PA 90 Degree Angle </a:t>
            </a:r>
          </a:p>
        </p:txBody>
      </p:sp>
      <p:sp>
        <p:nvSpPr>
          <p:cNvPr id="4" name="Slide Number Placeholder 3">
            <a:extLst>
              <a:ext uri="{FF2B5EF4-FFF2-40B4-BE49-F238E27FC236}">
                <a16:creationId xmlns:a16="http://schemas.microsoft.com/office/drawing/2014/main" id="{EB58D5C6-E1C0-4B1C-25A0-68CF4CE054CC}"/>
              </a:ext>
            </a:extLst>
          </p:cNvPr>
          <p:cNvSpPr>
            <a:spLocks noGrp="1"/>
          </p:cNvSpPr>
          <p:nvPr>
            <p:ph type="sldNum" idx="12"/>
          </p:nvPr>
        </p:nvSpPr>
        <p:spPr/>
        <p:txBody>
          <a:bodyPr/>
          <a:lstStyle/>
          <a:p>
            <a:fld id="{330EA680-D336-4FF7-8B7A-9848BB0A1C32}" type="slidenum">
              <a:rPr lang="en-US" smtClean="0"/>
              <a:t>21</a:t>
            </a:fld>
            <a:endParaRPr lang="en-US"/>
          </a:p>
        </p:txBody>
      </p:sp>
      <p:sp>
        <p:nvSpPr>
          <p:cNvPr id="5" name="Footer Placeholder 4">
            <a:extLst>
              <a:ext uri="{FF2B5EF4-FFF2-40B4-BE49-F238E27FC236}">
                <a16:creationId xmlns:a16="http://schemas.microsoft.com/office/drawing/2014/main" id="{AD1B77BD-84C5-5016-94EE-405A428F7CF5}"/>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of a function&#10;&#10;AI-generated content may be incorrect.">
            <a:extLst>
              <a:ext uri="{FF2B5EF4-FFF2-40B4-BE49-F238E27FC236}">
                <a16:creationId xmlns:a16="http://schemas.microsoft.com/office/drawing/2014/main" id="{AECE1A2E-097A-FD6A-A229-B1B2F1F5E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254" y="1617664"/>
            <a:ext cx="6010275" cy="4857750"/>
          </a:xfrm>
          <a:prstGeom prst="rect">
            <a:avLst/>
          </a:prstGeom>
        </p:spPr>
      </p:pic>
    </p:spTree>
    <p:extLst>
      <p:ext uri="{BB962C8B-B14F-4D97-AF65-F5344CB8AC3E}">
        <p14:creationId xmlns:p14="http://schemas.microsoft.com/office/powerpoint/2010/main" val="321807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3D07-B9F3-C83A-6AEE-02067FCAD9E1}"/>
              </a:ext>
            </a:extLst>
          </p:cNvPr>
          <p:cNvSpPr>
            <a:spLocks noGrp="1"/>
          </p:cNvSpPr>
          <p:nvPr>
            <p:ph type="title"/>
          </p:nvPr>
        </p:nvSpPr>
        <p:spPr/>
        <p:txBody>
          <a:bodyPr/>
          <a:lstStyle/>
          <a:p>
            <a:r>
              <a:rPr lang="en-IN" sz="2800" dirty="0"/>
              <a:t>SOQPSK-TG BER Vs SNR No PA Vs Class C PA CA 90 Degree</a:t>
            </a:r>
          </a:p>
        </p:txBody>
      </p:sp>
      <p:sp>
        <p:nvSpPr>
          <p:cNvPr id="4" name="Slide Number Placeholder 3">
            <a:extLst>
              <a:ext uri="{FF2B5EF4-FFF2-40B4-BE49-F238E27FC236}">
                <a16:creationId xmlns:a16="http://schemas.microsoft.com/office/drawing/2014/main" id="{5694A59B-F5BA-A887-1E35-1F7BA2FCB660}"/>
              </a:ext>
            </a:extLst>
          </p:cNvPr>
          <p:cNvSpPr>
            <a:spLocks noGrp="1"/>
          </p:cNvSpPr>
          <p:nvPr>
            <p:ph type="sldNum" idx="12"/>
          </p:nvPr>
        </p:nvSpPr>
        <p:spPr/>
        <p:txBody>
          <a:bodyPr/>
          <a:lstStyle/>
          <a:p>
            <a:fld id="{330EA680-D336-4FF7-8B7A-9848BB0A1C32}" type="slidenum">
              <a:rPr lang="en-US" smtClean="0"/>
              <a:t>22</a:t>
            </a:fld>
            <a:endParaRPr lang="en-US"/>
          </a:p>
        </p:txBody>
      </p:sp>
      <p:sp>
        <p:nvSpPr>
          <p:cNvPr id="5" name="Footer Placeholder 4">
            <a:extLst>
              <a:ext uri="{FF2B5EF4-FFF2-40B4-BE49-F238E27FC236}">
                <a16:creationId xmlns:a16="http://schemas.microsoft.com/office/drawing/2014/main" id="{C5D608C4-2880-2CCE-9D74-ED2B440FCE39}"/>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red line&#10;&#10;AI-generated content may be incorrect.">
            <a:extLst>
              <a:ext uri="{FF2B5EF4-FFF2-40B4-BE49-F238E27FC236}">
                <a16:creationId xmlns:a16="http://schemas.microsoft.com/office/drawing/2014/main" id="{78F54A07-8239-9C7F-4C1F-7276BD737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318" y="1484554"/>
            <a:ext cx="8143538" cy="4990859"/>
          </a:xfrm>
          <a:prstGeom prst="rect">
            <a:avLst/>
          </a:prstGeom>
        </p:spPr>
      </p:pic>
    </p:spTree>
    <p:extLst>
      <p:ext uri="{BB962C8B-B14F-4D97-AF65-F5344CB8AC3E}">
        <p14:creationId xmlns:p14="http://schemas.microsoft.com/office/powerpoint/2010/main" val="10138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BBEB-923D-AAE9-ACA2-F5BA45300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80F1-173D-3EE5-B2E7-2C06A4CAE881}"/>
              </a:ext>
            </a:extLst>
          </p:cNvPr>
          <p:cNvSpPr>
            <a:spLocks noGrp="1"/>
          </p:cNvSpPr>
          <p:nvPr>
            <p:ph type="title"/>
          </p:nvPr>
        </p:nvSpPr>
        <p:spPr>
          <a:xfrm>
            <a:off x="752475" y="618505"/>
            <a:ext cx="10515600" cy="854075"/>
          </a:xfrm>
        </p:spPr>
        <p:txBody>
          <a:bodyPr>
            <a:normAutofit fontScale="90000"/>
          </a:bodyPr>
          <a:lstStyle/>
          <a:p>
            <a:pPr algn="ctr"/>
            <a:r>
              <a:rPr lang="en-US" dirty="0"/>
              <a:t>SOQPSK: Frequency Utilization vs Class C Amplifier Conduction Angle</a:t>
            </a:r>
          </a:p>
        </p:txBody>
      </p:sp>
      <p:sp>
        <p:nvSpPr>
          <p:cNvPr id="3" name="Content Placeholder 2">
            <a:extLst>
              <a:ext uri="{FF2B5EF4-FFF2-40B4-BE49-F238E27FC236}">
                <a16:creationId xmlns:a16="http://schemas.microsoft.com/office/drawing/2014/main" id="{39CCC791-4297-9BF5-B21D-6E87ABD61C73}"/>
              </a:ext>
            </a:extLst>
          </p:cNvPr>
          <p:cNvSpPr>
            <a:spLocks noGrp="1"/>
          </p:cNvSpPr>
          <p:nvPr>
            <p:ph idx="1"/>
          </p:nvPr>
        </p:nvSpPr>
        <p:spPr>
          <a:xfrm>
            <a:off x="990599" y="1600200"/>
            <a:ext cx="10742221" cy="4928569"/>
          </a:xfrm>
        </p:spPr>
        <p:txBody>
          <a:bodyPr>
            <a:normAutofit/>
          </a:bodyPr>
          <a:lstStyle/>
          <a:p>
            <a:pPr>
              <a:buFont typeface="Arial" panose="020B0604020202020204" pitchFamily="34" charset="0"/>
              <a:buChar char="•"/>
            </a:pPr>
            <a:r>
              <a:rPr lang="en-US" dirty="0"/>
              <a:t>SOQPSK Waveform can operate with a Class C PA with conduction angle 90 degrees and pass Spectrum Emission Mask D if the bit rate is selected appropriately. </a:t>
            </a:r>
          </a:p>
          <a:p>
            <a:pPr>
              <a:buFont typeface="Arial" panose="020B0604020202020204" pitchFamily="34" charset="0"/>
              <a:buChar char="•"/>
            </a:pPr>
            <a:r>
              <a:rPr lang="en-US" dirty="0"/>
              <a:t>To meet FCC Part 90 spectrum emission mask D,  maximum bit rate used is 13.5 kbps. With this Frequency utilization is 1.2 bits/sec/Hz.</a:t>
            </a:r>
          </a:p>
          <a:p>
            <a:pPr marL="742950" lvl="1" indent="-285750"/>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6CB7C46-66B5-49F7-2892-8F982C461132}"/>
              </a:ext>
            </a:extLst>
          </p:cNvPr>
          <p:cNvSpPr>
            <a:spLocks noGrp="1"/>
          </p:cNvSpPr>
          <p:nvPr>
            <p:ph type="sldNum" idx="12"/>
          </p:nvPr>
        </p:nvSpPr>
        <p:spPr/>
        <p:txBody>
          <a:bodyPr/>
          <a:lstStyle/>
          <a:p>
            <a:fld id="{330EA680-D336-4FF7-8B7A-9848BB0A1C32}" type="slidenum">
              <a:rPr lang="en-US" smtClean="0"/>
              <a:t>23</a:t>
            </a:fld>
            <a:endParaRPr lang="en-US"/>
          </a:p>
        </p:txBody>
      </p:sp>
      <p:sp>
        <p:nvSpPr>
          <p:cNvPr id="6" name="Footer Placeholder 5">
            <a:extLst>
              <a:ext uri="{FF2B5EF4-FFF2-40B4-BE49-F238E27FC236}">
                <a16:creationId xmlns:a16="http://schemas.microsoft.com/office/drawing/2014/main" id="{00BACE89-2AAA-8A70-3266-F17573EC576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05571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D93-0C5A-C513-C4AC-8799CD5FBB85}"/>
              </a:ext>
            </a:extLst>
          </p:cNvPr>
          <p:cNvSpPr>
            <a:spLocks noGrp="1"/>
          </p:cNvSpPr>
          <p:nvPr>
            <p:ph type="title"/>
          </p:nvPr>
        </p:nvSpPr>
        <p:spPr/>
        <p:txBody>
          <a:bodyPr/>
          <a:lstStyle/>
          <a:p>
            <a:pPr algn="ctr"/>
            <a:r>
              <a:rPr lang="en-US" dirty="0"/>
              <a:t>GMSK: Waveform before and after PA</a:t>
            </a:r>
          </a:p>
        </p:txBody>
      </p:sp>
      <p:pic>
        <p:nvPicPr>
          <p:cNvPr id="4" name="Content Placeholder 3">
            <a:extLst>
              <a:ext uri="{FF2B5EF4-FFF2-40B4-BE49-F238E27FC236}">
                <a16:creationId xmlns:a16="http://schemas.microsoft.com/office/drawing/2014/main" id="{83BAEB5C-0841-DA2B-5850-A6AA6597C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E0451CCF-7932-352B-C4B5-B1AC083D4CC1}"/>
              </a:ext>
            </a:extLst>
          </p:cNvPr>
          <p:cNvSpPr>
            <a:spLocks noGrp="1"/>
          </p:cNvSpPr>
          <p:nvPr>
            <p:ph type="sldNum" idx="12"/>
          </p:nvPr>
        </p:nvSpPr>
        <p:spPr/>
        <p:txBody>
          <a:bodyPr/>
          <a:lstStyle/>
          <a:p>
            <a:fld id="{330EA680-D336-4FF7-8B7A-9848BB0A1C32}" type="slidenum">
              <a:rPr lang="en-US" smtClean="0"/>
              <a:t>24</a:t>
            </a:fld>
            <a:endParaRPr lang="en-US"/>
          </a:p>
        </p:txBody>
      </p:sp>
      <p:sp>
        <p:nvSpPr>
          <p:cNvPr id="6" name="Footer Placeholder 5">
            <a:extLst>
              <a:ext uri="{FF2B5EF4-FFF2-40B4-BE49-F238E27FC236}">
                <a16:creationId xmlns:a16="http://schemas.microsoft.com/office/drawing/2014/main" id="{6F591F33-4B78-26F3-024F-D35B097FE43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22620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4763-61E8-36D7-B851-BE21F2053EFE}"/>
              </a:ext>
            </a:extLst>
          </p:cNvPr>
          <p:cNvSpPr>
            <a:spLocks noGrp="1"/>
          </p:cNvSpPr>
          <p:nvPr>
            <p:ph type="title"/>
          </p:nvPr>
        </p:nvSpPr>
        <p:spPr/>
        <p:txBody>
          <a:bodyPr/>
          <a:lstStyle/>
          <a:p>
            <a:pPr algn="ctr"/>
            <a:r>
              <a:rPr lang="en-US" dirty="0"/>
              <a:t>GMSK – BER vs SNR</a:t>
            </a:r>
          </a:p>
        </p:txBody>
      </p:sp>
      <p:pic>
        <p:nvPicPr>
          <p:cNvPr id="4" name="Content Placeholder 3">
            <a:extLst>
              <a:ext uri="{FF2B5EF4-FFF2-40B4-BE49-F238E27FC236}">
                <a16:creationId xmlns:a16="http://schemas.microsoft.com/office/drawing/2014/main" id="{F92F98C6-D6A9-D78D-86D9-C496CDB25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054E4CC0-949F-DEF0-5175-F590EBFFEAEA}"/>
              </a:ext>
            </a:extLst>
          </p:cNvPr>
          <p:cNvSpPr>
            <a:spLocks noGrp="1"/>
          </p:cNvSpPr>
          <p:nvPr>
            <p:ph type="sldNum" idx="12"/>
          </p:nvPr>
        </p:nvSpPr>
        <p:spPr/>
        <p:txBody>
          <a:bodyPr/>
          <a:lstStyle/>
          <a:p>
            <a:fld id="{330EA680-D336-4FF7-8B7A-9848BB0A1C32}" type="slidenum">
              <a:rPr lang="en-US" smtClean="0"/>
              <a:t>25</a:t>
            </a:fld>
            <a:endParaRPr lang="en-US"/>
          </a:p>
        </p:txBody>
      </p:sp>
      <p:sp>
        <p:nvSpPr>
          <p:cNvPr id="6" name="Footer Placeholder 5">
            <a:extLst>
              <a:ext uri="{FF2B5EF4-FFF2-40B4-BE49-F238E27FC236}">
                <a16:creationId xmlns:a16="http://schemas.microsoft.com/office/drawing/2014/main" id="{5BEFC4E9-D73D-BA1C-D568-022AB375754C}"/>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87002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E5E2-D390-A8C5-C23A-46D889CC54E8}"/>
              </a:ext>
            </a:extLst>
          </p:cNvPr>
          <p:cNvSpPr>
            <a:spLocks noGrp="1"/>
          </p:cNvSpPr>
          <p:nvPr>
            <p:ph type="title"/>
          </p:nvPr>
        </p:nvSpPr>
        <p:spPr/>
        <p:txBody>
          <a:bodyPr/>
          <a:lstStyle/>
          <a:p>
            <a:r>
              <a:rPr lang="en-IN" dirty="0"/>
              <a:t>GMSK 0 dB PAPR Bit rate 12.5kbps, 1.11 bps/Hz Spectral Efficiency.</a:t>
            </a:r>
          </a:p>
        </p:txBody>
      </p:sp>
      <p:pic>
        <p:nvPicPr>
          <p:cNvPr id="5" name="Content Placeholder 4" descr="A graph of a graph showing a wave&#10;&#10;AI-generated content may be incorrect.">
            <a:extLst>
              <a:ext uri="{FF2B5EF4-FFF2-40B4-BE49-F238E27FC236}">
                <a16:creationId xmlns:a16="http://schemas.microsoft.com/office/drawing/2014/main" id="{B29171E6-4957-37EC-A659-A57E89AE3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4" y="1783583"/>
            <a:ext cx="6108679" cy="4351338"/>
          </a:xfrm>
        </p:spPr>
      </p:pic>
      <p:pic>
        <p:nvPicPr>
          <p:cNvPr id="7" name="Picture 6" descr="A graph with numbers and lines&#10;&#10;AI-generated content may be incorrect.">
            <a:extLst>
              <a:ext uri="{FF2B5EF4-FFF2-40B4-BE49-F238E27FC236}">
                <a16:creationId xmlns:a16="http://schemas.microsoft.com/office/drawing/2014/main" id="{4071828C-4324-7619-B0EC-5218B072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448" y="1916494"/>
            <a:ext cx="6437128" cy="4218427"/>
          </a:xfrm>
          <a:prstGeom prst="rect">
            <a:avLst/>
          </a:prstGeom>
        </p:spPr>
      </p:pic>
      <p:sp>
        <p:nvSpPr>
          <p:cNvPr id="3" name="Slide Number Placeholder 2">
            <a:extLst>
              <a:ext uri="{FF2B5EF4-FFF2-40B4-BE49-F238E27FC236}">
                <a16:creationId xmlns:a16="http://schemas.microsoft.com/office/drawing/2014/main" id="{A8205C6F-9DCD-5238-7FE2-181A55C9E726}"/>
              </a:ext>
            </a:extLst>
          </p:cNvPr>
          <p:cNvSpPr>
            <a:spLocks noGrp="1"/>
          </p:cNvSpPr>
          <p:nvPr>
            <p:ph type="sldNum" idx="12"/>
          </p:nvPr>
        </p:nvSpPr>
        <p:spPr/>
        <p:txBody>
          <a:bodyPr/>
          <a:lstStyle/>
          <a:p>
            <a:fld id="{330EA680-D336-4FF7-8B7A-9848BB0A1C32}" type="slidenum">
              <a:rPr lang="en-US" smtClean="0"/>
              <a:t>26</a:t>
            </a:fld>
            <a:endParaRPr lang="en-US"/>
          </a:p>
        </p:txBody>
      </p:sp>
      <p:sp>
        <p:nvSpPr>
          <p:cNvPr id="6" name="Footer Placeholder 5">
            <a:extLst>
              <a:ext uri="{FF2B5EF4-FFF2-40B4-BE49-F238E27FC236}">
                <a16:creationId xmlns:a16="http://schemas.microsoft.com/office/drawing/2014/main" id="{74487B58-02C1-BDE3-FB4E-C0D5E11BC90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142930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E196-CA00-7B01-BBC2-A827C64D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943AD-AC4E-6EB7-92BC-FE47D8B180CE}"/>
              </a:ext>
            </a:extLst>
          </p:cNvPr>
          <p:cNvSpPr>
            <a:spLocks noGrp="1"/>
          </p:cNvSpPr>
          <p:nvPr>
            <p:ph type="title"/>
          </p:nvPr>
        </p:nvSpPr>
        <p:spPr/>
        <p:txBody>
          <a:bodyPr/>
          <a:lstStyle/>
          <a:p>
            <a:r>
              <a:rPr lang="en-IN" sz="2800" dirty="0"/>
              <a:t>GMSK 0 dB PAPR Bit rate 12.5kbps, 1.11 bps/Hz Spectral Efficiency with Class C PA Conduction angle 90 Degree.</a:t>
            </a:r>
          </a:p>
        </p:txBody>
      </p:sp>
      <p:sp>
        <p:nvSpPr>
          <p:cNvPr id="3" name="Slide Number Placeholder 2">
            <a:extLst>
              <a:ext uri="{FF2B5EF4-FFF2-40B4-BE49-F238E27FC236}">
                <a16:creationId xmlns:a16="http://schemas.microsoft.com/office/drawing/2014/main" id="{372F681F-E6DC-84A1-C3EF-DD998D701D9A}"/>
              </a:ext>
            </a:extLst>
          </p:cNvPr>
          <p:cNvSpPr>
            <a:spLocks noGrp="1"/>
          </p:cNvSpPr>
          <p:nvPr>
            <p:ph type="sldNum" idx="12"/>
          </p:nvPr>
        </p:nvSpPr>
        <p:spPr/>
        <p:txBody>
          <a:bodyPr/>
          <a:lstStyle/>
          <a:p>
            <a:fld id="{330EA680-D336-4FF7-8B7A-9848BB0A1C32}" type="slidenum">
              <a:rPr lang="en-US" smtClean="0"/>
              <a:t>27</a:t>
            </a:fld>
            <a:endParaRPr lang="en-US"/>
          </a:p>
        </p:txBody>
      </p:sp>
      <p:sp>
        <p:nvSpPr>
          <p:cNvPr id="6" name="Footer Placeholder 5">
            <a:extLst>
              <a:ext uri="{FF2B5EF4-FFF2-40B4-BE49-F238E27FC236}">
                <a16:creationId xmlns:a16="http://schemas.microsoft.com/office/drawing/2014/main" id="{89840A0F-D5E0-095B-847B-4225AC8551D7}"/>
              </a:ext>
            </a:extLst>
          </p:cNvPr>
          <p:cNvSpPr>
            <a:spLocks noGrp="1"/>
          </p:cNvSpPr>
          <p:nvPr>
            <p:ph type="ftr" idx="14"/>
          </p:nvPr>
        </p:nvSpPr>
        <p:spPr/>
        <p:txBody>
          <a:bodyPr/>
          <a:lstStyle/>
          <a:p>
            <a:r>
              <a:rPr lang="sv-SE"/>
              <a:t>Menashe Shahar, Vishal Kalkundrikar, Ondas</a:t>
            </a:r>
            <a:endParaRPr lang="en-US"/>
          </a:p>
        </p:txBody>
      </p:sp>
      <p:pic>
        <p:nvPicPr>
          <p:cNvPr id="12" name="Picture 11" descr="A graph of a normalized wave&#10;&#10;AI-generated content may be incorrect.">
            <a:extLst>
              <a:ext uri="{FF2B5EF4-FFF2-40B4-BE49-F238E27FC236}">
                <a16:creationId xmlns:a16="http://schemas.microsoft.com/office/drawing/2014/main" id="{ECCDC1CE-A9C6-CED4-F872-66F61F866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 y="1751014"/>
            <a:ext cx="10962640" cy="4618036"/>
          </a:xfrm>
          <a:prstGeom prst="rect">
            <a:avLst/>
          </a:prstGeom>
        </p:spPr>
      </p:pic>
    </p:spTree>
    <p:extLst>
      <p:ext uri="{BB962C8B-B14F-4D97-AF65-F5344CB8AC3E}">
        <p14:creationId xmlns:p14="http://schemas.microsoft.com/office/powerpoint/2010/main" val="422635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0872-6D23-F0DA-9D38-9A6817953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E2E7B-3E4C-B71A-01C3-5E6766683614}"/>
              </a:ext>
            </a:extLst>
          </p:cNvPr>
          <p:cNvSpPr>
            <a:spLocks noGrp="1"/>
          </p:cNvSpPr>
          <p:nvPr>
            <p:ph type="title"/>
          </p:nvPr>
        </p:nvSpPr>
        <p:spPr/>
        <p:txBody>
          <a:bodyPr/>
          <a:lstStyle/>
          <a:p>
            <a:r>
              <a:rPr lang="en-IN" sz="2800" dirty="0"/>
              <a:t>GMSK BER Vs SNR No PA Vs Class C PA CA 90 Degree</a:t>
            </a:r>
          </a:p>
        </p:txBody>
      </p:sp>
      <p:sp>
        <p:nvSpPr>
          <p:cNvPr id="4" name="Slide Number Placeholder 3">
            <a:extLst>
              <a:ext uri="{FF2B5EF4-FFF2-40B4-BE49-F238E27FC236}">
                <a16:creationId xmlns:a16="http://schemas.microsoft.com/office/drawing/2014/main" id="{7E0AC648-576F-4A00-DDF1-F2900DC09E85}"/>
              </a:ext>
            </a:extLst>
          </p:cNvPr>
          <p:cNvSpPr>
            <a:spLocks noGrp="1"/>
          </p:cNvSpPr>
          <p:nvPr>
            <p:ph type="sldNum" idx="12"/>
          </p:nvPr>
        </p:nvSpPr>
        <p:spPr/>
        <p:txBody>
          <a:bodyPr/>
          <a:lstStyle/>
          <a:p>
            <a:fld id="{330EA680-D336-4FF7-8B7A-9848BB0A1C32}" type="slidenum">
              <a:rPr lang="en-US" smtClean="0"/>
              <a:t>28</a:t>
            </a:fld>
            <a:endParaRPr lang="en-US"/>
          </a:p>
        </p:txBody>
      </p:sp>
      <p:sp>
        <p:nvSpPr>
          <p:cNvPr id="5" name="Footer Placeholder 4">
            <a:extLst>
              <a:ext uri="{FF2B5EF4-FFF2-40B4-BE49-F238E27FC236}">
                <a16:creationId xmlns:a16="http://schemas.microsoft.com/office/drawing/2014/main" id="{03ED3564-A5E6-323B-F4EE-36799B644508}"/>
              </a:ext>
            </a:extLst>
          </p:cNvPr>
          <p:cNvSpPr>
            <a:spLocks noGrp="1"/>
          </p:cNvSpPr>
          <p:nvPr>
            <p:ph type="ftr" idx="14"/>
          </p:nvPr>
        </p:nvSpPr>
        <p:spPr/>
        <p:txBody>
          <a:bodyPr/>
          <a:lstStyle/>
          <a:p>
            <a:r>
              <a:rPr lang="sv-SE"/>
              <a:t>Menashe Shahar, Vishal Kalkundrikar, Ondas</a:t>
            </a:r>
            <a:endParaRPr lang="en-US"/>
          </a:p>
        </p:txBody>
      </p:sp>
      <p:pic>
        <p:nvPicPr>
          <p:cNvPr id="6" name="Picture 5" descr="A graph of a function&#10;&#10;AI-generated content may be incorrect.">
            <a:extLst>
              <a:ext uri="{FF2B5EF4-FFF2-40B4-BE49-F238E27FC236}">
                <a16:creationId xmlns:a16="http://schemas.microsoft.com/office/drawing/2014/main" id="{89023EEF-6DB0-E191-F167-FFBA06AF5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 y="1441525"/>
            <a:ext cx="10690538" cy="4948517"/>
          </a:xfrm>
          <a:prstGeom prst="rect">
            <a:avLst/>
          </a:prstGeom>
        </p:spPr>
      </p:pic>
    </p:spTree>
    <p:extLst>
      <p:ext uri="{BB962C8B-B14F-4D97-AF65-F5344CB8AC3E}">
        <p14:creationId xmlns:p14="http://schemas.microsoft.com/office/powerpoint/2010/main" val="2978304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5327-C5F8-4408-01F2-F6919FB684BC}"/>
              </a:ext>
            </a:extLst>
          </p:cNvPr>
          <p:cNvSpPr>
            <a:spLocks noGrp="1"/>
          </p:cNvSpPr>
          <p:nvPr>
            <p:ph type="title"/>
          </p:nvPr>
        </p:nvSpPr>
        <p:spPr/>
        <p:txBody>
          <a:bodyPr/>
          <a:lstStyle/>
          <a:p>
            <a:r>
              <a:rPr lang="en-IN" dirty="0"/>
              <a:t>Four FSK BER Vs SNR</a:t>
            </a:r>
          </a:p>
        </p:txBody>
      </p:sp>
      <p:sp>
        <p:nvSpPr>
          <p:cNvPr id="4" name="Slide Number Placeholder 3">
            <a:extLst>
              <a:ext uri="{FF2B5EF4-FFF2-40B4-BE49-F238E27FC236}">
                <a16:creationId xmlns:a16="http://schemas.microsoft.com/office/drawing/2014/main" id="{66772945-1A80-7190-9498-ED170AA6B8F8}"/>
              </a:ext>
            </a:extLst>
          </p:cNvPr>
          <p:cNvSpPr>
            <a:spLocks noGrp="1"/>
          </p:cNvSpPr>
          <p:nvPr>
            <p:ph type="sldNum" idx="12"/>
          </p:nvPr>
        </p:nvSpPr>
        <p:spPr/>
        <p:txBody>
          <a:bodyPr/>
          <a:lstStyle/>
          <a:p>
            <a:fld id="{330EA680-D336-4FF7-8B7A-9848BB0A1C32}" type="slidenum">
              <a:rPr lang="en-US" smtClean="0"/>
              <a:t>29</a:t>
            </a:fld>
            <a:endParaRPr lang="en-US"/>
          </a:p>
        </p:txBody>
      </p:sp>
      <p:sp>
        <p:nvSpPr>
          <p:cNvPr id="5" name="Footer Placeholder 4">
            <a:extLst>
              <a:ext uri="{FF2B5EF4-FFF2-40B4-BE49-F238E27FC236}">
                <a16:creationId xmlns:a16="http://schemas.microsoft.com/office/drawing/2014/main" id="{D05F98E4-7DA2-BFCB-A9E9-DBFD13164C9C}"/>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line going up&#10;&#10;AI-generated content may be incorrect.">
            <a:extLst>
              <a:ext uri="{FF2B5EF4-FFF2-40B4-BE49-F238E27FC236}">
                <a16:creationId xmlns:a16="http://schemas.microsoft.com/office/drawing/2014/main" id="{11975D07-2CC7-DCC3-4B16-592ED70A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60" y="1390310"/>
            <a:ext cx="9753600" cy="4939370"/>
          </a:xfrm>
          <a:prstGeom prst="rect">
            <a:avLst/>
          </a:prstGeom>
        </p:spPr>
      </p:pic>
    </p:spTree>
    <p:extLst>
      <p:ext uri="{BB962C8B-B14F-4D97-AF65-F5344CB8AC3E}">
        <p14:creationId xmlns:p14="http://schemas.microsoft.com/office/powerpoint/2010/main" val="218841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lstStyle/>
          <a:p>
            <a:pPr algn="ctr"/>
            <a:r>
              <a:rPr lang="en-US" dirty="0"/>
              <a:t>Ability to Operate with a Class C PA</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838200" y="1045028"/>
            <a:ext cx="10965872" cy="5593277"/>
          </a:xfrm>
        </p:spPr>
        <p:txBody>
          <a:bodyPr>
            <a:normAutofit lnSpcReduction="10000"/>
          </a:bodyPr>
          <a:lstStyle/>
          <a:p>
            <a:pPr marL="0" indent="0">
              <a:buNone/>
            </a:pPr>
            <a:endParaRPr lang="en-US" sz="1600" dirty="0"/>
          </a:p>
          <a:p>
            <a:pPr>
              <a:buFont typeface="Arial" panose="020B0604020202020204" pitchFamily="34" charset="0"/>
              <a:buChar char="•"/>
            </a:pPr>
            <a:r>
              <a:rPr lang="en-US" sz="2400" dirty="0"/>
              <a:t>Objectives:</a:t>
            </a:r>
          </a:p>
          <a:p>
            <a:pPr marL="800100" lvl="1" indent="-342900">
              <a:buFont typeface="Arial" panose="020B0604020202020204" pitchFamily="34" charset="0"/>
              <a:buChar char="•"/>
            </a:pPr>
            <a:r>
              <a:rPr lang="en-US" sz="2000" dirty="0"/>
              <a:t>Determine if  QPSK, SOQPSK, SQPSK (OQPSK) and GMSK can operate with a Class C Power Amplifier and at what conduction angle. </a:t>
            </a:r>
          </a:p>
          <a:p>
            <a:pPr marL="1200150" lvl="2" indent="-285750">
              <a:buFont typeface="Arial" panose="020B0604020202020204" pitchFamily="34" charset="0"/>
              <a:buChar char="•"/>
            </a:pPr>
            <a:r>
              <a:rPr lang="en-US" sz="1600" dirty="0"/>
              <a:t>The impact of the Class C PA on BER vs SNR performance</a:t>
            </a:r>
          </a:p>
          <a:p>
            <a:pPr marL="1200150" lvl="2" indent="-285750">
              <a:buFont typeface="Arial" panose="020B0604020202020204" pitchFamily="34" charset="0"/>
              <a:buChar char="•"/>
            </a:pPr>
            <a:r>
              <a:rPr lang="en-US" sz="1600" dirty="0"/>
              <a:t>The impact of the Class C  PA on the spectrum and whether the radio will pass FCC Part 90 Spectrum Emission Mask D.  </a:t>
            </a:r>
          </a:p>
          <a:p>
            <a:pPr marL="800100" lvl="1" indent="-342900">
              <a:buFont typeface="Arial" panose="020B0604020202020204" pitchFamily="34" charset="0"/>
              <a:buChar char="•"/>
            </a:pPr>
            <a:r>
              <a:rPr lang="en-US" sz="2000" dirty="0"/>
              <a:t>Assess the power consumption that can be saved in the PA section. </a:t>
            </a:r>
          </a:p>
          <a:p>
            <a:pPr marL="800100" lvl="1" indent="-342900">
              <a:buFont typeface="Arial" panose="020B0604020202020204" pitchFamily="34" charset="0"/>
              <a:buChar char="•"/>
            </a:pPr>
            <a:r>
              <a:rPr lang="en-US" sz="2000" dirty="0"/>
              <a:t>Determine the frequency utilization of each modulation.</a:t>
            </a:r>
          </a:p>
          <a:p>
            <a:pPr>
              <a:buFont typeface="Arial" panose="020B0604020202020204" pitchFamily="34" charset="0"/>
              <a:buChar char="•"/>
            </a:pPr>
            <a:r>
              <a:rPr lang="en-US" sz="2400" dirty="0"/>
              <a:t>Methodology:</a:t>
            </a:r>
          </a:p>
          <a:p>
            <a:pPr marL="800100" lvl="1" indent="-342900">
              <a:buFont typeface="Arial" panose="020B0604020202020204" pitchFamily="34" charset="0"/>
              <a:buChar char="•"/>
            </a:pPr>
            <a:r>
              <a:rPr lang="en-US" sz="2000" dirty="0"/>
              <a:t>A MATLAB simulation is used to simulate the radio transmitter, the radio recover, the Class C PA.</a:t>
            </a:r>
          </a:p>
          <a:p>
            <a:pPr marL="800100" lvl="1" indent="-342900">
              <a:buFont typeface="Arial" panose="020B0604020202020204" pitchFamily="34" charset="0"/>
              <a:buChar char="•"/>
            </a:pPr>
            <a:r>
              <a:rPr lang="en-US" sz="2000" dirty="0"/>
              <a:t>A filter is added on the transmit path  before the PA to try limit the bandwidth such that the frequency utilization is 2 bits/sec/Hz. </a:t>
            </a:r>
          </a:p>
          <a:p>
            <a:pPr marL="800100" lvl="1" indent="-342900">
              <a:buFont typeface="Arial" panose="020B0604020202020204" pitchFamily="34" charset="0"/>
              <a:buChar char="•"/>
            </a:pPr>
            <a:r>
              <a:rPr lang="en-US" sz="2000" dirty="0"/>
              <a:t>Class C PA is modeled as a limiter. When the level of the waveform exceeds a threshold, the PA is turned on and below this level, the PA is turned off. The threshold level determines the conduction angle at which the PA is on. </a:t>
            </a:r>
          </a:p>
          <a:p>
            <a:pPr marL="457200" lvl="1"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D08333EC-F98E-8CFD-B6F6-93FA7F568FA6}"/>
              </a:ext>
            </a:extLst>
          </p:cNvPr>
          <p:cNvSpPr>
            <a:spLocks noGrp="1"/>
          </p:cNvSpPr>
          <p:nvPr>
            <p:ph type="sldNum" idx="12"/>
          </p:nvPr>
        </p:nvSpPr>
        <p:spPr/>
        <p:txBody>
          <a:bodyPr/>
          <a:lstStyle/>
          <a:p>
            <a:fld id="{330EA680-D336-4FF7-8B7A-9848BB0A1C32}" type="slidenum">
              <a:rPr lang="en-US" smtClean="0"/>
              <a:t>3</a:t>
            </a:fld>
            <a:endParaRPr lang="en-US"/>
          </a:p>
        </p:txBody>
      </p:sp>
      <p:sp>
        <p:nvSpPr>
          <p:cNvPr id="6" name="Footer Placeholder 5">
            <a:extLst>
              <a:ext uri="{FF2B5EF4-FFF2-40B4-BE49-F238E27FC236}">
                <a16:creationId xmlns:a16="http://schemas.microsoft.com/office/drawing/2014/main" id="{3D74353F-181D-F00A-E0B3-5961023567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3268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2505-DE14-CF9D-E7F7-788376441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2072D-9D89-3A42-9143-7CF97B000B18}"/>
              </a:ext>
            </a:extLst>
          </p:cNvPr>
          <p:cNvSpPr>
            <a:spLocks noGrp="1"/>
          </p:cNvSpPr>
          <p:nvPr>
            <p:ph type="title"/>
          </p:nvPr>
        </p:nvSpPr>
        <p:spPr>
          <a:xfrm>
            <a:off x="914401" y="685801"/>
            <a:ext cx="10361084" cy="785811"/>
          </a:xfrm>
        </p:spPr>
        <p:txBody>
          <a:bodyPr/>
          <a:lstStyle/>
          <a:p>
            <a:r>
              <a:rPr lang="en-IN" sz="2000" dirty="0"/>
              <a:t>Four FSK 9600 bps Mask D fails. Needs pulse shaping but PAPR will increase.</a:t>
            </a:r>
          </a:p>
        </p:txBody>
      </p:sp>
      <p:sp>
        <p:nvSpPr>
          <p:cNvPr id="4" name="Slide Number Placeholder 3">
            <a:extLst>
              <a:ext uri="{FF2B5EF4-FFF2-40B4-BE49-F238E27FC236}">
                <a16:creationId xmlns:a16="http://schemas.microsoft.com/office/drawing/2014/main" id="{07AC6D26-9960-6CE8-10FE-8ABA29CE675B}"/>
              </a:ext>
            </a:extLst>
          </p:cNvPr>
          <p:cNvSpPr>
            <a:spLocks noGrp="1"/>
          </p:cNvSpPr>
          <p:nvPr>
            <p:ph type="sldNum" idx="12"/>
          </p:nvPr>
        </p:nvSpPr>
        <p:spPr/>
        <p:txBody>
          <a:bodyPr/>
          <a:lstStyle/>
          <a:p>
            <a:fld id="{330EA680-D336-4FF7-8B7A-9848BB0A1C32}" type="slidenum">
              <a:rPr lang="en-US" smtClean="0"/>
              <a:t>30</a:t>
            </a:fld>
            <a:endParaRPr lang="en-US"/>
          </a:p>
        </p:txBody>
      </p:sp>
      <p:sp>
        <p:nvSpPr>
          <p:cNvPr id="5" name="Footer Placeholder 4">
            <a:extLst>
              <a:ext uri="{FF2B5EF4-FFF2-40B4-BE49-F238E27FC236}">
                <a16:creationId xmlns:a16="http://schemas.microsoft.com/office/drawing/2014/main" id="{8B8DB6A7-106F-8905-9A90-96D1BA5349EF}"/>
              </a:ext>
            </a:extLst>
          </p:cNvPr>
          <p:cNvSpPr>
            <a:spLocks noGrp="1"/>
          </p:cNvSpPr>
          <p:nvPr>
            <p:ph type="ftr" idx="14"/>
          </p:nvPr>
        </p:nvSpPr>
        <p:spPr/>
        <p:txBody>
          <a:bodyPr/>
          <a:lstStyle/>
          <a:p>
            <a:r>
              <a:rPr lang="sv-SE"/>
              <a:t>Menashe Shahar, Vishal Kalkundrikar, Ondas</a:t>
            </a:r>
            <a:endParaRPr lang="en-US"/>
          </a:p>
        </p:txBody>
      </p:sp>
      <p:pic>
        <p:nvPicPr>
          <p:cNvPr id="6" name="Picture 5" descr="A graph of a function&#10;&#10;AI-generated content may be incorrect.">
            <a:extLst>
              <a:ext uri="{FF2B5EF4-FFF2-40B4-BE49-F238E27FC236}">
                <a16:creationId xmlns:a16="http://schemas.microsoft.com/office/drawing/2014/main" id="{2ED9B4A2-4FF7-E6F4-C846-C297A6590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471612"/>
            <a:ext cx="9926319" cy="4810292"/>
          </a:xfrm>
          <a:prstGeom prst="rect">
            <a:avLst/>
          </a:prstGeom>
        </p:spPr>
      </p:pic>
    </p:spTree>
    <p:extLst>
      <p:ext uri="{BB962C8B-B14F-4D97-AF65-F5344CB8AC3E}">
        <p14:creationId xmlns:p14="http://schemas.microsoft.com/office/powerpoint/2010/main" val="1157937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5FAA-53FD-728E-CEBA-D6C3D9E0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53D35-5847-AD8B-D14F-55B562FD25B8}"/>
              </a:ext>
            </a:extLst>
          </p:cNvPr>
          <p:cNvSpPr>
            <a:spLocks noGrp="1"/>
          </p:cNvSpPr>
          <p:nvPr>
            <p:ph type="title"/>
          </p:nvPr>
        </p:nvSpPr>
        <p:spPr>
          <a:xfrm>
            <a:off x="838200" y="365125"/>
            <a:ext cx="10515600" cy="854075"/>
          </a:xfrm>
        </p:spPr>
        <p:txBody>
          <a:bodyPr>
            <a:normAutofit/>
          </a:bodyPr>
          <a:lstStyle/>
          <a:p>
            <a:pPr algn="ctr"/>
            <a:r>
              <a:rPr lang="en-US" dirty="0"/>
              <a:t>Summary</a:t>
            </a:r>
          </a:p>
        </p:txBody>
      </p:sp>
      <p:sp>
        <p:nvSpPr>
          <p:cNvPr id="3" name="Content Placeholder 2">
            <a:extLst>
              <a:ext uri="{FF2B5EF4-FFF2-40B4-BE49-F238E27FC236}">
                <a16:creationId xmlns:a16="http://schemas.microsoft.com/office/drawing/2014/main" id="{E35C2200-3153-3B53-5638-9AACFE503C6E}"/>
              </a:ext>
            </a:extLst>
          </p:cNvPr>
          <p:cNvSpPr>
            <a:spLocks noGrp="1"/>
          </p:cNvSpPr>
          <p:nvPr>
            <p:ph idx="1"/>
          </p:nvPr>
        </p:nvSpPr>
        <p:spPr>
          <a:xfrm>
            <a:off x="990599" y="1330036"/>
            <a:ext cx="10742221" cy="5198733"/>
          </a:xfrm>
        </p:spPr>
        <p:txBody>
          <a:bodyPr>
            <a:normAutofit/>
          </a:bodyPr>
          <a:lstStyle/>
          <a:p>
            <a:pPr>
              <a:buFont typeface="Arial" panose="020B0604020202020204" pitchFamily="34" charset="0"/>
              <a:buChar char="•"/>
            </a:pPr>
            <a:r>
              <a:rPr lang="en-US" dirty="0"/>
              <a:t>The waveform is passed through a low pass filter. As the filter become more selective (smaller Rolloff), the PAPR increases.</a:t>
            </a:r>
          </a:p>
          <a:p>
            <a:r>
              <a:rPr lang="en-US" dirty="0"/>
              <a:t>Here are couple of data points:</a:t>
            </a:r>
          </a:p>
          <a:p>
            <a:pPr marL="800100" lvl="1" indent="-342900">
              <a:buFont typeface="Arial" panose="020B0604020202020204" pitchFamily="34" charset="0"/>
              <a:buChar char="•"/>
            </a:pPr>
            <a:r>
              <a:rPr lang="en-US" dirty="0"/>
              <a:t>For QPSK and OQPSK waveforms, with spectral efficiency of 1.85 bps/Hz, Rolloff factor of 0.1, FCC mask D Passing, PAPR is 6.6 and 5.5 dB respectively. </a:t>
            </a:r>
          </a:p>
          <a:p>
            <a:pPr marL="800100" lvl="1" indent="-342900">
              <a:buFont typeface="Arial" panose="020B0604020202020204" pitchFamily="34" charset="0"/>
              <a:buChar char="•"/>
            </a:pPr>
            <a:r>
              <a:rPr lang="en-US" dirty="0"/>
              <a:t>The minimum PAPR with mask D passing for QPSK is seen with roll of factor of 0.48. The PAPR  is 3.3 dB for QPSK and 3.1 dB for OQPSK. The spectral efficiency is 1.42 bps/Hz. </a:t>
            </a:r>
            <a:endParaRPr lang="en-US" sz="2800" dirty="0"/>
          </a:p>
          <a:p>
            <a:pPr marL="800100" lvl="1" indent="-342900">
              <a:buFont typeface="Arial" panose="020B0604020202020204" pitchFamily="34" charset="0"/>
              <a:buChar char="•"/>
            </a:pPr>
            <a:r>
              <a:rPr lang="en-US" dirty="0"/>
              <a:t>For SOQPSK we get 1.2 bps/Hz spectral efficiency with 0 dB PAPR and mask </a:t>
            </a:r>
            <a:r>
              <a:rPr lang="en-US"/>
              <a:t>D passing.</a:t>
            </a:r>
            <a:endParaRPr lang="en-US" dirty="0"/>
          </a:p>
          <a:p>
            <a:pPr marL="800100" lvl="1" indent="-342900">
              <a:buFont typeface="Arial" panose="020B0604020202020204" pitchFamily="34" charset="0"/>
              <a:buChar char="•"/>
            </a:pPr>
            <a:r>
              <a:rPr lang="en-US" dirty="0"/>
              <a:t>For GMSK we get 1.11 bps/Hz spectral efficiency with 0 dB PAPR mask D passing with Class C PA conduction angle 90 degree.</a:t>
            </a:r>
          </a:p>
          <a:p>
            <a:pPr lvl="1"/>
            <a:endParaRPr lang="en-US" dirty="0"/>
          </a:p>
          <a:p>
            <a:pPr lvl="1"/>
            <a:endParaRPr lang="en-US" dirty="0"/>
          </a:p>
          <a:p>
            <a:pPr lvl="1"/>
            <a:r>
              <a:rPr lang="en-US" dirty="0"/>
              <a:t>Note: PAPR considered is for 0.1% CCDF.</a:t>
            </a:r>
          </a:p>
        </p:txBody>
      </p:sp>
      <p:sp>
        <p:nvSpPr>
          <p:cNvPr id="4" name="Slide Number Placeholder 3">
            <a:extLst>
              <a:ext uri="{FF2B5EF4-FFF2-40B4-BE49-F238E27FC236}">
                <a16:creationId xmlns:a16="http://schemas.microsoft.com/office/drawing/2014/main" id="{F361EEC4-52D6-8A2F-DB8B-B4F6B4513961}"/>
              </a:ext>
            </a:extLst>
          </p:cNvPr>
          <p:cNvSpPr>
            <a:spLocks noGrp="1"/>
          </p:cNvSpPr>
          <p:nvPr>
            <p:ph type="sldNum" idx="12"/>
          </p:nvPr>
        </p:nvSpPr>
        <p:spPr/>
        <p:txBody>
          <a:bodyPr/>
          <a:lstStyle/>
          <a:p>
            <a:fld id="{330EA680-D336-4FF7-8B7A-9848BB0A1C32}" type="slidenum">
              <a:rPr lang="en-US" smtClean="0"/>
              <a:t>31</a:t>
            </a:fld>
            <a:endParaRPr lang="en-US"/>
          </a:p>
        </p:txBody>
      </p:sp>
      <p:sp>
        <p:nvSpPr>
          <p:cNvPr id="6" name="Footer Placeholder 5">
            <a:extLst>
              <a:ext uri="{FF2B5EF4-FFF2-40B4-BE49-F238E27FC236}">
                <a16:creationId xmlns:a16="http://schemas.microsoft.com/office/drawing/2014/main" id="{35F940FE-B5A3-DF94-9D8B-BFCBA91B686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765448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3F2203-F311-2257-D6A5-4373777D7F5F}"/>
              </a:ext>
            </a:extLst>
          </p:cNvPr>
          <p:cNvGraphicFramePr>
            <a:graphicFrameLocks noGrp="1"/>
          </p:cNvGraphicFramePr>
          <p:nvPr/>
        </p:nvGraphicFramePr>
        <p:xfrm>
          <a:off x="803305" y="763921"/>
          <a:ext cx="7101555" cy="2966720"/>
        </p:xfrm>
        <a:graphic>
          <a:graphicData uri="http://schemas.openxmlformats.org/drawingml/2006/table">
            <a:tbl>
              <a:tblPr firstRow="1" bandRow="1">
                <a:tableStyleId>{5C22544A-7EE6-4342-B048-85BDC9FD1C3A}</a:tableStyleId>
              </a:tblPr>
              <a:tblGrid>
                <a:gridCol w="1159380">
                  <a:extLst>
                    <a:ext uri="{9D8B030D-6E8A-4147-A177-3AD203B41FA5}">
                      <a16:colId xmlns:a16="http://schemas.microsoft.com/office/drawing/2014/main" val="2199288075"/>
                    </a:ext>
                  </a:extLst>
                </a:gridCol>
                <a:gridCol w="1743342">
                  <a:extLst>
                    <a:ext uri="{9D8B030D-6E8A-4147-A177-3AD203B41FA5}">
                      <a16:colId xmlns:a16="http://schemas.microsoft.com/office/drawing/2014/main" val="2155070395"/>
                    </a:ext>
                  </a:extLst>
                </a:gridCol>
                <a:gridCol w="2700471">
                  <a:extLst>
                    <a:ext uri="{9D8B030D-6E8A-4147-A177-3AD203B41FA5}">
                      <a16:colId xmlns:a16="http://schemas.microsoft.com/office/drawing/2014/main" val="3668418286"/>
                    </a:ext>
                  </a:extLst>
                </a:gridCol>
                <a:gridCol w="1498362">
                  <a:extLst>
                    <a:ext uri="{9D8B030D-6E8A-4147-A177-3AD203B41FA5}">
                      <a16:colId xmlns:a16="http://schemas.microsoft.com/office/drawing/2014/main" val="1561844713"/>
                    </a:ext>
                  </a:extLst>
                </a:gridCol>
              </a:tblGrid>
              <a:tr h="370840">
                <a:tc>
                  <a:txBody>
                    <a:bodyPr/>
                    <a:lstStyle/>
                    <a:p>
                      <a:r>
                        <a:rPr lang="en-US" sz="1600" dirty="0"/>
                        <a:t>PA Class</a:t>
                      </a:r>
                    </a:p>
                  </a:txBody>
                  <a:tcPr/>
                </a:tc>
                <a:tc>
                  <a:txBody>
                    <a:bodyPr/>
                    <a:lstStyle/>
                    <a:p>
                      <a:r>
                        <a:rPr lang="en-US" sz="1600" dirty="0"/>
                        <a:t>Conduction Angle</a:t>
                      </a:r>
                    </a:p>
                  </a:txBody>
                  <a:tcPr/>
                </a:tc>
                <a:tc>
                  <a:txBody>
                    <a:bodyPr/>
                    <a:lstStyle/>
                    <a:p>
                      <a:r>
                        <a:rPr lang="en-US" sz="1600" dirty="0"/>
                        <a:t>Theoretical Efficiency</a:t>
                      </a:r>
                    </a:p>
                  </a:txBody>
                  <a:tcPr/>
                </a:tc>
                <a:tc>
                  <a:txBody>
                    <a:bodyPr/>
                    <a:lstStyle/>
                    <a:p>
                      <a:r>
                        <a:rPr lang="en-US" sz="1600" dirty="0"/>
                        <a:t>Practical Efficiency</a:t>
                      </a:r>
                    </a:p>
                  </a:txBody>
                  <a:tcPr/>
                </a:tc>
                <a:extLst>
                  <a:ext uri="{0D108BD9-81ED-4DB2-BD59-A6C34878D82A}">
                    <a16:rowId xmlns:a16="http://schemas.microsoft.com/office/drawing/2014/main" val="198273796"/>
                  </a:ext>
                </a:extLst>
              </a:tr>
              <a:tr h="370840">
                <a:tc>
                  <a:txBody>
                    <a:bodyPr/>
                    <a:lstStyle/>
                    <a:p>
                      <a:r>
                        <a:rPr lang="en-US" sz="1600" dirty="0"/>
                        <a:t>Class A</a:t>
                      </a:r>
                    </a:p>
                  </a:txBody>
                  <a:tcPr/>
                </a:tc>
                <a:tc>
                  <a:txBody>
                    <a:bodyPr/>
                    <a:lstStyle/>
                    <a:p>
                      <a:r>
                        <a:rPr lang="en-US" sz="1600" dirty="0"/>
                        <a:t>360 Degrees</a:t>
                      </a:r>
                    </a:p>
                  </a:txBody>
                  <a:tcPr/>
                </a:tc>
                <a:tc>
                  <a:txBody>
                    <a:bodyPr/>
                    <a:lstStyle/>
                    <a:p>
                      <a:r>
                        <a:rPr lang="en-US" sz="1600" dirty="0"/>
                        <a:t>50.0 %</a:t>
                      </a:r>
                    </a:p>
                  </a:txBody>
                  <a:tcPr/>
                </a:tc>
                <a:tc>
                  <a:txBody>
                    <a:bodyPr/>
                    <a:lstStyle/>
                    <a:p>
                      <a:r>
                        <a:rPr lang="en-US" sz="1600" dirty="0"/>
                        <a:t>25 – 30 %</a:t>
                      </a:r>
                    </a:p>
                  </a:txBody>
                  <a:tcPr/>
                </a:tc>
                <a:extLst>
                  <a:ext uri="{0D108BD9-81ED-4DB2-BD59-A6C34878D82A}">
                    <a16:rowId xmlns:a16="http://schemas.microsoft.com/office/drawing/2014/main" val="1630496972"/>
                  </a:ext>
                </a:extLst>
              </a:tr>
              <a:tr h="370840">
                <a:tc>
                  <a:txBody>
                    <a:bodyPr/>
                    <a:lstStyle/>
                    <a:p>
                      <a:r>
                        <a:rPr lang="en-US" sz="1600" dirty="0"/>
                        <a:t>Class B</a:t>
                      </a:r>
                    </a:p>
                  </a:txBody>
                  <a:tcPr/>
                </a:tc>
                <a:tc>
                  <a:txBody>
                    <a:bodyPr/>
                    <a:lstStyle/>
                    <a:p>
                      <a:r>
                        <a:rPr lang="en-US" sz="1600" dirty="0"/>
                        <a:t>180 Degrees</a:t>
                      </a:r>
                    </a:p>
                  </a:txBody>
                  <a:tcPr/>
                </a:tc>
                <a:tc>
                  <a:txBody>
                    <a:bodyPr/>
                    <a:lstStyle/>
                    <a:p>
                      <a:r>
                        <a:rPr lang="en-US" sz="1600" dirty="0"/>
                        <a:t>78.5 %</a:t>
                      </a:r>
                    </a:p>
                  </a:txBody>
                  <a:tcPr/>
                </a:tc>
                <a:tc>
                  <a:txBody>
                    <a:bodyPr/>
                    <a:lstStyle/>
                    <a:p>
                      <a:r>
                        <a:rPr lang="en-US" sz="1600" dirty="0"/>
                        <a:t>55 – 65 %</a:t>
                      </a:r>
                    </a:p>
                  </a:txBody>
                  <a:tcPr/>
                </a:tc>
                <a:extLst>
                  <a:ext uri="{0D108BD9-81ED-4DB2-BD59-A6C34878D82A}">
                    <a16:rowId xmlns:a16="http://schemas.microsoft.com/office/drawing/2014/main" val="3909551083"/>
                  </a:ext>
                </a:extLst>
              </a:tr>
              <a:tr h="370840">
                <a:tc>
                  <a:txBody>
                    <a:bodyPr/>
                    <a:lstStyle/>
                    <a:p>
                      <a:r>
                        <a:rPr lang="en-US" sz="1600" dirty="0"/>
                        <a:t>Class AB</a:t>
                      </a:r>
                    </a:p>
                  </a:txBody>
                  <a:tcPr/>
                </a:tc>
                <a:tc>
                  <a:txBody>
                    <a:bodyPr/>
                    <a:lstStyle/>
                    <a:p>
                      <a:r>
                        <a:rPr lang="en-US" sz="1600" dirty="0"/>
                        <a:t>Between 180 – 360 Degree</a:t>
                      </a:r>
                    </a:p>
                  </a:txBody>
                  <a:tcPr/>
                </a:tc>
                <a:tc>
                  <a:txBody>
                    <a:bodyPr/>
                    <a:lstStyle/>
                    <a:p>
                      <a:r>
                        <a:rPr lang="en-US" sz="1600" dirty="0"/>
                        <a:t>Less than 78.5 %</a:t>
                      </a:r>
                    </a:p>
                  </a:txBody>
                  <a:tcPr/>
                </a:tc>
                <a:tc>
                  <a:txBody>
                    <a:bodyPr/>
                    <a:lstStyle/>
                    <a:p>
                      <a:r>
                        <a:rPr lang="en-US" sz="1600" dirty="0"/>
                        <a:t>50 – 60 %</a:t>
                      </a:r>
                    </a:p>
                  </a:txBody>
                  <a:tcPr/>
                </a:tc>
                <a:extLst>
                  <a:ext uri="{0D108BD9-81ED-4DB2-BD59-A6C34878D82A}">
                    <a16:rowId xmlns:a16="http://schemas.microsoft.com/office/drawing/2014/main" val="1740425698"/>
                  </a:ext>
                </a:extLst>
              </a:tr>
              <a:tr h="370840">
                <a:tc>
                  <a:txBody>
                    <a:bodyPr/>
                    <a:lstStyle/>
                    <a:p>
                      <a:r>
                        <a:rPr lang="en-US" sz="1600" dirty="0"/>
                        <a:t>Class C</a:t>
                      </a:r>
                    </a:p>
                  </a:txBody>
                  <a:tcPr/>
                </a:tc>
                <a:tc>
                  <a:txBody>
                    <a:bodyPr/>
                    <a:lstStyle/>
                    <a:p>
                      <a:r>
                        <a:rPr lang="en-US" sz="1600" dirty="0"/>
                        <a:t>&lt; 180 Degrees</a:t>
                      </a:r>
                    </a:p>
                  </a:txBody>
                  <a:tcPr/>
                </a:tc>
                <a:tc>
                  <a:txBody>
                    <a:bodyPr/>
                    <a:lstStyle/>
                    <a:p>
                      <a:r>
                        <a:rPr lang="en-US" sz="1600" dirty="0"/>
                        <a:t>For meaningful operation 70 – 85% (smaller angle – higher efficiency but lower utility)</a:t>
                      </a:r>
                    </a:p>
                  </a:txBody>
                  <a:tcPr/>
                </a:tc>
                <a:tc>
                  <a:txBody>
                    <a:bodyPr/>
                    <a:lstStyle/>
                    <a:p>
                      <a:r>
                        <a:rPr lang="en-US" sz="1600" dirty="0"/>
                        <a:t>65 – 75 %</a:t>
                      </a:r>
                    </a:p>
                  </a:txBody>
                  <a:tcPr/>
                </a:tc>
                <a:extLst>
                  <a:ext uri="{0D108BD9-81ED-4DB2-BD59-A6C34878D82A}">
                    <a16:rowId xmlns:a16="http://schemas.microsoft.com/office/drawing/2014/main" val="3717709880"/>
                  </a:ext>
                </a:extLst>
              </a:tr>
            </a:tbl>
          </a:graphicData>
        </a:graphic>
      </p:graphicFrame>
      <p:sp>
        <p:nvSpPr>
          <p:cNvPr id="3" name="TextBox 2">
            <a:extLst>
              <a:ext uri="{FF2B5EF4-FFF2-40B4-BE49-F238E27FC236}">
                <a16:creationId xmlns:a16="http://schemas.microsoft.com/office/drawing/2014/main" id="{A491D416-CA75-C367-40D5-553D8140E715}"/>
              </a:ext>
            </a:extLst>
          </p:cNvPr>
          <p:cNvSpPr txBox="1"/>
          <p:nvPr/>
        </p:nvSpPr>
        <p:spPr>
          <a:xfrm>
            <a:off x="803305" y="302256"/>
            <a:ext cx="29396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a:ea typeface="+mn-ea"/>
                <a:cs typeface="+mn-cs"/>
              </a:rPr>
              <a:t>Basics of PA Class</a:t>
            </a:r>
          </a:p>
        </p:txBody>
      </p:sp>
      <p:pic>
        <p:nvPicPr>
          <p:cNvPr id="5" name="Picture 4">
            <a:extLst>
              <a:ext uri="{FF2B5EF4-FFF2-40B4-BE49-F238E27FC236}">
                <a16:creationId xmlns:a16="http://schemas.microsoft.com/office/drawing/2014/main" id="{9D014163-F678-3E49-545E-80E94617C455}"/>
              </a:ext>
            </a:extLst>
          </p:cNvPr>
          <p:cNvPicPr>
            <a:picLocks noChangeAspect="1"/>
          </p:cNvPicPr>
          <p:nvPr/>
        </p:nvPicPr>
        <p:blipFill>
          <a:blip r:embed="rId2"/>
          <a:stretch>
            <a:fillRect/>
          </a:stretch>
        </p:blipFill>
        <p:spPr>
          <a:xfrm>
            <a:off x="8279199" y="584162"/>
            <a:ext cx="3038475" cy="3371850"/>
          </a:xfrm>
          <a:prstGeom prst="rect">
            <a:avLst/>
          </a:prstGeom>
        </p:spPr>
      </p:pic>
      <p:sp>
        <p:nvSpPr>
          <p:cNvPr id="4" name="TextBox 3">
            <a:extLst>
              <a:ext uri="{FF2B5EF4-FFF2-40B4-BE49-F238E27FC236}">
                <a16:creationId xmlns:a16="http://schemas.microsoft.com/office/drawing/2014/main" id="{6BB4D1E9-A6FC-CAE7-D79C-9D67CB546FC4}"/>
              </a:ext>
            </a:extLst>
          </p:cNvPr>
          <p:cNvSpPr txBox="1"/>
          <p:nvPr/>
        </p:nvSpPr>
        <p:spPr>
          <a:xfrm>
            <a:off x="803304" y="3792196"/>
            <a:ext cx="74991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a:ea typeface="+mn-ea"/>
                <a:cs typeface="+mn-cs"/>
              </a:rPr>
              <a:t>Why Practical Efficiency is lower than Theoretical Efficiency</a:t>
            </a:r>
          </a:p>
        </p:txBody>
      </p:sp>
      <p:sp>
        <p:nvSpPr>
          <p:cNvPr id="6" name="TextBox 5">
            <a:extLst>
              <a:ext uri="{FF2B5EF4-FFF2-40B4-BE49-F238E27FC236}">
                <a16:creationId xmlns:a16="http://schemas.microsoft.com/office/drawing/2014/main" id="{403EA457-90E2-C3B4-DA2A-633CD6BCEE23}"/>
              </a:ext>
            </a:extLst>
          </p:cNvPr>
          <p:cNvSpPr txBox="1"/>
          <p:nvPr/>
        </p:nvSpPr>
        <p:spPr>
          <a:xfrm>
            <a:off x="803304" y="4282540"/>
            <a:ext cx="1119114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Non-linear operation – power wasted in unwanted frequencies like harmonics.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Quiescent current – constant DC flows even without input signal.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DC Power dissipation as heat.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Impedance mis-match – causes power reflections, reduces power delivered to the load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Biasing – variations in biasing due to various reasons, can lead to signal clipping and distortion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PCB Layout imperfections and soldering may impact ground return path and hence reduce efficiency.</a:t>
            </a:r>
          </a:p>
        </p:txBody>
      </p:sp>
    </p:spTree>
    <p:extLst>
      <p:ext uri="{BB962C8B-B14F-4D97-AF65-F5344CB8AC3E}">
        <p14:creationId xmlns:p14="http://schemas.microsoft.com/office/powerpoint/2010/main" val="3509847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DE23-7F1C-780F-6C72-7C66F78D880F}"/>
              </a:ext>
            </a:extLst>
          </p:cNvPr>
          <p:cNvSpPr>
            <a:spLocks noGrp="1"/>
          </p:cNvSpPr>
          <p:nvPr>
            <p:ph type="title"/>
          </p:nvPr>
        </p:nvSpPr>
        <p:spPr>
          <a:xfrm>
            <a:off x="629393" y="365125"/>
            <a:ext cx="11234056" cy="1325563"/>
          </a:xfrm>
        </p:spPr>
        <p:txBody>
          <a:bodyPr>
            <a:normAutofit/>
          </a:bodyPr>
          <a:lstStyle/>
          <a:p>
            <a:r>
              <a:rPr lang="en-US" sz="3600" dirty="0"/>
              <a:t>Theoretical Class C PA Efficiency vs Conduction Angle</a:t>
            </a:r>
          </a:p>
        </p:txBody>
      </p:sp>
      <p:pic>
        <p:nvPicPr>
          <p:cNvPr id="4" name="Picture 3">
            <a:extLst>
              <a:ext uri="{FF2B5EF4-FFF2-40B4-BE49-F238E27FC236}">
                <a16:creationId xmlns:a16="http://schemas.microsoft.com/office/drawing/2014/main" id="{84647AC3-9127-4CAB-22BC-3B4DC696ABB6}"/>
              </a:ext>
            </a:extLst>
          </p:cNvPr>
          <p:cNvPicPr>
            <a:picLocks noChangeAspect="1"/>
          </p:cNvPicPr>
          <p:nvPr/>
        </p:nvPicPr>
        <p:blipFill>
          <a:blip r:embed="rId2"/>
          <a:stretch>
            <a:fillRect/>
          </a:stretch>
        </p:blipFill>
        <p:spPr>
          <a:xfrm>
            <a:off x="2926001" y="2011322"/>
            <a:ext cx="5152331" cy="4392283"/>
          </a:xfrm>
          <a:prstGeom prst="rect">
            <a:avLst/>
          </a:prstGeom>
        </p:spPr>
      </p:pic>
    </p:spTree>
    <p:extLst>
      <p:ext uri="{BB962C8B-B14F-4D97-AF65-F5344CB8AC3E}">
        <p14:creationId xmlns:p14="http://schemas.microsoft.com/office/powerpoint/2010/main" val="2104025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FF88-F4B9-E91D-7558-49FB1F8C6F8E}"/>
              </a:ext>
            </a:extLst>
          </p:cNvPr>
          <p:cNvSpPr>
            <a:spLocks noGrp="1"/>
          </p:cNvSpPr>
          <p:nvPr>
            <p:ph type="title"/>
          </p:nvPr>
        </p:nvSpPr>
        <p:spPr/>
        <p:txBody>
          <a:bodyPr/>
          <a:lstStyle/>
          <a:p>
            <a:pPr algn="ctr"/>
            <a:r>
              <a:rPr lang="en-US" dirty="0"/>
              <a:t>PAPR Effect on PA efficiency</a:t>
            </a:r>
          </a:p>
        </p:txBody>
      </p:sp>
      <p:pic>
        <p:nvPicPr>
          <p:cNvPr id="1029" name="Picture 1">
            <a:extLst>
              <a:ext uri="{FF2B5EF4-FFF2-40B4-BE49-F238E27FC236}">
                <a16:creationId xmlns:a16="http://schemas.microsoft.com/office/drawing/2014/main" id="{1CEA64FC-0AF2-80AE-0628-63CC33A8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2097088"/>
            <a:ext cx="795845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63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A855-3467-E590-A3D5-97D81178F517}"/>
              </a:ext>
            </a:extLst>
          </p:cNvPr>
          <p:cNvSpPr>
            <a:spLocks noGrp="1"/>
          </p:cNvSpPr>
          <p:nvPr>
            <p:ph type="title"/>
          </p:nvPr>
        </p:nvSpPr>
        <p:spPr>
          <a:xfrm>
            <a:off x="838200" y="365126"/>
            <a:ext cx="10515600" cy="764428"/>
          </a:xfrm>
        </p:spPr>
        <p:txBody>
          <a:bodyPr/>
          <a:lstStyle/>
          <a:p>
            <a:r>
              <a:rPr lang="en-IN" dirty="0"/>
              <a:t>Power Consumption Comparison.</a:t>
            </a:r>
          </a:p>
        </p:txBody>
      </p:sp>
      <p:graphicFrame>
        <p:nvGraphicFramePr>
          <p:cNvPr id="3" name="Object 2">
            <a:extLst>
              <a:ext uri="{FF2B5EF4-FFF2-40B4-BE49-F238E27FC236}">
                <a16:creationId xmlns:a16="http://schemas.microsoft.com/office/drawing/2014/main" id="{1D30FDFA-D2B6-D6AB-AF73-7FF0ED498867}"/>
              </a:ext>
            </a:extLst>
          </p:cNvPr>
          <p:cNvGraphicFramePr>
            <a:graphicFrameLocks noChangeAspect="1"/>
          </p:cNvGraphicFramePr>
          <p:nvPr>
            <p:extLst>
              <p:ext uri="{D42A27DB-BD31-4B8C-83A1-F6EECF244321}">
                <p14:modId xmlns:p14="http://schemas.microsoft.com/office/powerpoint/2010/main" val="4228864976"/>
              </p:ext>
            </p:extLst>
          </p:nvPr>
        </p:nvGraphicFramePr>
        <p:xfrm>
          <a:off x="3223418" y="1096963"/>
          <a:ext cx="5745163" cy="5761037"/>
        </p:xfrm>
        <a:graphic>
          <a:graphicData uri="http://schemas.openxmlformats.org/presentationml/2006/ole">
            <mc:AlternateContent xmlns:mc="http://schemas.openxmlformats.org/markup-compatibility/2006">
              <mc:Choice xmlns:v="urn:schemas-microsoft-com:vml" Requires="v">
                <p:oleObj name="Worksheet" r:id="rId2" imgW="5745409" imgH="5760720" progId="Excel.Sheet.12">
                  <p:embed/>
                </p:oleObj>
              </mc:Choice>
              <mc:Fallback>
                <p:oleObj name="Worksheet" r:id="rId2" imgW="5745409" imgH="5760720" progId="Excel.Sheet.12">
                  <p:embed/>
                  <p:pic>
                    <p:nvPicPr>
                      <p:cNvPr id="0" name=""/>
                      <p:cNvPicPr/>
                      <p:nvPr/>
                    </p:nvPicPr>
                    <p:blipFill>
                      <a:blip r:embed="rId3"/>
                      <a:stretch>
                        <a:fillRect/>
                      </a:stretch>
                    </p:blipFill>
                    <p:spPr>
                      <a:xfrm>
                        <a:off x="3223418" y="1096963"/>
                        <a:ext cx="5745163" cy="5761037"/>
                      </a:xfrm>
                      <a:prstGeom prst="rect">
                        <a:avLst/>
                      </a:prstGeom>
                    </p:spPr>
                  </p:pic>
                </p:oleObj>
              </mc:Fallback>
            </mc:AlternateContent>
          </a:graphicData>
        </a:graphic>
      </p:graphicFrame>
    </p:spTree>
    <p:extLst>
      <p:ext uri="{BB962C8B-B14F-4D97-AF65-F5344CB8AC3E}">
        <p14:creationId xmlns:p14="http://schemas.microsoft.com/office/powerpoint/2010/main" val="6957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018CB-DCD9-6F67-0380-E860FBC72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98B4F-F843-2C9C-61A9-D099305AEFA1}"/>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(1)</a:t>
            </a:r>
          </a:p>
        </p:txBody>
      </p:sp>
      <p:sp>
        <p:nvSpPr>
          <p:cNvPr id="3" name="Content Placeholder 2">
            <a:extLst>
              <a:ext uri="{FF2B5EF4-FFF2-40B4-BE49-F238E27FC236}">
                <a16:creationId xmlns:a16="http://schemas.microsoft.com/office/drawing/2014/main" id="{847C2503-2893-D94C-66B3-234643D26049}"/>
              </a:ext>
            </a:extLst>
          </p:cNvPr>
          <p:cNvSpPr>
            <a:spLocks noGrp="1"/>
          </p:cNvSpPr>
          <p:nvPr>
            <p:ph idx="1"/>
          </p:nvPr>
        </p:nvSpPr>
        <p:spPr>
          <a:xfrm>
            <a:off x="990599" y="1330036"/>
            <a:ext cx="10742221" cy="5198733"/>
          </a:xfrm>
        </p:spPr>
        <p:txBody>
          <a:bodyPr>
            <a:normAutofit lnSpcReduction="10000"/>
          </a:bodyPr>
          <a:lstStyle/>
          <a:p>
            <a:r>
              <a:rPr lang="en-US" dirty="0"/>
              <a:t>Uncoded frequency utilization: frequency utilization before FEC is applied</a:t>
            </a:r>
          </a:p>
          <a:p>
            <a:r>
              <a:rPr lang="en-US" dirty="0"/>
              <a:t>SNR for BER = 10 exp-4 (dB) uncoded: The SNR needed to support a BER of 10 exp -4 for the uncoded waveform.</a:t>
            </a:r>
          </a:p>
          <a:p>
            <a:r>
              <a:rPr lang="en-US" dirty="0"/>
              <a:t>SNR for BER = 10 exp-4 (dB) with CTC ½: The SNR needed to support a BER of 10 exp -4 for a CTC ½ coded waveform.</a:t>
            </a:r>
          </a:p>
          <a:p>
            <a:r>
              <a:rPr lang="en-US" dirty="0"/>
              <a:t>SNR for BER = 10 exp-4 (dB) with CTC ¾ : The SNR needed to support a BER of 10 exp -4 for a CTC 3/4 coded waveform.</a:t>
            </a:r>
          </a:p>
          <a:p>
            <a:r>
              <a:rPr lang="en-US" dirty="0"/>
              <a:t>CTC1/2 coded frequency utilization: the frequency utilization when CTC1/2 is applied to the waveform.</a:t>
            </a:r>
          </a:p>
          <a:p>
            <a:r>
              <a:rPr lang="en-US" dirty="0"/>
              <a:t>CTC3/4 coded frequency utilization: the frequency utilization when CTC3/4 is applied to the waveform.</a:t>
            </a:r>
          </a:p>
          <a:p>
            <a:pPr marL="457200" lvl="1" indent="0">
              <a:buNone/>
            </a:pPr>
            <a:endParaRPr lang="en-US" dirty="0"/>
          </a:p>
          <a:p>
            <a:pPr lvl="1"/>
            <a:endParaRPr lang="en-US" dirty="0"/>
          </a:p>
        </p:txBody>
      </p:sp>
    </p:spTree>
    <p:extLst>
      <p:ext uri="{BB962C8B-B14F-4D97-AF65-F5344CB8AC3E}">
        <p14:creationId xmlns:p14="http://schemas.microsoft.com/office/powerpoint/2010/main" val="190027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512E2-6BEC-64D3-34D9-489C821FC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7001A7-8897-5CB7-A403-034185B01A85}"/>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(2)</a:t>
            </a:r>
          </a:p>
        </p:txBody>
      </p:sp>
      <p:sp>
        <p:nvSpPr>
          <p:cNvPr id="3" name="Content Placeholder 2">
            <a:extLst>
              <a:ext uri="{FF2B5EF4-FFF2-40B4-BE49-F238E27FC236}">
                <a16:creationId xmlns:a16="http://schemas.microsoft.com/office/drawing/2014/main" id="{107C8D0E-C702-3120-2579-89CFFD4D83CA}"/>
              </a:ext>
            </a:extLst>
          </p:cNvPr>
          <p:cNvSpPr>
            <a:spLocks noGrp="1"/>
          </p:cNvSpPr>
          <p:nvPr>
            <p:ph idx="1"/>
          </p:nvPr>
        </p:nvSpPr>
        <p:spPr>
          <a:xfrm>
            <a:off x="990599" y="1330036"/>
            <a:ext cx="10742221" cy="5198733"/>
          </a:xfrm>
        </p:spPr>
        <p:txBody>
          <a:bodyPr>
            <a:normAutofit fontScale="92500" lnSpcReduction="10000"/>
          </a:bodyPr>
          <a:lstStyle/>
          <a:p>
            <a:r>
              <a:rPr lang="en-US" dirty="0"/>
              <a:t>PA Class: A-B or C. Class C is only selected if the conduction angle that can be supported is 90°. </a:t>
            </a:r>
          </a:p>
          <a:p>
            <a:r>
              <a:rPr lang="en-US" dirty="0"/>
              <a:t>Post PA Insertion Loss: this is the combined insertion loss of the T/R switch, a coupler and an anti-harmonic filter needed to meet the strict FCC harmonics requirements. I used the value 0.5 dB for all cases.</a:t>
            </a:r>
          </a:p>
          <a:p>
            <a:r>
              <a:rPr lang="en-US" dirty="0"/>
              <a:t>Peak to Average Power Ratio (PAPR): This is derived from the CCDF function. It is determined as the value at which the probability of a higher PAPR value is less than 10 exp -3.</a:t>
            </a:r>
          </a:p>
          <a:p>
            <a:r>
              <a:rPr lang="en-US" dirty="0"/>
              <a:t>Power supply efficiency: this is typically 0.85 to 0.90. I used for the value 0.90 for all cases.</a:t>
            </a:r>
          </a:p>
          <a:p>
            <a:r>
              <a:rPr lang="en-US" dirty="0"/>
              <a:t>PA Efficiency at peak TX power: The PA is most efficient at this point. I used the value 60% for Class A-B PA and 75% for Class C PA with 90° conductance angle.</a:t>
            </a:r>
          </a:p>
          <a:p>
            <a:endParaRPr lang="en-US" dirty="0"/>
          </a:p>
          <a:p>
            <a:pPr lvl="1"/>
            <a:endParaRPr lang="en-US" dirty="0"/>
          </a:p>
          <a:p>
            <a:pPr lvl="1"/>
            <a:endParaRPr lang="en-US" dirty="0"/>
          </a:p>
        </p:txBody>
      </p:sp>
    </p:spTree>
    <p:extLst>
      <p:ext uri="{BB962C8B-B14F-4D97-AF65-F5344CB8AC3E}">
        <p14:creationId xmlns:p14="http://schemas.microsoft.com/office/powerpoint/2010/main" val="504187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5C6B-2238-1871-EDA1-7D220B4C6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4F5C4-E338-7620-BF59-FB86B92BF184}"/>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(3)</a:t>
            </a:r>
          </a:p>
        </p:txBody>
      </p:sp>
      <p:sp>
        <p:nvSpPr>
          <p:cNvPr id="3" name="Content Placeholder 2">
            <a:extLst>
              <a:ext uri="{FF2B5EF4-FFF2-40B4-BE49-F238E27FC236}">
                <a16:creationId xmlns:a16="http://schemas.microsoft.com/office/drawing/2014/main" id="{CBB91F80-8436-25ED-1AD6-F7CA8308BF75}"/>
              </a:ext>
            </a:extLst>
          </p:cNvPr>
          <p:cNvSpPr>
            <a:spLocks noGrp="1"/>
          </p:cNvSpPr>
          <p:nvPr>
            <p:ph idx="1"/>
          </p:nvPr>
        </p:nvSpPr>
        <p:spPr>
          <a:xfrm>
            <a:off x="990599" y="1330036"/>
            <a:ext cx="10742221" cy="5198733"/>
          </a:xfrm>
        </p:spPr>
        <p:txBody>
          <a:bodyPr>
            <a:normAutofit fontScale="92500" lnSpcReduction="10000"/>
          </a:bodyPr>
          <a:lstStyle/>
          <a:p>
            <a:r>
              <a:rPr lang="en-US" dirty="0"/>
              <a:t>PA Efficiency at average TX power: The PA is less efficient at this point. I used the table in slide 35 to determine the PA efficiency based on PAPR. For example, for QPSK @ 1.8 bits/sec/Hz, the PAPR is 4.87 </a:t>
            </a:r>
            <a:r>
              <a:rPr lang="en-US" dirty="0" err="1"/>
              <a:t>dB.</a:t>
            </a:r>
            <a:r>
              <a:rPr lang="en-US" dirty="0"/>
              <a:t> According to the table in slide 35, the PA efficiency at 5 dB below the peak power is 35%.</a:t>
            </a:r>
          </a:p>
          <a:p>
            <a:r>
              <a:rPr lang="en-US" dirty="0"/>
              <a:t>Average output TX power: This is the power required at the antenna port. It is 8 Watts (39.03 dBm) in all cases.</a:t>
            </a:r>
          </a:p>
          <a:p>
            <a:r>
              <a:rPr lang="en-US" dirty="0"/>
              <a:t>The peak output TX power is computed by adding the PAPR on top of the average output power. For example, in the case of QPSK @ 1.8 bits/sec/Hz, the peak power in dBm is 39.03 + 4.87 = 43.90 dBm or 24.6 Watts.</a:t>
            </a:r>
          </a:p>
          <a:p>
            <a:r>
              <a:rPr lang="en-US" dirty="0"/>
              <a:t>The peak PA TX power equal the peak output power plus the post PA insertion loss. In the case of QPSK @ 1.8 bits/sec/Hz, this translates into 43.90 + 0.5 = 44.40 dBm or 27.8 Watts.</a:t>
            </a:r>
          </a:p>
          <a:p>
            <a:pPr lvl="1"/>
            <a:endParaRPr lang="en-US" dirty="0"/>
          </a:p>
          <a:p>
            <a:pPr lvl="1"/>
            <a:endParaRPr lang="en-US" dirty="0"/>
          </a:p>
        </p:txBody>
      </p:sp>
    </p:spTree>
    <p:extLst>
      <p:ext uri="{BB962C8B-B14F-4D97-AF65-F5344CB8AC3E}">
        <p14:creationId xmlns:p14="http://schemas.microsoft.com/office/powerpoint/2010/main" val="242476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D5DE-3E4F-F8DE-4E43-036BAA369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3D431-4B5D-C290-E18F-F844802A5AEB}"/>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(4)</a:t>
            </a:r>
          </a:p>
        </p:txBody>
      </p:sp>
      <p:sp>
        <p:nvSpPr>
          <p:cNvPr id="3" name="Content Placeholder 2">
            <a:extLst>
              <a:ext uri="{FF2B5EF4-FFF2-40B4-BE49-F238E27FC236}">
                <a16:creationId xmlns:a16="http://schemas.microsoft.com/office/drawing/2014/main" id="{022E6DA6-F9F5-BF5C-CBA7-586E3B01DC9D}"/>
              </a:ext>
            </a:extLst>
          </p:cNvPr>
          <p:cNvSpPr>
            <a:spLocks noGrp="1"/>
          </p:cNvSpPr>
          <p:nvPr>
            <p:ph idx="1"/>
          </p:nvPr>
        </p:nvSpPr>
        <p:spPr>
          <a:xfrm>
            <a:off x="990599" y="1330036"/>
            <a:ext cx="10742221" cy="5198733"/>
          </a:xfrm>
        </p:spPr>
        <p:txBody>
          <a:bodyPr>
            <a:normAutofit lnSpcReduction="10000"/>
          </a:bodyPr>
          <a:lstStyle/>
          <a:p>
            <a:r>
              <a:rPr lang="en-US" dirty="0"/>
              <a:t>The average PA TX power equal the average output power plus the post PA insertion loss. In the case of QPSK @ 1.8 bits/sec/Hz, this translates into 39.03 + 0.5 = 39.53 dBm or 9 Watts. Note: this is the average TX power during the time the PA is transmitting. </a:t>
            </a:r>
            <a:r>
              <a:rPr lang="en-US" b="1" dirty="0"/>
              <a:t>This does not include the RX time.</a:t>
            </a:r>
          </a:p>
          <a:p>
            <a:r>
              <a:rPr lang="en-US" dirty="0"/>
              <a:t>The peak power consumption is the power consumption at the moment the PA is at its peak. In the case of QPSK @ 1.8 bits/sec/Hz, this is computed as Peak PA TX power/(PA efficiency at peak power * Power supply efficiency) = 27.8/(0.9*0.6) = 51.48 Watts.</a:t>
            </a:r>
          </a:p>
          <a:p>
            <a:r>
              <a:rPr lang="en-US" dirty="0"/>
              <a:t>The average power consumption during TX is the average TX power during TX divided by the power supply efficiency and the redcued PA efficiency. In the case of QPSK @ 1.8 bits/sec/Hz, this is computed as 9/(0.9*0.35)  = 28.57 Watts.</a:t>
            </a:r>
          </a:p>
          <a:p>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366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4E7-D58C-D99B-39A8-368F5F1C029E}"/>
              </a:ext>
            </a:extLst>
          </p:cNvPr>
          <p:cNvSpPr>
            <a:spLocks noGrp="1"/>
          </p:cNvSpPr>
          <p:nvPr>
            <p:ph type="title"/>
          </p:nvPr>
        </p:nvSpPr>
        <p:spPr/>
        <p:txBody>
          <a:bodyPr/>
          <a:lstStyle/>
          <a:p>
            <a:pPr algn="ctr"/>
            <a:r>
              <a:rPr lang="en-US" dirty="0"/>
              <a:t>Simulation Block Diagram for QPSK and OQPSK</a:t>
            </a:r>
          </a:p>
        </p:txBody>
      </p:sp>
      <p:pic>
        <p:nvPicPr>
          <p:cNvPr id="5" name="Content Placeholder 4">
            <a:extLst>
              <a:ext uri="{FF2B5EF4-FFF2-40B4-BE49-F238E27FC236}">
                <a16:creationId xmlns:a16="http://schemas.microsoft.com/office/drawing/2014/main" id="{81B24B2C-F014-BF2C-984E-FD928943E537}"/>
              </a:ext>
            </a:extLst>
          </p:cNvPr>
          <p:cNvPicPr>
            <a:picLocks noGrp="1" noChangeAspect="1"/>
          </p:cNvPicPr>
          <p:nvPr>
            <p:ph idx="1"/>
          </p:nvPr>
        </p:nvPicPr>
        <p:blipFill>
          <a:blip r:embed="rId2"/>
          <a:stretch>
            <a:fillRect/>
          </a:stretch>
        </p:blipFill>
        <p:spPr>
          <a:xfrm>
            <a:off x="1671637" y="2504115"/>
            <a:ext cx="8848725" cy="1743075"/>
          </a:xfrm>
        </p:spPr>
      </p:pic>
      <p:sp>
        <p:nvSpPr>
          <p:cNvPr id="3" name="Slide Number Placeholder 2">
            <a:extLst>
              <a:ext uri="{FF2B5EF4-FFF2-40B4-BE49-F238E27FC236}">
                <a16:creationId xmlns:a16="http://schemas.microsoft.com/office/drawing/2014/main" id="{15E8BB4C-A3DB-F32C-595C-3CCE5BBE536E}"/>
              </a:ext>
            </a:extLst>
          </p:cNvPr>
          <p:cNvSpPr>
            <a:spLocks noGrp="1"/>
          </p:cNvSpPr>
          <p:nvPr>
            <p:ph type="sldNum" idx="12"/>
          </p:nvPr>
        </p:nvSpPr>
        <p:spPr/>
        <p:txBody>
          <a:bodyPr/>
          <a:lstStyle/>
          <a:p>
            <a:fld id="{330EA680-D336-4FF7-8B7A-9848BB0A1C32}" type="slidenum">
              <a:rPr lang="en-US" smtClean="0"/>
              <a:t>4</a:t>
            </a:fld>
            <a:endParaRPr lang="en-US"/>
          </a:p>
        </p:txBody>
      </p:sp>
      <p:sp>
        <p:nvSpPr>
          <p:cNvPr id="6" name="Footer Placeholder 5">
            <a:extLst>
              <a:ext uri="{FF2B5EF4-FFF2-40B4-BE49-F238E27FC236}">
                <a16:creationId xmlns:a16="http://schemas.microsoft.com/office/drawing/2014/main" id="{18EBB3F3-CCF9-7FE1-CC1D-16CC6D2153D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046346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4FDE-7D6D-AF07-ACD0-4441B383F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C1756-4E93-9897-397E-7903F133B430}"/>
              </a:ext>
            </a:extLst>
          </p:cNvPr>
          <p:cNvSpPr>
            <a:spLocks noGrp="1"/>
          </p:cNvSpPr>
          <p:nvPr>
            <p:ph type="title"/>
          </p:nvPr>
        </p:nvSpPr>
        <p:spPr>
          <a:xfrm>
            <a:off x="838200" y="365125"/>
            <a:ext cx="10515600" cy="854075"/>
          </a:xfrm>
        </p:spPr>
        <p:txBody>
          <a:bodyPr>
            <a:normAutofit/>
          </a:bodyPr>
          <a:lstStyle/>
          <a:p>
            <a:pPr algn="ctr"/>
            <a:r>
              <a:rPr lang="en-US" dirty="0"/>
              <a:t>Waveform Comparison Methodology (5)</a:t>
            </a:r>
          </a:p>
        </p:txBody>
      </p:sp>
      <p:sp>
        <p:nvSpPr>
          <p:cNvPr id="3" name="Content Placeholder 2">
            <a:extLst>
              <a:ext uri="{FF2B5EF4-FFF2-40B4-BE49-F238E27FC236}">
                <a16:creationId xmlns:a16="http://schemas.microsoft.com/office/drawing/2014/main" id="{143986CF-698D-ABFC-DAF8-5611C7328F53}"/>
              </a:ext>
            </a:extLst>
          </p:cNvPr>
          <p:cNvSpPr>
            <a:spLocks noGrp="1"/>
          </p:cNvSpPr>
          <p:nvPr>
            <p:ph idx="1"/>
          </p:nvPr>
        </p:nvSpPr>
        <p:spPr>
          <a:xfrm>
            <a:off x="990599" y="1330036"/>
            <a:ext cx="10742221" cy="5198733"/>
          </a:xfrm>
        </p:spPr>
        <p:txBody>
          <a:bodyPr>
            <a:normAutofit/>
          </a:bodyPr>
          <a:lstStyle/>
          <a:p>
            <a:r>
              <a:rPr lang="en-US" dirty="0"/>
              <a:t>Power consumption during RX: We are focusing here on PA related power consumption so this will only include the PA power consumption when it is idle. Non-zero PA power consumption during RX is typical of Class A PA but Class A-B  and Class C PA power consumption during RX is zero.</a:t>
            </a:r>
          </a:p>
          <a:p>
            <a:r>
              <a:rPr lang="en-US" dirty="0"/>
              <a:t>TX duty cycle is the percentage of the time the PA is transmitting. The value of 2% was used here in all cases.</a:t>
            </a:r>
          </a:p>
          <a:p>
            <a:r>
              <a:rPr lang="en-US" dirty="0"/>
              <a:t>Average power consumption during (TX + RX) is very low due to the very low </a:t>
            </a:r>
            <a:r>
              <a:rPr lang="en-US"/>
              <a:t>duty cycle.</a:t>
            </a: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64315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168CB-9919-E843-9C6F-FC98E89D7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A3F31-827D-055E-2ABF-3AE8390156F8}"/>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4C51ADFA-D462-8ACF-CFAF-8F0B440DC2E8}"/>
              </a:ext>
            </a:extLst>
          </p:cNvPr>
          <p:cNvSpPr>
            <a:spLocks noGrp="1"/>
          </p:cNvSpPr>
          <p:nvPr>
            <p:ph idx="1"/>
          </p:nvPr>
        </p:nvSpPr>
        <p:spPr>
          <a:xfrm>
            <a:off x="990599" y="1330036"/>
            <a:ext cx="10742221" cy="5198733"/>
          </a:xfrm>
        </p:spPr>
        <p:txBody>
          <a:bodyPr>
            <a:normAutofit fontScale="92500"/>
          </a:bodyPr>
          <a:lstStyle/>
          <a:p>
            <a:r>
              <a:rPr lang="en-US" dirty="0"/>
              <a:t>The PAPR increases significantly for QPSK and  OQPSK when the bit rate is increased. In contrast, the PAPR is always zero for SOQPSK and GMSK.</a:t>
            </a:r>
          </a:p>
          <a:p>
            <a:r>
              <a:rPr lang="en-US" dirty="0"/>
              <a:t>SQPSK seems not to have much of a differentiation relative to QPSK.</a:t>
            </a:r>
          </a:p>
          <a:p>
            <a:r>
              <a:rPr lang="en-US" dirty="0"/>
              <a:t>Both SOQPSK and GMSK can operate with Class C PA with 0 dB PAPR and operate with same power consumption. </a:t>
            </a:r>
          </a:p>
          <a:p>
            <a:r>
              <a:rPr lang="en-US" dirty="0"/>
              <a:t>SOQPSK offers a slightly better  uncoded spectral efficiency over GMSK (1.2 vs 1.1 bits/sec/Hz).</a:t>
            </a:r>
          </a:p>
          <a:p>
            <a:r>
              <a:rPr lang="en-US" dirty="0"/>
              <a:t>GMSK offers a better BER vs SNR performance (2 dB lower SNR for BER = 10 exp-4). We can match the BER vs SNR performance by using CTC ½ for SOQPSK and CTC 2/3 for GMSK. The coded frequency utilization will be 0.6 bits/sec/Hz for SOQPSK and 0.73 bits/sec/Hz for GMSK.</a:t>
            </a:r>
          </a:p>
          <a:p>
            <a:pPr lvl="1"/>
            <a:endParaRPr lang="en-US" dirty="0"/>
          </a:p>
          <a:p>
            <a:pPr lvl="1"/>
            <a:endParaRPr lang="en-US" dirty="0"/>
          </a:p>
        </p:txBody>
      </p:sp>
    </p:spTree>
    <p:extLst>
      <p:ext uri="{BB962C8B-B14F-4D97-AF65-F5344CB8AC3E}">
        <p14:creationId xmlns:p14="http://schemas.microsoft.com/office/powerpoint/2010/main" val="9276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0DC-4734-08A5-4F8E-F1388A67B21A}"/>
              </a:ext>
            </a:extLst>
          </p:cNvPr>
          <p:cNvSpPr>
            <a:spLocks noGrp="1"/>
          </p:cNvSpPr>
          <p:nvPr>
            <p:ph type="title"/>
          </p:nvPr>
        </p:nvSpPr>
        <p:spPr/>
        <p:txBody>
          <a:bodyPr/>
          <a:lstStyle/>
          <a:p>
            <a:pPr algn="ctr"/>
            <a:r>
              <a:rPr lang="en-US" dirty="0"/>
              <a:t>QPSK – Spectrum before PA</a:t>
            </a:r>
          </a:p>
        </p:txBody>
      </p:sp>
      <p:pic>
        <p:nvPicPr>
          <p:cNvPr id="4" name="Content Placeholder 3">
            <a:extLst>
              <a:ext uri="{FF2B5EF4-FFF2-40B4-BE49-F238E27FC236}">
                <a16:creationId xmlns:a16="http://schemas.microsoft.com/office/drawing/2014/main" id="{29D0C6B8-4DE1-F541-4E4B-59FCDD76C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3B4F038-6ADE-D0FC-0716-54E419E3D04E}"/>
              </a:ext>
            </a:extLst>
          </p:cNvPr>
          <p:cNvSpPr>
            <a:spLocks noGrp="1"/>
          </p:cNvSpPr>
          <p:nvPr>
            <p:ph type="sldNum" idx="12"/>
          </p:nvPr>
        </p:nvSpPr>
        <p:spPr/>
        <p:txBody>
          <a:bodyPr/>
          <a:lstStyle/>
          <a:p>
            <a:fld id="{330EA680-D336-4FF7-8B7A-9848BB0A1C32}" type="slidenum">
              <a:rPr lang="en-US" smtClean="0"/>
              <a:t>5</a:t>
            </a:fld>
            <a:endParaRPr lang="en-US"/>
          </a:p>
        </p:txBody>
      </p:sp>
      <p:sp>
        <p:nvSpPr>
          <p:cNvPr id="6" name="Footer Placeholder 5">
            <a:extLst>
              <a:ext uri="{FF2B5EF4-FFF2-40B4-BE49-F238E27FC236}">
                <a16:creationId xmlns:a16="http://schemas.microsoft.com/office/drawing/2014/main" id="{6029FC4C-093E-AD02-11CC-C7EA1E9BB94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1906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6D07-46EC-38B0-A1F4-71978EC8D423}"/>
              </a:ext>
            </a:extLst>
          </p:cNvPr>
          <p:cNvSpPr>
            <a:spLocks noGrp="1"/>
          </p:cNvSpPr>
          <p:nvPr>
            <p:ph type="title"/>
          </p:nvPr>
        </p:nvSpPr>
        <p:spPr/>
        <p:txBody>
          <a:bodyPr/>
          <a:lstStyle/>
          <a:p>
            <a:pPr algn="ctr"/>
            <a:r>
              <a:rPr lang="en-US" dirty="0"/>
              <a:t>QPSK – Spectrum After Class C PA</a:t>
            </a:r>
          </a:p>
        </p:txBody>
      </p:sp>
      <p:pic>
        <p:nvPicPr>
          <p:cNvPr id="4" name="Content Placeholder 3">
            <a:extLst>
              <a:ext uri="{FF2B5EF4-FFF2-40B4-BE49-F238E27FC236}">
                <a16:creationId xmlns:a16="http://schemas.microsoft.com/office/drawing/2014/main" id="{F8D329AB-896D-37DB-98C6-83BD7EF4A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C28514B6-E4A0-DB07-31CD-8B3B09E32BFB}"/>
              </a:ext>
            </a:extLst>
          </p:cNvPr>
          <p:cNvSpPr>
            <a:spLocks noGrp="1"/>
          </p:cNvSpPr>
          <p:nvPr>
            <p:ph type="sldNum" idx="12"/>
          </p:nvPr>
        </p:nvSpPr>
        <p:spPr/>
        <p:txBody>
          <a:bodyPr/>
          <a:lstStyle/>
          <a:p>
            <a:fld id="{330EA680-D336-4FF7-8B7A-9848BB0A1C32}" type="slidenum">
              <a:rPr lang="en-US" smtClean="0"/>
              <a:t>6</a:t>
            </a:fld>
            <a:endParaRPr lang="en-US"/>
          </a:p>
        </p:txBody>
      </p:sp>
      <p:sp>
        <p:nvSpPr>
          <p:cNvPr id="6" name="Footer Placeholder 5">
            <a:extLst>
              <a:ext uri="{FF2B5EF4-FFF2-40B4-BE49-F238E27FC236}">
                <a16:creationId xmlns:a16="http://schemas.microsoft.com/office/drawing/2014/main" id="{8184A59A-0969-34A1-5049-623D9609E63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1693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3D5-B8F5-01EC-6EB0-4CF0C2EDA6DD}"/>
              </a:ext>
            </a:extLst>
          </p:cNvPr>
          <p:cNvSpPr>
            <a:spLocks noGrp="1"/>
          </p:cNvSpPr>
          <p:nvPr>
            <p:ph type="title"/>
          </p:nvPr>
        </p:nvSpPr>
        <p:spPr/>
        <p:txBody>
          <a:bodyPr/>
          <a:lstStyle/>
          <a:p>
            <a:pPr algn="ctr"/>
            <a:r>
              <a:rPr lang="en-US" dirty="0"/>
              <a:t>QPSK -  BER vs SNR</a:t>
            </a:r>
          </a:p>
        </p:txBody>
      </p:sp>
      <p:pic>
        <p:nvPicPr>
          <p:cNvPr id="4" name="Content Placeholder 3">
            <a:extLst>
              <a:ext uri="{FF2B5EF4-FFF2-40B4-BE49-F238E27FC236}">
                <a16:creationId xmlns:a16="http://schemas.microsoft.com/office/drawing/2014/main" id="{39B48EE1-4C52-5BEA-0097-F6965C9D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0616" y="1559860"/>
            <a:ext cx="9068697" cy="4534554"/>
          </a:xfrm>
          <a:prstGeom prst="rect">
            <a:avLst/>
          </a:prstGeom>
          <a:noFill/>
          <a:ln>
            <a:noFill/>
          </a:ln>
        </p:spPr>
      </p:pic>
      <p:sp>
        <p:nvSpPr>
          <p:cNvPr id="3" name="Slide Number Placeholder 2">
            <a:extLst>
              <a:ext uri="{FF2B5EF4-FFF2-40B4-BE49-F238E27FC236}">
                <a16:creationId xmlns:a16="http://schemas.microsoft.com/office/drawing/2014/main" id="{D26EC48E-D867-C699-6063-5B2B33463166}"/>
              </a:ext>
            </a:extLst>
          </p:cNvPr>
          <p:cNvSpPr>
            <a:spLocks noGrp="1"/>
          </p:cNvSpPr>
          <p:nvPr>
            <p:ph type="sldNum" idx="12"/>
          </p:nvPr>
        </p:nvSpPr>
        <p:spPr/>
        <p:txBody>
          <a:bodyPr/>
          <a:lstStyle/>
          <a:p>
            <a:fld id="{330EA680-D336-4FF7-8B7A-9848BB0A1C32}" type="slidenum">
              <a:rPr lang="en-US" smtClean="0"/>
              <a:t>7</a:t>
            </a:fld>
            <a:endParaRPr lang="en-US"/>
          </a:p>
        </p:txBody>
      </p:sp>
      <p:sp>
        <p:nvSpPr>
          <p:cNvPr id="6" name="Footer Placeholder 5">
            <a:extLst>
              <a:ext uri="{FF2B5EF4-FFF2-40B4-BE49-F238E27FC236}">
                <a16:creationId xmlns:a16="http://schemas.microsoft.com/office/drawing/2014/main" id="{25657984-771B-7237-7A0A-B7483206CFEB}"/>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5990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660" y="568960"/>
            <a:ext cx="10515600" cy="754554"/>
          </a:xfrm>
        </p:spPr>
        <p:txBody>
          <a:bodyPr/>
          <a:lstStyle/>
          <a:p>
            <a:r>
              <a:rPr lang="en-US" dirty="0"/>
              <a:t>FCC Mask-D Conformance : 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p:nvPr/>
        </p:nvPicPr>
        <p:blipFill>
          <a:blip r:embed="rId2"/>
          <a:stretch>
            <a:fillRect/>
          </a:stretch>
        </p:blipFill>
        <p:spPr>
          <a:xfrm>
            <a:off x="536575" y="1193800"/>
            <a:ext cx="5318760" cy="4752975"/>
          </a:xfrm>
          <a:prstGeom prst="rect">
            <a:avLst/>
          </a:prstGeom>
        </p:spPr>
      </p:pic>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p:cNvPicPr/>
          <p:nvPr/>
        </p:nvPicPr>
        <p:blipFill>
          <a:blip r:embed="rId3"/>
          <a:stretch>
            <a:fillRect/>
          </a:stretch>
        </p:blipFill>
        <p:spPr>
          <a:xfrm>
            <a:off x="6080125" y="1293495"/>
            <a:ext cx="5819775" cy="4653280"/>
          </a:xfrm>
          <a:prstGeom prst="rect">
            <a:avLst/>
          </a:prstGeom>
        </p:spPr>
      </p:pic>
      <p:sp>
        <p:nvSpPr>
          <p:cNvPr id="7" name="Slide Number Placeholder 6">
            <a:extLst>
              <a:ext uri="{FF2B5EF4-FFF2-40B4-BE49-F238E27FC236}">
                <a16:creationId xmlns:a16="http://schemas.microsoft.com/office/drawing/2014/main" id="{81B4332A-6F5D-C873-EAB7-9FBF1C10278B}"/>
              </a:ext>
            </a:extLst>
          </p:cNvPr>
          <p:cNvSpPr>
            <a:spLocks noGrp="1"/>
          </p:cNvSpPr>
          <p:nvPr>
            <p:ph type="sldNum" idx="12"/>
          </p:nvPr>
        </p:nvSpPr>
        <p:spPr/>
        <p:txBody>
          <a:bodyPr/>
          <a:lstStyle/>
          <a:p>
            <a:fld id="{330EA680-D336-4FF7-8B7A-9848BB0A1C32}" type="slidenum">
              <a:rPr lang="en-US" smtClean="0"/>
              <a:t>8</a:t>
            </a:fld>
            <a:endParaRPr lang="en-US"/>
          </a:p>
        </p:txBody>
      </p:sp>
      <p:sp>
        <p:nvSpPr>
          <p:cNvPr id="11" name="Footer Placeholder 10">
            <a:extLst>
              <a:ext uri="{FF2B5EF4-FFF2-40B4-BE49-F238E27FC236}">
                <a16:creationId xmlns:a16="http://schemas.microsoft.com/office/drawing/2014/main" id="{C65E616E-33E6-A01A-FDB3-0CCBA44DA73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612744"/>
            <a:ext cx="10515600" cy="824578"/>
          </a:xfrm>
        </p:spPr>
        <p:txBody>
          <a:bodyPr/>
          <a:lstStyle/>
          <a:p>
            <a:r>
              <a:rPr lang="en-US" dirty="0"/>
              <a:t>PAPR Analysis : QPSK,1.85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5.32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a:picLocks noChangeAspect="1"/>
          </p:cNvPicPr>
          <p:nvPr/>
        </p:nvPicPr>
        <p:blipFill>
          <a:blip r:embed="rId2"/>
          <a:stretch>
            <a:fillRect/>
          </a:stretch>
        </p:blipFill>
        <p:spPr>
          <a:xfrm>
            <a:off x="2827655" y="1475105"/>
            <a:ext cx="6278880" cy="4490720"/>
          </a:xfrm>
          <a:prstGeom prst="rect">
            <a:avLst/>
          </a:prstGeom>
        </p:spPr>
      </p:pic>
      <p:sp>
        <p:nvSpPr>
          <p:cNvPr id="6" name="Slide Number Placeholder 5">
            <a:extLst>
              <a:ext uri="{FF2B5EF4-FFF2-40B4-BE49-F238E27FC236}">
                <a16:creationId xmlns:a16="http://schemas.microsoft.com/office/drawing/2014/main" id="{D1574F9B-A4D9-7A8A-3A80-5917698AE931}"/>
              </a:ext>
            </a:extLst>
          </p:cNvPr>
          <p:cNvSpPr>
            <a:spLocks noGrp="1"/>
          </p:cNvSpPr>
          <p:nvPr>
            <p:ph type="sldNum" idx="12"/>
          </p:nvPr>
        </p:nvSpPr>
        <p:spPr/>
        <p:txBody>
          <a:bodyPr/>
          <a:lstStyle/>
          <a:p>
            <a:fld id="{330EA680-D336-4FF7-8B7A-9848BB0A1C32}" type="slidenum">
              <a:rPr lang="en-US" smtClean="0"/>
              <a:t>9</a:t>
            </a:fld>
            <a:endParaRPr lang="en-US"/>
          </a:p>
        </p:txBody>
      </p:sp>
      <p:sp>
        <p:nvSpPr>
          <p:cNvPr id="11" name="Footer Placeholder 10">
            <a:extLst>
              <a:ext uri="{FF2B5EF4-FFF2-40B4-BE49-F238E27FC236}">
                <a16:creationId xmlns:a16="http://schemas.microsoft.com/office/drawing/2014/main" id="{ACEFD06E-E37F-0B5C-C697-6FD6ACD6EF7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667</TotalTime>
  <Words>2385</Words>
  <Application>Microsoft Office PowerPoint</Application>
  <PresentationFormat>Widescreen</PresentationFormat>
  <Paragraphs>240</Paragraphs>
  <Slides>41</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9" baseType="lpstr">
      <vt:lpstr>Aptos</vt:lpstr>
      <vt:lpstr>Aptos Display</vt:lpstr>
      <vt:lpstr>Arial</vt:lpstr>
      <vt:lpstr>Arial Unicode MS</vt:lpstr>
      <vt:lpstr>Times New Roman</vt:lpstr>
      <vt:lpstr>802-11-submission</vt:lpstr>
      <vt:lpstr>office theme</vt:lpstr>
      <vt:lpstr>Microsoft Excel Worksheet</vt:lpstr>
      <vt:lpstr>PowerPoint Presentation</vt:lpstr>
      <vt:lpstr>Objective</vt:lpstr>
      <vt:lpstr>Ability to Operate with a Class C PA</vt:lpstr>
      <vt:lpstr>Simulation Block Diagram for QPSK and OQPSK</vt:lpstr>
      <vt:lpstr>QPSK – Spectrum before PA</vt:lpstr>
      <vt:lpstr>QPSK – Spectrum After Class C PA</vt:lpstr>
      <vt:lpstr>QPSK -  BER vs SNR</vt:lpstr>
      <vt:lpstr>FCC Mask-D Conformance : QPSK, 1.85 bps/Hz</vt:lpstr>
      <vt:lpstr>PAPR Analysis : QPSK,1.85 bps/Hz, Roll Off 0.1</vt:lpstr>
      <vt:lpstr>SQPSK (OQPSK) – Spectrum before PA</vt:lpstr>
      <vt:lpstr>SQPSK (OQPSK) – Spectrum after PA</vt:lpstr>
      <vt:lpstr>SQPSK (OQPSK) – BER vs SNR</vt:lpstr>
      <vt:lpstr>FCC Mask-D Conformance : OQPSK, 1.85 bps/Hz</vt:lpstr>
      <vt:lpstr>PAPR Analysis : OQPSK, 1.85 bps/Hz, Roll off 0.1</vt:lpstr>
      <vt:lpstr>QPSK mask D plots for Roll of factor 0.48 and spectral efficiency of 1.42 bps/Hz. PAPR is 3.2 dB</vt:lpstr>
      <vt:lpstr>PAPR Analysis : QPSK, Roll Off 0.48</vt:lpstr>
      <vt:lpstr>OQPSK mask D plots for Roll of factor 0.48 and spectral efficiency of 1.42 bps/Hz. PAPR 2.98 dB</vt:lpstr>
      <vt:lpstr>PAPR Analysis : OQPSK , Roll Off 0.48</vt:lpstr>
      <vt:lpstr>SOQPSK-TG Transmitter</vt:lpstr>
      <vt:lpstr>SOQPSK-TG 13.5 kbps No PA Vs Class C PA CA 90 Deg</vt:lpstr>
      <vt:lpstr>SOQPSK-TG with 0 dB PAPR, 13.5 kbps Class C PA 90 Degree Angle </vt:lpstr>
      <vt:lpstr>SOQPSK-TG BER Vs SNR No PA Vs Class C PA CA 90 Degree</vt:lpstr>
      <vt:lpstr>SOQPSK: Frequency Utilization vs Class C Amplifier Conduction Angle</vt:lpstr>
      <vt:lpstr>GMSK: Waveform before and after PA</vt:lpstr>
      <vt:lpstr>GMSK – BER vs SNR</vt:lpstr>
      <vt:lpstr>GMSK 0 dB PAPR Bit rate 12.5kbps, 1.11 bps/Hz Spectral Efficiency.</vt:lpstr>
      <vt:lpstr>GMSK 0 dB PAPR Bit rate 12.5kbps, 1.11 bps/Hz Spectral Efficiency with Class C PA Conduction angle 90 Degree.</vt:lpstr>
      <vt:lpstr>GMSK BER Vs SNR No PA Vs Class C PA CA 90 Degree</vt:lpstr>
      <vt:lpstr>Four FSK BER Vs SNR</vt:lpstr>
      <vt:lpstr>Four FSK 9600 bps Mask D fails. Needs pulse shaping but PAPR will increase.</vt:lpstr>
      <vt:lpstr>Summary</vt:lpstr>
      <vt:lpstr>PowerPoint Presentation</vt:lpstr>
      <vt:lpstr>Theoretical Class C PA Efficiency vs Conduction Angle</vt:lpstr>
      <vt:lpstr>PAPR Effect on PA efficiency</vt:lpstr>
      <vt:lpstr>Power Consumption Comparison.</vt:lpstr>
      <vt:lpstr>Waveform Comparison Methodology (1)</vt:lpstr>
      <vt:lpstr>Waveform Comparison Methodology (2)</vt:lpstr>
      <vt:lpstr>Waveform Comparison Methodology (3)</vt:lpstr>
      <vt:lpstr>Waveform Comparison Methodology (4)</vt:lpstr>
      <vt:lpstr>Waveform Comparison Methodology (5)</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Vishalk</dc:creator>
  <cp:lastModifiedBy>Vishal Kalkundrikar</cp:lastModifiedBy>
  <cp:revision>76</cp:revision>
  <dcterms:created xsi:type="dcterms:W3CDTF">2025-07-16T06:30:00Z</dcterms:created>
  <dcterms:modified xsi:type="dcterms:W3CDTF">2025-07-31T14:35:57Z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E9BBF71F67C24558ACEEA208271FA9FE_12</vt:lpwstr>
  </property>
  <property fmtid="{D5CDD505-2E9C-101B-9397-08002B2CF9AE}" pid="3" name="KSOProductBuildVer">
    <vt:lpwstr>1033-12.2.0.21931</vt:lpwstr>
  </property>
</Properties>
</file>