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90" r:id="rId2"/>
    <p:sldId id="311" r:id="rId3"/>
    <p:sldId id="371" r:id="rId4"/>
    <p:sldId id="372" r:id="rId5"/>
    <p:sldId id="398" r:id="rId6"/>
    <p:sldId id="399" r:id="rId7"/>
    <p:sldId id="402" r:id="rId8"/>
    <p:sldId id="401" r:id="rId9"/>
    <p:sldId id="403" r:id="rId10"/>
    <p:sldId id="366"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3488" autoAdjust="0"/>
  </p:normalViewPr>
  <p:slideViewPr>
    <p:cSldViewPr>
      <p:cViewPr varScale="1">
        <p:scale>
          <a:sx n="82" d="100"/>
          <a:sy n="82" d="100"/>
        </p:scale>
        <p:origin x="1363" y="72"/>
      </p:cViewPr>
      <p:guideLst>
        <p:guide orient="horz" pos="2160"/>
        <p:guide pos="2880"/>
      </p:guideLst>
    </p:cSldViewPr>
  </p:slideViewPr>
  <p:notesTextViewPr>
    <p:cViewPr>
      <p:scale>
        <a:sx n="100" d="100"/>
        <a:sy n="100" d="100"/>
      </p:scale>
      <p:origin x="0" y="0"/>
    </p:cViewPr>
  </p:notesTextViewPr>
  <p:notesViewPr>
    <p:cSldViewPr>
      <p:cViewPr varScale="1">
        <p:scale>
          <a:sx n="84" d="100"/>
          <a:sy n="84" d="100"/>
        </p:scale>
        <p:origin x="379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7/30/2025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January 2022</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7/30/2025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rgbClr val="FF0000"/>
                </a:solidFill>
                <a:latin typeface="Times New Roman" pitchFamily="18" charset="0"/>
                <a:cs typeface="Times New Roman" pitchFamily="18" charset="0"/>
              </a:rPr>
              <a:t>DCN 15-19-0551-00-0vat</a:t>
            </a:r>
          </a:p>
        </p:txBody>
      </p:sp>
      <p:sp>
        <p:nvSpPr>
          <p:cNvPr id="10" name="TextBox 9"/>
          <p:cNvSpPr txBox="1"/>
          <p:nvPr userDrawn="1"/>
        </p:nvSpPr>
        <p:spPr>
          <a:xfrm>
            <a:off x="457200" y="303311"/>
            <a:ext cx="15240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September 2020</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968935-F7C2-2943-A84E-BC9132FE84FE}" type="datetime1">
              <a:rPr lang="en-US" smtClean="0"/>
              <a:t>7/30/2025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8EE152-3E99-7342-B6D8-9F040714AC7D}" type="datetime1">
              <a:rPr lang="en-US" smtClean="0"/>
              <a:t>7/30/2025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69332"/>
          </a:xfrm>
          <a:prstGeom prst="rect">
            <a:avLst/>
          </a:prstGeom>
          <a:noFill/>
        </p:spPr>
        <p:txBody>
          <a:bodyPr wrap="square" rtlCol="0">
            <a:spAutoFit/>
          </a:bodyPr>
          <a:lstStyle/>
          <a:p>
            <a:r>
              <a:rPr lang="en-US" sz="1800" b="1" dirty="0">
                <a:latin typeface="Times New Roman" pitchFamily="18" charset="0"/>
                <a:cs typeface="Times New Roman" pitchFamily="18" charset="0"/>
              </a:rPr>
              <a:t>July 2025</a:t>
            </a: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5" name="TextBox 14"/>
          <p:cNvSpPr txBox="1"/>
          <p:nvPr userDrawn="1"/>
        </p:nvSpPr>
        <p:spPr>
          <a:xfrm>
            <a:off x="5410200" y="152400"/>
            <a:ext cx="3276600" cy="400110"/>
          </a:xfrm>
          <a:prstGeom prst="rect">
            <a:avLst/>
          </a:prstGeom>
          <a:noFill/>
        </p:spPr>
        <p:txBody>
          <a:bodyPr wrap="square" rtlCol="0">
            <a:spAutoFit/>
          </a:bodyPr>
          <a:lstStyle/>
          <a:p>
            <a:pPr algn="r"/>
            <a:r>
              <a:rPr lang="it-IT" altLang="ko-KR" sz="1800" b="0" i="0" kern="1200" dirty="0">
                <a:solidFill>
                  <a:schemeClr val="tx1"/>
                </a:solidFill>
                <a:effectLst/>
                <a:latin typeface="+mn-lt"/>
                <a:ea typeface="+mn-ea"/>
                <a:cs typeface="+mn-cs"/>
              </a:rPr>
              <a:t>DCN </a:t>
            </a:r>
            <a:r>
              <a:rPr lang="it-IT" altLang="ko-KR" sz="2000" b="1" i="0" kern="1200" dirty="0">
                <a:solidFill>
                  <a:schemeClr val="tx1"/>
                </a:solidFill>
                <a:effectLst/>
                <a:latin typeface="+mn-lt"/>
                <a:ea typeface="+mn-ea"/>
                <a:cs typeface="+mn-cs"/>
              </a:rPr>
              <a:t>15-25-0373-00-07ma</a:t>
            </a:r>
            <a:endParaRPr lang="en-US" sz="2000" b="1" dirty="0">
              <a:solidFill>
                <a:srgbClr val="FF0000"/>
              </a:solidFill>
              <a:latin typeface="Times New Roman" pitchFamily="18"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5A640E-46A6-FE4D-ABF4-0D518D60FBB9}" type="datetime1">
              <a:rPr lang="en-US" smtClean="0"/>
              <a:t>7/30/2025</a:t>
            </a:fld>
            <a:endParaRPr lang="en-US"/>
          </a:p>
        </p:txBody>
      </p:sp>
      <p:sp>
        <p:nvSpPr>
          <p:cNvPr id="7"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2879A4-D9B4-F64D-A058-EF37CC0DC8FD}" type="datetime1">
              <a:rPr lang="en-US" smtClean="0"/>
              <a:t>7/30/2025</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62B5D2A-4D6C-8143-8602-4163F4B50C71}" type="datetime1">
              <a:rPr lang="en-US" smtClean="0"/>
              <a:t>7/30/2025</a:t>
            </a:fld>
            <a:endParaRPr lang="en-US"/>
          </a:p>
        </p:txBody>
      </p:sp>
      <p:sp>
        <p:nvSpPr>
          <p:cNvPr id="10"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83D3F40-E048-474A-9262-361127BB8570}" type="datetime1">
              <a:rPr lang="en-US" smtClean="0"/>
              <a:t>7/30/2025</a:t>
            </a:fld>
            <a:endParaRPr lang="en-US"/>
          </a:p>
        </p:txBody>
      </p:sp>
      <p:sp>
        <p:nvSpPr>
          <p:cNvPr id="6"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854423-2E0A-6547-B4E9-1F109BABAE57}" type="datetime1">
              <a:rPr lang="en-US" smtClean="0"/>
              <a:t>7/30/2025</a:t>
            </a:fld>
            <a:endParaRPr lang="en-US"/>
          </a:p>
        </p:txBody>
      </p:sp>
      <p:sp>
        <p:nvSpPr>
          <p:cNvPr id="5"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580BF7-1EF4-924D-A091-E1142F83A0ED}" type="datetime1">
              <a:rPr lang="en-US" smtClean="0"/>
              <a:t>7/30/2025</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A8B32AF-F286-2345-A16E-116F901FEE7B}" type="datetime1">
              <a:rPr lang="en-US" smtClean="0"/>
              <a:t>7/30/2025</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1" name="TextBox 10"/>
          <p:cNvSpPr txBox="1"/>
          <p:nvPr userDrawn="1"/>
        </p:nvSpPr>
        <p:spPr>
          <a:xfrm>
            <a:off x="8001000" y="6381948"/>
            <a:ext cx="553357" cy="307777"/>
          </a:xfrm>
          <a:prstGeom prst="rect">
            <a:avLst/>
          </a:prstGeom>
          <a:noFill/>
        </p:spPr>
        <p:txBody>
          <a:bodyPr wrap="none" rtlCol="0">
            <a:spAutoFit/>
          </a:bodyPr>
          <a:lstStyle/>
          <a:p>
            <a:r>
              <a:rPr lang="en-US" sz="1400" dirty="0">
                <a:latin typeface="Times New Roman" pitchFamily="18" charset="0"/>
                <a:cs typeface="Times New Roman" pitchFamily="18" charset="0"/>
              </a:rPr>
              <a:t>Slide</a:t>
            </a:r>
          </a:p>
        </p:txBody>
      </p:sp>
      <p:sp>
        <p:nvSpPr>
          <p:cNvPr id="12" name="Slide Number Placeholder 5"/>
          <p:cNvSpPr txBox="1">
            <a:spLocks/>
          </p:cNvSpPr>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
        <p:nvSpPr>
          <p:cNvPr id="13" name="Footer Placeholder 1"/>
          <p:cNvSpPr txBox="1">
            <a:spLocks/>
          </p:cNvSpPr>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endParaRPr>
          </a:p>
        </p:txBody>
      </p:sp>
      <p:sp>
        <p:nvSpPr>
          <p:cNvPr id="14" name="Date Placeholder 1"/>
          <p:cNvSpPr txBox="1">
            <a:spLocks/>
          </p:cNvSpPr>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533400" y="533400"/>
            <a:ext cx="8447926" cy="5293757"/>
          </a:xfrm>
          <a:prstGeom prst="rect">
            <a:avLst/>
          </a:prstGeom>
          <a:noFill/>
          <a:ln w="12700">
            <a:noFill/>
            <a:miter lim="800000"/>
            <a:headEnd type="none" w="sm" len="sm"/>
            <a:tailEnd type="none" w="sm" len="sm"/>
          </a:ln>
          <a:effectLst/>
        </p:spPr>
        <p:txBody>
          <a:bodyPr wrap="square" lIns="91440" tIns="45720" rIns="91440" bIns="45720" anchor="t">
            <a:spAutoFit/>
          </a:bodyPr>
          <a:lstStyle/>
          <a:p>
            <a:pPr algn="ctr" eaLnBrk="0" fontAlgn="base" hangingPunct="0">
              <a:spcBef>
                <a:spcPct val="0"/>
              </a:spcBef>
              <a:spcAft>
                <a:spcPct val="0"/>
              </a:spcAft>
            </a:pPr>
            <a:r>
              <a:rPr lang="en-US" altLang="en-US" b="1" u="sng" dirty="0">
                <a:effectLst>
                  <a:outerShdw blurRad="38100" dist="38100" dir="2700000" algn="tl">
                    <a:srgbClr val="C0C0C0"/>
                  </a:outerShdw>
                </a:effectLst>
                <a:latin typeface="Times New Roman" panose="02020603050405020304" pitchFamily="18" charset="0"/>
              </a:rPr>
              <a:t>Project: IEEE P802.15 Working Group for Wireless Specialty Networks (WSNs)</a:t>
            </a:r>
            <a:endParaRPr lang="en-US" altLang="en-US" sz="1600" b="1" dirty="0">
              <a:latin typeface="Times New Roman" panose="02020603050405020304" pitchFamily="18" charset="0"/>
            </a:endParaRPr>
          </a:p>
          <a:p>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b="1" dirty="0">
                <a:latin typeface="Times New Roman"/>
                <a:ea typeface="MS PGothic"/>
                <a:cs typeface="Times New Roman"/>
              </a:rPr>
              <a:t>Submission Title:</a:t>
            </a:r>
            <a:r>
              <a:rPr lang="en-US" altLang="ja-JP" sz="1600" dirty="0">
                <a:latin typeface="Times New Roman"/>
                <a:ea typeface="MS PGothic"/>
                <a:cs typeface="Times New Roman"/>
              </a:rPr>
              <a:t> </a:t>
            </a:r>
            <a:r>
              <a:rPr lang="en-US" altLang="ja-JP" sz="1600" dirty="0">
                <a:latin typeface="Times New Roman"/>
                <a:ea typeface="MS PGothic"/>
                <a:cs typeface="Times New Roman"/>
                <a:sym typeface="+mn-ea"/>
              </a:rPr>
              <a:t>Medium Access Control (MAC) for IG-NG OWC</a:t>
            </a:r>
            <a:endParaRPr lang="en-US" altLang="ja-JP" sz="1600" dirty="0">
              <a:latin typeface="Times New Roman"/>
              <a:ea typeface="MS PGothic"/>
              <a:cs typeface="Times New Roman"/>
            </a:endParaRPr>
          </a:p>
          <a:p>
            <a:r>
              <a:rPr lang="en-US" altLang="ja-JP" sz="1600" b="1" dirty="0">
                <a:latin typeface="Times New Roman"/>
                <a:ea typeface="MS PGothic"/>
                <a:cs typeface="Times New Roman"/>
              </a:rPr>
              <a:t>Date Submitted: </a:t>
            </a:r>
            <a:r>
              <a:rPr lang="en-US" altLang="ja-JP" sz="1600" dirty="0">
                <a:latin typeface="Times New Roman"/>
                <a:ea typeface="MS PGothic"/>
                <a:cs typeface="Times New Roman"/>
              </a:rPr>
              <a:t>July 28, 2025	</a:t>
            </a:r>
          </a:p>
          <a:p>
            <a:r>
              <a:rPr lang="en-US" altLang="ja-JP" sz="1600" b="1" dirty="0">
                <a:latin typeface="Times New Roman"/>
                <a:ea typeface="MS PGothic"/>
                <a:cs typeface="Times New Roman"/>
              </a:rPr>
              <a:t>Source:</a:t>
            </a:r>
            <a:r>
              <a:rPr lang="en-US" altLang="ja-JP" sz="1600" dirty="0">
                <a:latin typeface="Times New Roman"/>
                <a:ea typeface="MS PGothic"/>
                <a:cs typeface="Times New Roman"/>
              </a:rPr>
              <a:t> Herfandi </a:t>
            </a:r>
            <a:r>
              <a:rPr lang="en-US" altLang="ja-JP" sz="1600" dirty="0" err="1">
                <a:latin typeface="Times New Roman"/>
                <a:ea typeface="MS PGothic"/>
                <a:cs typeface="Times New Roman"/>
              </a:rPr>
              <a:t>Herfandi</a:t>
            </a:r>
            <a:r>
              <a:rPr lang="en-US" altLang="zh-CN" sz="1600" dirty="0">
                <a:latin typeface="Times New Roman"/>
                <a:ea typeface="宋体"/>
                <a:cs typeface="Times New Roman"/>
              </a:rPr>
              <a:t>, Nguyen Ngoc Huy, Yeong Min Jang</a:t>
            </a:r>
            <a:r>
              <a:rPr lang="en-US" altLang="zh-CN" sz="1600" dirty="0">
                <a:latin typeface="Times New Roman"/>
                <a:ea typeface="MS PGothic"/>
                <a:cs typeface="Times New Roman"/>
              </a:rPr>
              <a:t> (</a:t>
            </a:r>
            <a:r>
              <a:rPr lang="en-US" altLang="ko-KR" sz="1600" dirty="0">
                <a:latin typeface="Times New Roman"/>
                <a:ea typeface="굴림"/>
                <a:cs typeface="Times New Roman"/>
              </a:rPr>
              <a:t>Kookmin University)</a:t>
            </a:r>
            <a:endParaRPr lang="en-US" altLang="ja-JP" sz="1600" dirty="0">
              <a:latin typeface="Times New Roman"/>
              <a:ea typeface="굴림"/>
              <a:cs typeface="Times New Roman"/>
            </a:endParaRPr>
          </a:p>
          <a:p>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dirty="0">
                <a:latin typeface="Times New Roman"/>
                <a:ea typeface="MS PGothic"/>
                <a:cs typeface="Times New Roman"/>
              </a:rPr>
              <a:t>Address: Room #603 Mirae Building, Kookmin University, 77 </a:t>
            </a:r>
            <a:r>
              <a:rPr lang="en-US" altLang="ja-JP" sz="1600" dirty="0" err="1">
                <a:latin typeface="Times New Roman"/>
                <a:ea typeface="MS PGothic"/>
                <a:cs typeface="Times New Roman"/>
              </a:rPr>
              <a:t>Jeongneung</a:t>
            </a:r>
            <a:r>
              <a:rPr lang="en-US" altLang="ja-JP" sz="1600" dirty="0">
                <a:latin typeface="Times New Roman"/>
                <a:ea typeface="MS PGothic"/>
                <a:cs typeface="Times New Roman"/>
              </a:rPr>
              <a:t>-Ro, </a:t>
            </a:r>
            <a:r>
              <a:rPr lang="en-US" altLang="ja-JP" sz="1600" dirty="0" err="1">
                <a:latin typeface="Times New Roman"/>
                <a:ea typeface="MS PGothic"/>
                <a:cs typeface="Times New Roman"/>
              </a:rPr>
              <a:t>Seongbuk</a:t>
            </a:r>
            <a:r>
              <a:rPr lang="en-US" altLang="ja-JP" sz="1600" dirty="0">
                <a:latin typeface="Times New Roman"/>
                <a:ea typeface="MS PGothic"/>
                <a:cs typeface="Times New Roman"/>
              </a:rPr>
              <a:t>-Gu, Seoul, 136702, Republic of Korea</a:t>
            </a:r>
          </a:p>
          <a:p>
            <a:r>
              <a:rPr lang="en-US" altLang="ja-JP" sz="1600" dirty="0">
                <a:latin typeface="Times New Roman" panose="02020603050405020304" pitchFamily="18" charset="0"/>
                <a:ea typeface="MS PGothic" panose="020B0600070205080204" charset="-128"/>
                <a:cs typeface="Times New Roman" panose="02020603050405020304" pitchFamily="18" charset="0"/>
              </a:rPr>
              <a:t>Voice: +82-2-910-5068  				E-Mail: yjang</a:t>
            </a:r>
            <a:r>
              <a:rPr lang="en-US" altLang="ko-KR" sz="1600" dirty="0">
                <a:latin typeface="Times New Roman" panose="02020603050405020304" pitchFamily="18" charset="0"/>
                <a:ea typeface="굴림" panose="020B0600000101010101" charset="-127"/>
                <a:cs typeface="Times New Roman" panose="02020603050405020304" pitchFamily="18" charset="0"/>
              </a:rPr>
              <a:t>@kookmin.ac.kr</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pPr>
              <a:spcBef>
                <a:spcPts val="600"/>
              </a:spcBef>
              <a:spcAft>
                <a:spcPts val="600"/>
              </a:spcAft>
            </a:pPr>
            <a:r>
              <a:rPr lang="en-US" altLang="ja-JP" sz="1600" b="1" dirty="0">
                <a:latin typeface="Times New Roman" panose="02020603050405020304" pitchFamily="18" charset="0"/>
                <a:ea typeface="MS PGothic" panose="020B0600070205080204" charset="-128"/>
                <a:cs typeface="Times New Roman" panose="02020603050405020304" pitchFamily="18" charset="0"/>
              </a:rPr>
              <a:t>Re:</a:t>
            </a:r>
            <a:r>
              <a:rPr lang="en-US" altLang="ja-JP" sz="1600" dirty="0">
                <a:latin typeface="Times New Roman" panose="02020603050405020304" pitchFamily="18" charset="0"/>
                <a:ea typeface="MS PGothic" panose="020B0600070205080204" charset="-128"/>
                <a:cs typeface="Times New Roman" panose="02020603050405020304" pitchFamily="18" charset="0"/>
              </a:rPr>
              <a:t> </a:t>
            </a:r>
            <a:r>
              <a:rPr lang="en-US" altLang="ja-JP" dirty="0">
                <a:latin typeface="Times New Roman" panose="02020603050405020304" pitchFamily="18" charset="0"/>
                <a:ea typeface="MS PGothic" panose="020B0600070205080204" charset="-128"/>
                <a:cs typeface="Times New Roman" panose="02020603050405020304" pitchFamily="18" charset="0"/>
              </a:rPr>
              <a:t>	</a:t>
            </a:r>
          </a:p>
          <a:p>
            <a:pPr>
              <a:spcBef>
                <a:spcPts val="600"/>
              </a:spcBef>
              <a:spcAft>
                <a:spcPts val="600"/>
              </a:spcAft>
            </a:pPr>
            <a:r>
              <a:rPr lang="en-US" altLang="ja-JP" sz="1600" b="1" dirty="0">
                <a:latin typeface="Times New Roman"/>
                <a:ea typeface="MS PGothic"/>
                <a:cs typeface="Times New Roman"/>
              </a:rPr>
              <a:t>Abstract:</a:t>
            </a:r>
            <a:r>
              <a:rPr lang="en-US" altLang="ja-JP" sz="1600" dirty="0">
                <a:latin typeface="Times New Roman"/>
                <a:ea typeface="MS PGothic"/>
                <a:cs typeface="Times New Roman"/>
              </a:rPr>
              <a:t>	Present the </a:t>
            </a:r>
            <a:r>
              <a:rPr lang="en-US" altLang="ja-JP" sz="1600" dirty="0">
                <a:latin typeface="Times New Roman"/>
                <a:ea typeface="MS PGothic"/>
                <a:cs typeface="Times New Roman"/>
                <a:sym typeface="+mn-ea"/>
              </a:rPr>
              <a:t>Medium Access Control (MAC) for IG-NG OWC</a:t>
            </a:r>
            <a:endParaRPr lang="en-US" sz="1600" dirty="0">
              <a:latin typeface="Times New Roman"/>
              <a:ea typeface="MS PGothic"/>
              <a:cs typeface="Times New Roman"/>
            </a:endParaRPr>
          </a:p>
          <a:p>
            <a:pPr>
              <a:spcBef>
                <a:spcPts val="600"/>
              </a:spcBef>
              <a:spcAft>
                <a:spcPts val="600"/>
              </a:spcAft>
            </a:pPr>
            <a:r>
              <a:rPr lang="en-US" altLang="ja-JP" sz="1600" b="1" dirty="0">
                <a:latin typeface="Times New Roman" panose="02020603050405020304" pitchFamily="18" charset="0"/>
                <a:ea typeface="MS PGothic" panose="020B0600070205080204" charset="-128"/>
                <a:cs typeface="Times New Roman" panose="02020603050405020304" pitchFamily="18" charset="0"/>
              </a:rPr>
              <a:t>Purpose:</a:t>
            </a:r>
            <a:r>
              <a:rPr lang="en-US" altLang="ja-JP" sz="1600" dirty="0">
                <a:latin typeface="Times New Roman" panose="02020603050405020304" pitchFamily="18" charset="0"/>
                <a:ea typeface="MS PGothic" panose="020B0600070205080204" charset="-128"/>
                <a:cs typeface="Times New Roman" panose="02020603050405020304" pitchFamily="18" charset="0"/>
              </a:rPr>
              <a:t>	Presentation for contribution on IG NG-OWC</a:t>
            </a:r>
          </a:p>
          <a:p>
            <a:pPr algn="just"/>
            <a:r>
              <a:rPr lang="en-US" altLang="ja-JP" sz="1600" b="1" dirty="0">
                <a:latin typeface="Times New Roman" panose="02020603050405020304" pitchFamily="18" charset="0"/>
                <a:ea typeface="MS PGothic" panose="020B0600070205080204" charset="-128"/>
                <a:cs typeface="Times New Roman" panose="02020603050405020304" pitchFamily="18" charset="0"/>
              </a:rPr>
              <a:t>Notice:</a:t>
            </a:r>
            <a:r>
              <a:rPr lang="en-US" altLang="ja-JP" sz="1600" dirty="0">
                <a:latin typeface="Times New Roman" panose="02020603050405020304" pitchFamily="18" charset="0"/>
                <a:ea typeface="MS PGothic" panose="020B0600070205080204" charset="-128"/>
                <a:cs typeface="Times New Roman" panose="02020603050405020304" pitchFamily="18" charset="0"/>
              </a:rPr>
              <a:t>	This document has been prepared to assist the IG NG-OWC.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b="1" dirty="0">
                <a:latin typeface="Times New Roman" panose="02020603050405020304" pitchFamily="18" charset="0"/>
                <a:ea typeface="MS PGothic" panose="020B0600070205080204" charset="-128"/>
                <a:cs typeface="Times New Roman" panose="02020603050405020304" pitchFamily="18" charset="0"/>
              </a:rPr>
              <a:t>Release:</a:t>
            </a:r>
            <a:r>
              <a:rPr lang="en-US" altLang="ja-JP" sz="1600" dirty="0">
                <a:latin typeface="Times New Roman" panose="02020603050405020304" pitchFamily="18" charset="0"/>
                <a:ea typeface="MS PGothic" panose="020B0600070205080204" charset="-128"/>
                <a:cs typeface="Times New Roman" panose="02020603050405020304" pitchFamily="18" charset="0"/>
              </a:rPr>
              <a:t>	The contributor acknowledges and accepts that this contribution becomes the property of IEEE and may be made publicly available by IG NG-OWC.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66758" y="533400"/>
            <a:ext cx="2010487" cy="584775"/>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latin typeface="Times New Roman"/>
                <a:cs typeface="Times New Roman"/>
              </a:rPr>
              <a:t>References</a:t>
            </a:r>
            <a:endParaRPr lang="en-US" sz="2400" dirty="0"/>
          </a:p>
        </p:txBody>
      </p:sp>
      <p:sp>
        <p:nvSpPr>
          <p:cNvPr id="2" name="TextBox 1">
            <a:extLst>
              <a:ext uri="{FF2B5EF4-FFF2-40B4-BE49-F238E27FC236}">
                <a16:creationId xmlns:a16="http://schemas.microsoft.com/office/drawing/2014/main" id="{039CD237-43DD-F1EC-B2FC-0B12B7E9AB33}"/>
              </a:ext>
            </a:extLst>
          </p:cNvPr>
          <p:cNvSpPr txBox="1"/>
          <p:nvPr/>
        </p:nvSpPr>
        <p:spPr>
          <a:xfrm>
            <a:off x="273625" y="1168944"/>
            <a:ext cx="8763000" cy="5632311"/>
          </a:xfrm>
          <a:prstGeom prst="rect">
            <a:avLst/>
          </a:prstGeom>
          <a:noFill/>
        </p:spPr>
        <p:txBody>
          <a:bodyPr wrap="square" lIns="91440" tIns="45720" rIns="91440" bIns="45720" rtlCol="0" anchor="t">
            <a:spAutoFit/>
          </a:bodyPr>
          <a:lstStyle/>
          <a:p>
            <a:pPr marL="342900" indent="-342900">
              <a:buAutoNum type="arabicPeriod"/>
            </a:pPr>
            <a:r>
              <a:rPr lang="en-GB" sz="1500" dirty="0">
                <a:solidFill>
                  <a:srgbClr val="000000"/>
                </a:solidFill>
                <a:latin typeface="Times New Roman"/>
                <a:ea typeface="+mn-lt"/>
                <a:cs typeface="Calibri"/>
              </a:rPr>
              <a:t>M. R. A. Nasution, H. Herfandi, O. S. </a:t>
            </a:r>
            <a:r>
              <a:rPr lang="en-GB" sz="1500" dirty="0" err="1">
                <a:solidFill>
                  <a:srgbClr val="000000"/>
                </a:solidFill>
                <a:latin typeface="Times New Roman"/>
                <a:ea typeface="+mn-lt"/>
                <a:cs typeface="Calibri"/>
              </a:rPr>
              <a:t>Sitanggang</a:t>
            </a:r>
            <a:r>
              <a:rPr lang="en-GB" sz="1500" dirty="0">
                <a:solidFill>
                  <a:srgbClr val="000000"/>
                </a:solidFill>
                <a:latin typeface="Times New Roman"/>
                <a:ea typeface="+mn-lt"/>
                <a:cs typeface="Calibri"/>
              </a:rPr>
              <a:t>, H. Nguyen, and Y. M. Jang, “Proximity-based optical camera communication with multiple transmitters using deep learning,” Sensors, vol. 24, no. 2, p. 702, 2024.</a:t>
            </a:r>
          </a:p>
          <a:p>
            <a:pPr marL="342900" indent="-342900">
              <a:buAutoNum type="arabicPeriod"/>
            </a:pPr>
            <a:r>
              <a:rPr lang="en-GB" sz="1500" dirty="0">
                <a:solidFill>
                  <a:srgbClr val="000000"/>
                </a:solidFill>
                <a:latin typeface="Times New Roman"/>
                <a:ea typeface="+mn-lt"/>
                <a:cs typeface="Calibri"/>
              </a:rPr>
              <a:t>S. </a:t>
            </a:r>
            <a:r>
              <a:rPr lang="en-GB" sz="1500" dirty="0" err="1">
                <a:solidFill>
                  <a:srgbClr val="000000"/>
                </a:solidFill>
                <a:latin typeface="Times New Roman"/>
                <a:ea typeface="+mn-lt"/>
                <a:cs typeface="Calibri"/>
              </a:rPr>
              <a:t>Sitanggang</a:t>
            </a:r>
            <a:r>
              <a:rPr lang="en-GB" sz="1500" dirty="0">
                <a:solidFill>
                  <a:srgbClr val="000000"/>
                </a:solidFill>
                <a:latin typeface="Times New Roman"/>
                <a:ea typeface="+mn-lt"/>
                <a:cs typeface="Calibri"/>
              </a:rPr>
              <a:t>, V. L. Nguyen, H. Nguyen, R. F. </a:t>
            </a:r>
            <a:r>
              <a:rPr lang="en-GB" sz="1500" dirty="0" err="1">
                <a:solidFill>
                  <a:srgbClr val="000000"/>
                </a:solidFill>
                <a:latin typeface="Times New Roman"/>
                <a:ea typeface="+mn-lt"/>
                <a:cs typeface="Calibri"/>
              </a:rPr>
              <a:t>Pamungkas</a:t>
            </a:r>
            <a:r>
              <a:rPr lang="en-GB" sz="1500" dirty="0">
                <a:solidFill>
                  <a:srgbClr val="000000"/>
                </a:solidFill>
                <a:latin typeface="Times New Roman"/>
                <a:ea typeface="+mn-lt"/>
                <a:cs typeface="Calibri"/>
              </a:rPr>
              <a:t>, M. M. </a:t>
            </a:r>
            <a:r>
              <a:rPr lang="en-GB" sz="1500" dirty="0" err="1">
                <a:solidFill>
                  <a:srgbClr val="000000"/>
                </a:solidFill>
                <a:latin typeface="Times New Roman"/>
                <a:ea typeface="+mn-lt"/>
                <a:cs typeface="Calibri"/>
              </a:rPr>
              <a:t>Faridh</a:t>
            </a:r>
            <a:r>
              <a:rPr lang="en-GB" sz="1500" dirty="0">
                <a:solidFill>
                  <a:srgbClr val="000000"/>
                </a:solidFill>
                <a:latin typeface="Times New Roman"/>
                <a:ea typeface="+mn-lt"/>
                <a:cs typeface="Calibri"/>
              </a:rPr>
              <a:t>, and Y. M. Jang, “Design and implementation of a 2D MIMO OCC system based on deep learning,” Sensors, vol. 23, no. 17, p. 7637, 2023.</a:t>
            </a:r>
          </a:p>
          <a:p>
            <a:pPr marL="342900" indent="-342900">
              <a:buAutoNum type="arabicPeriod"/>
            </a:pPr>
            <a:r>
              <a:rPr lang="en-GB" sz="1500" dirty="0">
                <a:solidFill>
                  <a:srgbClr val="000000"/>
                </a:solidFill>
                <a:latin typeface="Times New Roman"/>
                <a:ea typeface="+mn-lt"/>
                <a:cs typeface="Calibri"/>
              </a:rPr>
              <a:t>D. T. A. Le, H. Nguyen, and Y. M. Jang, “An experimental demonstration of 2D-multiple-input-multiple-output-based deep learning for optical camera communication,” Applied Sciences, vol. 14, no. 3, p. 1003, 2024.</a:t>
            </a:r>
          </a:p>
          <a:p>
            <a:pPr marL="342900" indent="-342900">
              <a:buAutoNum type="arabicPeriod"/>
            </a:pPr>
            <a:r>
              <a:rPr lang="en-US" sz="1500" dirty="0">
                <a:solidFill>
                  <a:srgbClr val="000000"/>
                </a:solidFill>
                <a:latin typeface="Times New Roman"/>
                <a:ea typeface="+mn-lt"/>
                <a:cs typeface="Calibri"/>
              </a:rPr>
              <a:t>"IEEE Standard for Local and Metropolitan Area Networks--Part 15.7: Short-Range Wireless Optical Communication Using Visible Light," in IEEE Std 802.15.7-2011 , vol., no., pp.1-309, 6 Sept. 2011, </a:t>
            </a:r>
            <a:r>
              <a:rPr lang="en-US" sz="1500" dirty="0" err="1">
                <a:solidFill>
                  <a:srgbClr val="000000"/>
                </a:solidFill>
                <a:latin typeface="Times New Roman"/>
                <a:ea typeface="+mn-lt"/>
                <a:cs typeface="Calibri"/>
              </a:rPr>
              <a:t>doi</a:t>
            </a:r>
            <a:r>
              <a:rPr lang="en-US" sz="1500" dirty="0">
                <a:solidFill>
                  <a:srgbClr val="000000"/>
                </a:solidFill>
                <a:latin typeface="Times New Roman"/>
                <a:ea typeface="+mn-lt"/>
                <a:cs typeface="Calibri"/>
              </a:rPr>
              <a:t>: 10.1109/IEEESTD.2011.6016195.</a:t>
            </a:r>
          </a:p>
          <a:p>
            <a:pPr marL="342900" indent="-342900">
              <a:buAutoNum type="arabicPeriod"/>
            </a:pPr>
            <a:r>
              <a:rPr lang="en-GB" sz="1500" dirty="0">
                <a:solidFill>
                  <a:srgbClr val="000000"/>
                </a:solidFill>
                <a:latin typeface="Times New Roman"/>
                <a:ea typeface="+mn-lt"/>
                <a:cs typeface="Calibri"/>
              </a:rPr>
              <a:t>"IEEE Standard for Local and metropolitan area networks--Part 15.7: Short-Range Optical Wireless Communications," in IEEE Std 802.15.7-2018 (Revision of IEEE Std 802.15.7-2011) , vol., no., pp.1-407, 23 April 2019, </a:t>
            </a:r>
            <a:r>
              <a:rPr lang="en-GB" sz="1500" dirty="0" err="1">
                <a:solidFill>
                  <a:srgbClr val="000000"/>
                </a:solidFill>
                <a:latin typeface="Times New Roman"/>
                <a:ea typeface="+mn-lt"/>
                <a:cs typeface="Calibri"/>
              </a:rPr>
              <a:t>doi</a:t>
            </a:r>
            <a:r>
              <a:rPr lang="en-GB" sz="1500" dirty="0">
                <a:solidFill>
                  <a:srgbClr val="000000"/>
                </a:solidFill>
                <a:latin typeface="Times New Roman"/>
                <a:ea typeface="+mn-lt"/>
                <a:cs typeface="Calibri"/>
              </a:rPr>
              <a:t>: 10.1109/IEEESTD.2019.8697198.</a:t>
            </a:r>
          </a:p>
          <a:p>
            <a:pPr marL="342900" indent="-342900">
              <a:buAutoNum type="arabicPeriod"/>
            </a:pPr>
            <a:r>
              <a:rPr lang="en-GB" sz="1500" dirty="0">
                <a:solidFill>
                  <a:srgbClr val="000000"/>
                </a:solidFill>
                <a:latin typeface="Times New Roman"/>
                <a:ea typeface="+mn-lt"/>
                <a:cs typeface="Calibri"/>
              </a:rPr>
              <a:t>"IEEE Standard for Local and Metropolitan Area Networks - Part 15.7: Short-Range Optical Wireless Communications Amendment 1: Higher Rate, Longer Range Optical Camera Communication (OCC)," in IEEE Std 802.15.7a-2024 (Amendment to IEEE Std 802.15.7-2018) , vol., no., pp.1-52, 14 Feb. 2025, </a:t>
            </a:r>
            <a:r>
              <a:rPr lang="en-GB" sz="1500" dirty="0" err="1">
                <a:solidFill>
                  <a:srgbClr val="000000"/>
                </a:solidFill>
                <a:latin typeface="Times New Roman"/>
                <a:ea typeface="+mn-lt"/>
                <a:cs typeface="Calibri"/>
              </a:rPr>
              <a:t>doi</a:t>
            </a:r>
            <a:r>
              <a:rPr lang="en-GB" sz="1500" dirty="0">
                <a:solidFill>
                  <a:srgbClr val="000000"/>
                </a:solidFill>
                <a:latin typeface="Times New Roman"/>
                <a:ea typeface="+mn-lt"/>
                <a:cs typeface="Calibri"/>
              </a:rPr>
              <a:t>: 10.1109/IEEESTD.2025.10884983.</a:t>
            </a:r>
          </a:p>
          <a:p>
            <a:pPr marL="342900" indent="-342900">
              <a:buAutoNum type="arabicPeriod"/>
            </a:pPr>
            <a:r>
              <a:rPr lang="en-GB" sz="1500" dirty="0">
                <a:solidFill>
                  <a:srgbClr val="000000"/>
                </a:solidFill>
                <a:latin typeface="Times New Roman"/>
                <a:ea typeface="+mn-lt"/>
                <a:cs typeface="Calibri"/>
              </a:rPr>
              <a:t>M. M. </a:t>
            </a:r>
            <a:r>
              <a:rPr lang="en-GB" sz="1500" dirty="0" err="1">
                <a:solidFill>
                  <a:srgbClr val="000000"/>
                </a:solidFill>
                <a:latin typeface="Times New Roman"/>
                <a:ea typeface="+mn-lt"/>
                <a:cs typeface="Calibri"/>
              </a:rPr>
              <a:t>Faridh</a:t>
            </a:r>
            <a:r>
              <a:rPr lang="en-GB" sz="1500" dirty="0">
                <a:solidFill>
                  <a:srgbClr val="000000"/>
                </a:solidFill>
                <a:latin typeface="Times New Roman"/>
                <a:ea typeface="+mn-lt"/>
                <a:cs typeface="Calibri"/>
              </a:rPr>
              <a:t>, H. Herfandi, O. S. </a:t>
            </a:r>
            <a:r>
              <a:rPr lang="en-GB" sz="1500" dirty="0" err="1">
                <a:solidFill>
                  <a:srgbClr val="000000"/>
                </a:solidFill>
                <a:latin typeface="Times New Roman"/>
                <a:ea typeface="+mn-lt"/>
                <a:cs typeface="Calibri"/>
              </a:rPr>
              <a:t>Sitanggang</a:t>
            </a:r>
            <a:r>
              <a:rPr lang="en-GB" sz="1500" dirty="0">
                <a:solidFill>
                  <a:srgbClr val="000000"/>
                </a:solidFill>
                <a:latin typeface="Times New Roman"/>
                <a:ea typeface="+mn-lt"/>
                <a:cs typeface="Calibri"/>
              </a:rPr>
              <a:t>, M. R. A. Nasution, H. Nguyen and Y. M. Jang, "Implementation of CSMA/CA-Based MAC Protocol for Optical Camera Communication," in IEEE Access, vol. 13, pp. 14611-14625, 2025, </a:t>
            </a:r>
            <a:r>
              <a:rPr lang="en-GB" sz="1500" dirty="0" err="1">
                <a:solidFill>
                  <a:srgbClr val="000000"/>
                </a:solidFill>
                <a:latin typeface="Times New Roman"/>
                <a:ea typeface="+mn-lt"/>
                <a:cs typeface="Calibri"/>
              </a:rPr>
              <a:t>doi</a:t>
            </a:r>
            <a:r>
              <a:rPr lang="en-GB" sz="1500" dirty="0">
                <a:solidFill>
                  <a:srgbClr val="000000"/>
                </a:solidFill>
                <a:latin typeface="Times New Roman"/>
                <a:ea typeface="+mn-lt"/>
                <a:cs typeface="Calibri"/>
              </a:rPr>
              <a:t>: 10.1109/ACCESS.2025.3531198. </a:t>
            </a:r>
          </a:p>
          <a:p>
            <a:pPr marL="342900" indent="-342900">
              <a:buAutoNum type="arabicPeriod"/>
            </a:pPr>
            <a:endParaRPr lang="en-GB" sz="1500" dirty="0">
              <a:solidFill>
                <a:srgbClr val="000000"/>
              </a:solidFill>
              <a:latin typeface="Times New Roman"/>
              <a:ea typeface="+mn-lt"/>
              <a:cs typeface="Calibri"/>
            </a:endParaRPr>
          </a:p>
          <a:p>
            <a:pPr marL="342900" indent="-342900">
              <a:buAutoNum type="arabicPeriod"/>
            </a:pPr>
            <a:endParaRPr lang="en-GB" sz="1500" dirty="0">
              <a:solidFill>
                <a:srgbClr val="000000"/>
              </a:solidFill>
              <a:latin typeface="Times New Roman"/>
              <a:ea typeface="+mn-lt"/>
              <a:cs typeface="Calibri"/>
            </a:endParaRPr>
          </a:p>
        </p:txBody>
      </p:sp>
    </p:spTree>
    <p:extLst>
      <p:ext uri="{BB962C8B-B14F-4D97-AF65-F5344CB8AC3E}">
        <p14:creationId xmlns:p14="http://schemas.microsoft.com/office/powerpoint/2010/main" val="174500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4722996F-B83C-9E7F-BBEC-D13A89FA41EA}"/>
              </a:ext>
            </a:extLst>
          </p:cNvPr>
          <p:cNvSpPr txBox="1">
            <a:spLocks noChangeArrowheads="1"/>
          </p:cNvSpPr>
          <p:nvPr/>
        </p:nvSpPr>
        <p:spPr>
          <a:xfrm>
            <a:off x="762000" y="1371600"/>
            <a:ext cx="7632848" cy="3816424"/>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b="1" dirty="0">
                <a:ea typeface="MS PGothic"/>
                <a:sym typeface="+mn-ea"/>
              </a:rPr>
              <a:t>Medium Access Control (MAC) for IG-NG OWC</a:t>
            </a:r>
            <a:br>
              <a:rPr lang="en-US" altLang="ja-JP" b="1" dirty="0">
                <a:ea typeface="MS PGothic" panose="020B0600070205080204" charset="-128"/>
              </a:rPr>
            </a:br>
            <a:br>
              <a:rPr lang="en-US" altLang="ja-JP" dirty="0">
                <a:ea typeface="MS PGothic" panose="020B0600070205080204" charset="-128"/>
              </a:rPr>
            </a:br>
            <a:br>
              <a:rPr lang="en-US" altLang="ja-JP" dirty="0">
                <a:ea typeface="MS PGothic" panose="020B0600070205080204" charset="-128"/>
              </a:rPr>
            </a:br>
            <a:r>
              <a:rPr lang="en-US" altLang="ja-JP" dirty="0">
                <a:ea typeface="MS PGothic"/>
              </a:rPr>
              <a:t> </a:t>
            </a:r>
            <a:br>
              <a:rPr lang="en-US" altLang="ja-JP" dirty="0">
                <a:ea typeface="MS PGothic" panose="020B0600070205080204" charset="-128"/>
              </a:rPr>
            </a:br>
            <a:r>
              <a:rPr lang="en-US" altLang="ja-JP" dirty="0">
                <a:ea typeface="MS PGothic"/>
              </a:rPr>
              <a:t>July 30, 2025</a:t>
            </a:r>
            <a:endParaRPr lang="ja-JP" altLang="ja-JP" dirty="0">
              <a:ea typeface="MS PGothic"/>
            </a:endParaRPr>
          </a:p>
        </p:txBody>
      </p:sp>
    </p:spTree>
    <p:extLst>
      <p:ext uri="{BB962C8B-B14F-4D97-AF65-F5344CB8AC3E}">
        <p14:creationId xmlns:p14="http://schemas.microsoft.com/office/powerpoint/2010/main" val="350741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Contents</a:t>
            </a:r>
          </a:p>
        </p:txBody>
      </p:sp>
      <p:sp>
        <p:nvSpPr>
          <p:cNvPr id="7" name="Rectangle 3"/>
          <p:cNvSpPr>
            <a:spLocks noGrp="1" noChangeArrowheads="1"/>
          </p:cNvSpPr>
          <p:nvPr>
            <p:ph idx="1"/>
          </p:nvPr>
        </p:nvSpPr>
        <p:spPr>
          <a:xfrm>
            <a:off x="457200" y="1417638"/>
            <a:ext cx="8599140" cy="4918464"/>
          </a:xfrm>
          <a:ln/>
        </p:spPr>
        <p:txBody>
          <a:bodyPr vert="horz" lIns="91440" tIns="45720" rIns="91440" bIns="45720" rtlCol="0" anchor="t">
            <a:normAutofit/>
          </a:bodyPr>
          <a:lstStyle/>
          <a:p>
            <a:pPr algn="just"/>
            <a:r>
              <a:rPr lang="en-US" altLang="ja-JP" sz="2800" dirty="0">
                <a:latin typeface="Times New Roman"/>
                <a:ea typeface="ＭＳ Ｐゴシック"/>
                <a:cs typeface="Times New Roman"/>
              </a:rPr>
              <a:t>Background</a:t>
            </a:r>
          </a:p>
          <a:p>
            <a:pPr algn="just"/>
            <a:r>
              <a:rPr lang="en-US" altLang="ja-JP" sz="2800" dirty="0">
                <a:latin typeface="Times New Roman"/>
                <a:ea typeface="ＭＳ Ｐゴシック"/>
                <a:cs typeface="Times New Roman"/>
              </a:rPr>
              <a:t>Limitations of Existing MAC Protocols</a:t>
            </a:r>
          </a:p>
          <a:p>
            <a:pPr algn="just"/>
            <a:r>
              <a:rPr lang="en-US" altLang="ja-JP" sz="2800" dirty="0">
                <a:latin typeface="Times New Roman"/>
                <a:ea typeface="ＭＳ Ｐゴシック"/>
                <a:cs typeface="Times New Roman"/>
              </a:rPr>
              <a:t>Proposed MAC Architecture</a:t>
            </a:r>
          </a:p>
          <a:p>
            <a:pPr algn="just"/>
            <a:r>
              <a:rPr lang="en-US" altLang="ja-JP" sz="2800" dirty="0">
                <a:latin typeface="Times New Roman"/>
                <a:ea typeface="ＭＳ Ｐゴシック"/>
                <a:cs typeface="Times New Roman"/>
              </a:rPr>
              <a:t>MAC Frame Structure</a:t>
            </a:r>
          </a:p>
          <a:p>
            <a:pPr algn="just"/>
            <a:r>
              <a:rPr lang="en-US" altLang="ja-JP" sz="2800" dirty="0">
                <a:latin typeface="Times New Roman"/>
                <a:ea typeface="ＭＳ Ｐゴシック"/>
                <a:cs typeface="Times New Roman"/>
              </a:rPr>
              <a:t>Results</a:t>
            </a:r>
          </a:p>
          <a:p>
            <a:pPr algn="just"/>
            <a:r>
              <a:rPr lang="en-US" altLang="ja-JP" sz="2800">
                <a:latin typeface="Times New Roman" panose="02020603050405020304" pitchFamily="18" charset="0"/>
                <a:cs typeface="Times New Roman" panose="02020603050405020304" pitchFamily="18" charset="0"/>
              </a:rPr>
              <a:t>Conclusion</a:t>
            </a:r>
            <a:endParaRPr lang="en-US" altLang="ja-JP" sz="2800" dirty="0">
              <a:latin typeface="Times New Roman" panose="02020603050405020304" pitchFamily="18" charset="0"/>
              <a:cs typeface="Times New Roman" panose="02020603050405020304" pitchFamily="18" charset="0"/>
            </a:endParaRPr>
          </a:p>
          <a:p>
            <a:pPr algn="just"/>
            <a:endParaRPr lang="en-US" altLang="ja-JP" sz="2800" dirty="0">
              <a:latin typeface="Times New Roman" panose="02020603050405020304" pitchFamily="18" charset="0"/>
              <a:cs typeface="Times New Roman" panose="02020603050405020304" pitchFamily="18" charset="0"/>
            </a:endParaRPr>
          </a:p>
          <a:p>
            <a:pPr marL="536575" lvl="0" indent="-536575" algn="just">
              <a:buNone/>
            </a:pPr>
            <a:endParaRPr lang="en-US" altLang="ja-JP"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1596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Background </a:t>
            </a:r>
          </a:p>
        </p:txBody>
      </p:sp>
      <p:sp>
        <p:nvSpPr>
          <p:cNvPr id="7" name="Rectangle 3"/>
          <p:cNvSpPr>
            <a:spLocks noGrp="1" noChangeArrowheads="1"/>
          </p:cNvSpPr>
          <p:nvPr>
            <p:ph idx="1"/>
          </p:nvPr>
        </p:nvSpPr>
        <p:spPr>
          <a:xfrm>
            <a:off x="457200" y="1417638"/>
            <a:ext cx="8229600" cy="4525962"/>
          </a:xfrm>
          <a:ln/>
        </p:spPr>
        <p:txBody>
          <a:bodyPr vert="horz" lIns="91440" tIns="45720" rIns="91440" bIns="45720" rtlCol="0" anchor="t">
            <a:noAutofit/>
          </a:bodyPr>
          <a:lstStyle/>
          <a:p>
            <a:pPr marL="0" indent="0" algn="just">
              <a:buNone/>
            </a:pPr>
            <a:r>
              <a:rPr lang="en-US" altLang="ja-JP" sz="1400" b="1" dirty="0">
                <a:latin typeface="Times New Roman"/>
                <a:ea typeface="ＭＳ Ｐゴシック"/>
                <a:cs typeface="Times New Roman"/>
              </a:rPr>
              <a:t>Optical Camera Communication (OCC)</a:t>
            </a:r>
          </a:p>
          <a:p>
            <a:pPr algn="just"/>
            <a:r>
              <a:rPr lang="en-US" altLang="ja-JP" sz="1400" dirty="0">
                <a:latin typeface="Times New Roman"/>
                <a:ea typeface="ＭＳ Ｐゴシック"/>
                <a:cs typeface="Times New Roman"/>
              </a:rPr>
              <a:t>OCC is a part of Optical Wireless Communication (OWC) that uses LED light sources to transmit data, which is received by cameras in devices such as smartphones, tablets, and CCTVs [1].</a:t>
            </a:r>
          </a:p>
          <a:p>
            <a:pPr algn="just"/>
            <a:r>
              <a:rPr lang="en-US" altLang="ja-JP" sz="1400" dirty="0">
                <a:latin typeface="Times New Roman"/>
                <a:ea typeface="ＭＳ Ｐゴシック"/>
                <a:cs typeface="Times New Roman"/>
              </a:rPr>
              <a:t>OCC transmits information by modulating light changing its intensity, color, flicker, or patterns to encode data effectively[2].</a:t>
            </a:r>
          </a:p>
          <a:p>
            <a:pPr marL="0" indent="0" algn="just">
              <a:buNone/>
            </a:pPr>
            <a:endParaRPr lang="en-US" altLang="ja-JP" sz="1400" dirty="0">
              <a:latin typeface="Times New Roman"/>
              <a:ea typeface="ＭＳ Ｐゴシック"/>
              <a:cs typeface="Times New Roman"/>
            </a:endParaRPr>
          </a:p>
          <a:p>
            <a:pPr marL="0" indent="0" algn="just">
              <a:buNone/>
            </a:pPr>
            <a:r>
              <a:rPr lang="en-US" altLang="ja-JP" sz="1600" b="1" dirty="0">
                <a:latin typeface="Times New Roman"/>
                <a:ea typeface="ＭＳ Ｐゴシック"/>
                <a:cs typeface="Times New Roman"/>
              </a:rPr>
              <a:t>Benefits of OCC </a:t>
            </a:r>
          </a:p>
          <a:p>
            <a:pPr algn="just"/>
            <a:r>
              <a:rPr lang="en-US" altLang="ja-JP" sz="1400" dirty="0">
                <a:latin typeface="Times New Roman"/>
                <a:ea typeface="ＭＳ Ｐゴシック"/>
                <a:cs typeface="Times New Roman"/>
              </a:rPr>
              <a:t>OCC is low-cost, energy-efficient, and operates over unlicensed visible light, removing the need for regulated spectrum [3].</a:t>
            </a:r>
          </a:p>
          <a:p>
            <a:pPr algn="just"/>
            <a:r>
              <a:rPr lang="en-US" altLang="ja-JP" sz="1400" dirty="0">
                <a:latin typeface="Times New Roman"/>
                <a:ea typeface="ＭＳ Ｐゴシック"/>
                <a:cs typeface="Times New Roman"/>
              </a:rPr>
              <a:t>It is also immune to electromagnetic interference (EMI), making it suitable for sensitive environments such as hospitals and aircraft cabins [1] [2] [3].</a:t>
            </a:r>
          </a:p>
          <a:p>
            <a:pPr marL="0" indent="0" algn="just">
              <a:buNone/>
            </a:pPr>
            <a:endParaRPr lang="en-US" altLang="ja-JP" sz="1400" dirty="0">
              <a:latin typeface="Times New Roman"/>
              <a:ea typeface="ＭＳ Ｐゴシック"/>
              <a:cs typeface="Times New Roman"/>
            </a:endParaRPr>
          </a:p>
          <a:p>
            <a:pPr marL="0" indent="0" algn="just">
              <a:buNone/>
            </a:pPr>
            <a:r>
              <a:rPr lang="en-US" altLang="ja-JP" sz="1600" b="1" dirty="0">
                <a:latin typeface="Times New Roman"/>
                <a:ea typeface="ＭＳ Ｐゴシック"/>
                <a:cs typeface="Times New Roman"/>
              </a:rPr>
              <a:t>Challenge</a:t>
            </a:r>
          </a:p>
          <a:p>
            <a:pPr algn="just"/>
            <a:r>
              <a:rPr lang="en-US" altLang="ja-JP" sz="1400" dirty="0">
                <a:latin typeface="Times New Roman"/>
                <a:ea typeface="ＭＳ Ｐゴシック"/>
                <a:cs typeface="Times New Roman"/>
              </a:rPr>
              <a:t>Medium Access Control (MAC) remains a key challenge in OCC, as current solutions are not effective enough to handle multiple users or dynamic conditions.</a:t>
            </a:r>
          </a:p>
          <a:p>
            <a:pPr algn="just"/>
            <a:r>
              <a:rPr lang="en-US" altLang="ja-JP" sz="1400" dirty="0">
                <a:latin typeface="Times New Roman"/>
                <a:ea typeface="ＭＳ Ｐゴシック"/>
                <a:cs typeface="Times New Roman"/>
              </a:rPr>
              <a:t>Without a robust MAC protocol, simultaneous transmissions can lead to data collisions, resulting in packet loss and delays. An adaptive and efficient design is necessary for OCC to operate effectively in real-world applications.</a:t>
            </a:r>
          </a:p>
        </p:txBody>
      </p:sp>
    </p:spTree>
    <p:extLst>
      <p:ext uri="{BB962C8B-B14F-4D97-AF65-F5344CB8AC3E}">
        <p14:creationId xmlns:p14="http://schemas.microsoft.com/office/powerpoint/2010/main" val="837409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825D0-739D-06EC-2064-AA4F93194B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CF29CE-3A6F-1592-44AA-61A818B8C3D8}"/>
              </a:ext>
            </a:extLst>
          </p:cNvPr>
          <p:cNvSpPr>
            <a:spLocks noGrp="1"/>
          </p:cNvSpPr>
          <p:nvPr>
            <p:ph type="title"/>
          </p:nvPr>
        </p:nvSpPr>
        <p:spPr/>
        <p:txBody>
          <a:bodyPr>
            <a:normAutofit fontScale="90000"/>
          </a:bodyPr>
          <a:lstStyle/>
          <a:p>
            <a:r>
              <a:rPr lang="en-US" sz="4000" dirty="0">
                <a:latin typeface="Times New Roman" panose="02020603050405020304" pitchFamily="18" charset="0"/>
                <a:cs typeface="Times New Roman" panose="02020603050405020304" pitchFamily="18" charset="0"/>
              </a:rPr>
              <a:t>Limitations of Existing MAC Protocols</a:t>
            </a:r>
          </a:p>
        </p:txBody>
      </p:sp>
      <p:sp>
        <p:nvSpPr>
          <p:cNvPr id="7" name="Rectangle 3">
            <a:extLst>
              <a:ext uri="{FF2B5EF4-FFF2-40B4-BE49-F238E27FC236}">
                <a16:creationId xmlns:a16="http://schemas.microsoft.com/office/drawing/2014/main" id="{A3BC9F66-0728-1169-C73B-A7373D8263F8}"/>
              </a:ext>
            </a:extLst>
          </p:cNvPr>
          <p:cNvSpPr>
            <a:spLocks noGrp="1" noChangeArrowheads="1"/>
          </p:cNvSpPr>
          <p:nvPr>
            <p:ph idx="1"/>
          </p:nvPr>
        </p:nvSpPr>
        <p:spPr>
          <a:xfrm>
            <a:off x="457200" y="1417638"/>
            <a:ext cx="8229600" cy="4525962"/>
          </a:xfrm>
          <a:ln/>
        </p:spPr>
        <p:txBody>
          <a:bodyPr vert="horz" lIns="91440" tIns="45720" rIns="91440" bIns="45720" rtlCol="0" anchor="t">
            <a:noAutofit/>
          </a:bodyPr>
          <a:lstStyle/>
          <a:p>
            <a:pPr marL="0" indent="0" algn="just">
              <a:buNone/>
            </a:pPr>
            <a:r>
              <a:rPr lang="en-US" altLang="ja-JP" sz="2400" b="1" dirty="0">
                <a:latin typeface="Times New Roman"/>
                <a:ea typeface="ＭＳ Ｐゴシック"/>
                <a:cs typeface="Times New Roman"/>
              </a:rPr>
              <a:t>MAC Protocols (Current Standards)</a:t>
            </a:r>
          </a:p>
          <a:p>
            <a:pPr marL="0" indent="0" algn="just">
              <a:buNone/>
            </a:pPr>
            <a:r>
              <a:rPr lang="en-US" altLang="ja-JP" sz="1800" dirty="0">
                <a:latin typeface="Times New Roman"/>
                <a:ea typeface="ＭＳ Ｐゴシック"/>
                <a:cs typeface="Times New Roman"/>
              </a:rPr>
              <a:t>MAC protocols in OCC remain underdeveloped. Although standards like IEEE 802.15.7-2011 and 802.15.7-2018 define MAC mechanisms such as slotted and unslotted CSMA/CA, they are primarily designed for photodiode-based VLC and do not address the unique constraints of camera-based receivers. As a result, these protocols may suffer from high collision rates and inefficient user coordination in OCC scenarios [4][5].</a:t>
            </a:r>
          </a:p>
          <a:p>
            <a:pPr marL="0" indent="0" algn="just">
              <a:buNone/>
            </a:pPr>
            <a:endParaRPr lang="en-US" altLang="ja-JP" sz="1800" dirty="0">
              <a:latin typeface="Times New Roman"/>
              <a:ea typeface="ＭＳ Ｐゴシック"/>
              <a:cs typeface="Times New Roman"/>
            </a:endParaRPr>
          </a:p>
          <a:p>
            <a:pPr marL="0" indent="0" algn="just">
              <a:buNone/>
            </a:pPr>
            <a:r>
              <a:rPr lang="en-US" altLang="ja-JP" sz="2400" b="1" dirty="0">
                <a:latin typeface="Times New Roman"/>
                <a:ea typeface="ＭＳ Ｐゴシック"/>
                <a:cs typeface="Times New Roman"/>
              </a:rPr>
              <a:t>Limitations of Current Standards</a:t>
            </a:r>
          </a:p>
          <a:p>
            <a:pPr algn="just"/>
            <a:r>
              <a:rPr lang="en-US" altLang="ja-JP" sz="1800" dirty="0">
                <a:latin typeface="Times New Roman"/>
                <a:ea typeface="ＭＳ Ｐゴシック"/>
                <a:cs typeface="Times New Roman"/>
              </a:rPr>
              <a:t>Recent updates, such as IEEE 802.15.7a-2024, introduced improvements including higher data rates, longer communication ranges, and enhanced security features [6].</a:t>
            </a:r>
          </a:p>
          <a:p>
            <a:pPr algn="just"/>
            <a:r>
              <a:rPr lang="en-US" altLang="ja-JP" sz="1800" dirty="0">
                <a:latin typeface="Times New Roman"/>
                <a:ea typeface="ＭＳ Ｐゴシック"/>
                <a:cs typeface="Times New Roman"/>
              </a:rPr>
              <a:t>However, these enhancements do not fully support real-time multi-user access, making OCC at risk of reduced performance in crowded or highly dynamic environments.</a:t>
            </a:r>
          </a:p>
        </p:txBody>
      </p:sp>
    </p:spTree>
    <p:extLst>
      <p:ext uri="{BB962C8B-B14F-4D97-AF65-F5344CB8AC3E}">
        <p14:creationId xmlns:p14="http://schemas.microsoft.com/office/powerpoint/2010/main" val="200681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E52CE-715C-2FFB-5FED-2406D75EBB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28A7A8-9B12-38EA-63C0-C369CF18EBA4}"/>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Proposed MAC Architecture</a:t>
            </a:r>
          </a:p>
        </p:txBody>
      </p:sp>
      <p:sp>
        <p:nvSpPr>
          <p:cNvPr id="7" name="Rectangle 3">
            <a:extLst>
              <a:ext uri="{FF2B5EF4-FFF2-40B4-BE49-F238E27FC236}">
                <a16:creationId xmlns:a16="http://schemas.microsoft.com/office/drawing/2014/main" id="{33F5B527-6568-D509-0248-AF036A4957AA}"/>
              </a:ext>
            </a:extLst>
          </p:cNvPr>
          <p:cNvSpPr>
            <a:spLocks noGrp="1" noChangeArrowheads="1"/>
          </p:cNvSpPr>
          <p:nvPr>
            <p:ph idx="1"/>
          </p:nvPr>
        </p:nvSpPr>
        <p:spPr>
          <a:xfrm>
            <a:off x="164744" y="1263970"/>
            <a:ext cx="2959455" cy="4800600"/>
          </a:xfrm>
          <a:ln/>
        </p:spPr>
        <p:txBody>
          <a:bodyPr vert="horz" lIns="91440" tIns="45720" rIns="91440" bIns="45720" rtlCol="0" anchor="t">
            <a:noAutofit/>
          </a:bodyPr>
          <a:lstStyle/>
          <a:p>
            <a:pPr marL="0" indent="0" algn="just">
              <a:buNone/>
            </a:pPr>
            <a:r>
              <a:rPr lang="en-US" altLang="ja-JP" sz="1600" b="1" dirty="0">
                <a:latin typeface="Times New Roman"/>
                <a:ea typeface="ＭＳ Ｐゴシック"/>
                <a:cs typeface="Times New Roman"/>
              </a:rPr>
              <a:t>Proposed MAC Architecture for OCC</a:t>
            </a:r>
          </a:p>
          <a:p>
            <a:pPr marL="177800" indent="-177800" algn="just"/>
            <a:r>
              <a:rPr lang="en-US" altLang="ja-JP" sz="1600" dirty="0">
                <a:latin typeface="Times New Roman"/>
                <a:ea typeface="ＭＳ Ｐゴシック"/>
                <a:cs typeface="Times New Roman"/>
              </a:rPr>
              <a:t>The proposed MAC is built on CSMA/CA.</a:t>
            </a:r>
          </a:p>
          <a:p>
            <a:pPr marL="177800" indent="-177800" algn="just"/>
            <a:r>
              <a:rPr lang="en-US" altLang="ja-JP" sz="1600" dirty="0">
                <a:latin typeface="Times New Roman"/>
                <a:ea typeface="ＭＳ Ｐゴシック"/>
                <a:cs typeface="Times New Roman"/>
              </a:rPr>
              <a:t>A novel Transform Alignment method at the transmitter helps correct angular misalignment, reducing Bit Error Rate (BER) under dynamic conditions.</a:t>
            </a:r>
          </a:p>
          <a:p>
            <a:pPr marL="177800" indent="-177800" algn="just"/>
            <a:r>
              <a:rPr lang="en-US" altLang="ja-JP" sz="1600" dirty="0">
                <a:latin typeface="Times New Roman"/>
                <a:ea typeface="ＭＳ Ｐゴシック"/>
                <a:cs typeface="Times New Roman"/>
              </a:rPr>
              <a:t>MIMO-OOK is integrated into the MAC-PHY design, enabling simultaneous multi-node transmission through an 8×8 LED matrix.</a:t>
            </a:r>
          </a:p>
          <a:p>
            <a:pPr marL="177800" indent="-177800" algn="just"/>
            <a:r>
              <a:rPr lang="en-US" altLang="ja-JP" sz="1600" dirty="0">
                <a:latin typeface="Times New Roman"/>
                <a:ea typeface="ＭＳ Ｐゴシック"/>
                <a:cs typeface="Times New Roman"/>
              </a:rPr>
              <a:t>PHY-MAC integration supports better scalability and communication efficiency in high-density scenarios.</a:t>
            </a:r>
          </a:p>
          <a:p>
            <a:pPr marL="0" indent="0" algn="just">
              <a:buNone/>
            </a:pPr>
            <a:endParaRPr lang="en-US" altLang="ja-JP" sz="1600" dirty="0">
              <a:latin typeface="Times New Roman"/>
              <a:ea typeface="ＭＳ Ｐゴシック"/>
              <a:cs typeface="Times New Roman"/>
            </a:endParaRPr>
          </a:p>
        </p:txBody>
      </p:sp>
      <p:pic>
        <p:nvPicPr>
          <p:cNvPr id="4" name="Picture 3" descr="A diagram of a flowchart&#10;&#10;AI-generated content may be incorrect.">
            <a:extLst>
              <a:ext uri="{FF2B5EF4-FFF2-40B4-BE49-F238E27FC236}">
                <a16:creationId xmlns:a16="http://schemas.microsoft.com/office/drawing/2014/main" id="{8E3D4137-FAEB-8583-371C-2146D7B18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8882" y="1119718"/>
            <a:ext cx="5910374" cy="4944852"/>
          </a:xfrm>
          <a:prstGeom prst="rect">
            <a:avLst/>
          </a:prstGeom>
        </p:spPr>
      </p:pic>
      <p:sp>
        <p:nvSpPr>
          <p:cNvPr id="6" name="TextBox 5">
            <a:extLst>
              <a:ext uri="{FF2B5EF4-FFF2-40B4-BE49-F238E27FC236}">
                <a16:creationId xmlns:a16="http://schemas.microsoft.com/office/drawing/2014/main" id="{6A47D858-6688-3D74-AB10-166058DE9BA1}"/>
              </a:ext>
            </a:extLst>
          </p:cNvPr>
          <p:cNvSpPr txBox="1"/>
          <p:nvPr/>
        </p:nvSpPr>
        <p:spPr>
          <a:xfrm>
            <a:off x="3124199" y="5947212"/>
            <a:ext cx="5638800" cy="261610"/>
          </a:xfrm>
          <a:prstGeom prst="rect">
            <a:avLst/>
          </a:prstGeom>
          <a:noFill/>
        </p:spPr>
        <p:txBody>
          <a:bodyPr wrap="square">
            <a:spAutoFit/>
          </a:bodyPr>
          <a:lstStyle/>
          <a:p>
            <a:pPr algn="ctr"/>
            <a:r>
              <a:rPr lang="en-US" altLang="ja-JP" sz="1100" dirty="0">
                <a:latin typeface="Times New Roman"/>
                <a:ea typeface="ＭＳ Ｐゴシック"/>
                <a:cs typeface="Times New Roman"/>
              </a:rPr>
              <a:t> &lt; (a) Random access [4] [5]  (b) Proposed OCC MAC [7]&gt;</a:t>
            </a:r>
            <a:endParaRPr lang="en-US" sz="1100" dirty="0"/>
          </a:p>
        </p:txBody>
      </p:sp>
    </p:spTree>
    <p:extLst>
      <p:ext uri="{BB962C8B-B14F-4D97-AF65-F5344CB8AC3E}">
        <p14:creationId xmlns:p14="http://schemas.microsoft.com/office/powerpoint/2010/main" val="134952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978C3-45FB-7E88-246B-36301E996B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815A2F-B192-5B25-A606-84B8F37D1EEA}"/>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MAC Frame Structure</a:t>
            </a:r>
          </a:p>
        </p:txBody>
      </p:sp>
      <p:sp>
        <p:nvSpPr>
          <p:cNvPr id="7" name="Rectangle 3">
            <a:extLst>
              <a:ext uri="{FF2B5EF4-FFF2-40B4-BE49-F238E27FC236}">
                <a16:creationId xmlns:a16="http://schemas.microsoft.com/office/drawing/2014/main" id="{064D60D6-EB20-7958-F7A2-400D989EEB39}"/>
              </a:ext>
            </a:extLst>
          </p:cNvPr>
          <p:cNvSpPr>
            <a:spLocks noGrp="1" noChangeArrowheads="1"/>
          </p:cNvSpPr>
          <p:nvPr>
            <p:ph idx="1"/>
          </p:nvPr>
        </p:nvSpPr>
        <p:spPr>
          <a:xfrm>
            <a:off x="228600" y="1556552"/>
            <a:ext cx="4800600" cy="4234648"/>
          </a:xfrm>
          <a:ln/>
        </p:spPr>
        <p:txBody>
          <a:bodyPr vert="horz" lIns="91440" tIns="45720" rIns="91440" bIns="45720" rtlCol="0" anchor="t">
            <a:noAutofit/>
          </a:bodyPr>
          <a:lstStyle/>
          <a:p>
            <a:pPr marL="0" indent="0" algn="just">
              <a:buNone/>
            </a:pPr>
            <a:r>
              <a:rPr lang="en-US" altLang="ja-JP" sz="1800" b="1" dirty="0">
                <a:latin typeface="Times New Roman"/>
                <a:ea typeface="ＭＳ Ｐゴシック"/>
                <a:cs typeface="Times New Roman"/>
              </a:rPr>
              <a:t>Proposed MAC Frame Structure for OCC</a:t>
            </a:r>
          </a:p>
          <a:p>
            <a:pPr marL="177800" indent="-177800" algn="just"/>
            <a:r>
              <a:rPr lang="en-US" altLang="ja-JP" sz="1800" dirty="0">
                <a:latin typeface="Times New Roman"/>
                <a:ea typeface="ＭＳ Ｐゴシック"/>
                <a:cs typeface="Times New Roman"/>
              </a:rPr>
              <a:t>The proposed MAC uses an enhanced Frame Control Field with new subfields such as: Frame type, Sequence number, Source/Destination address, Security flags</a:t>
            </a:r>
          </a:p>
          <a:p>
            <a:pPr marL="177800" indent="-177800" algn="just"/>
            <a:r>
              <a:rPr lang="en-US" altLang="ja-JP" sz="1800" dirty="0">
                <a:latin typeface="Times New Roman"/>
                <a:ea typeface="ＭＳ Ｐゴシック"/>
                <a:cs typeface="Times New Roman"/>
              </a:rPr>
              <a:t>These subfields support synchronization, secure communication, and multi-node addressing</a:t>
            </a:r>
          </a:p>
          <a:p>
            <a:pPr marL="177800" indent="-177800" algn="just"/>
            <a:r>
              <a:rPr lang="en-US" altLang="ja-JP" sz="1800" dirty="0">
                <a:latin typeface="Times New Roman"/>
                <a:ea typeface="ＭＳ Ｐゴシック"/>
                <a:cs typeface="Times New Roman"/>
              </a:rPr>
              <a:t>The structure is optimized for MIMO-OOK, embedding control data directly into the LED matrix</a:t>
            </a:r>
          </a:p>
          <a:p>
            <a:pPr marL="177800" indent="-177800" algn="just"/>
            <a:r>
              <a:rPr lang="en-US" altLang="ja-JP" sz="1800" dirty="0">
                <a:latin typeface="Times New Roman"/>
                <a:ea typeface="ＭＳ Ｐゴシック"/>
                <a:cs typeface="Times New Roman"/>
              </a:rPr>
              <a:t>Ensures accurate data interpretation and frame integrity even in mobile or dynamic environments</a:t>
            </a:r>
          </a:p>
          <a:p>
            <a:pPr marL="0" indent="0" algn="just">
              <a:buNone/>
            </a:pPr>
            <a:endParaRPr lang="en-US" altLang="ja-JP" sz="1800" dirty="0">
              <a:latin typeface="Times New Roman"/>
              <a:ea typeface="ＭＳ Ｐゴシック"/>
              <a:cs typeface="Times New Roman"/>
            </a:endParaRPr>
          </a:p>
          <a:p>
            <a:pPr marL="0" indent="0" algn="just">
              <a:buNone/>
            </a:pPr>
            <a:endParaRPr lang="en-US" altLang="ja-JP" sz="1600" dirty="0">
              <a:latin typeface="Times New Roman"/>
              <a:ea typeface="ＭＳ Ｐゴシック"/>
              <a:cs typeface="Times New Roman"/>
            </a:endParaRPr>
          </a:p>
          <a:p>
            <a:pPr marL="0" indent="0" algn="just">
              <a:buNone/>
            </a:pPr>
            <a:endParaRPr lang="en-US" altLang="ja-JP" sz="1600" dirty="0">
              <a:latin typeface="Times New Roman"/>
              <a:ea typeface="ＭＳ Ｐゴシック"/>
              <a:cs typeface="Times New Roman"/>
            </a:endParaRPr>
          </a:p>
        </p:txBody>
      </p:sp>
      <p:sp>
        <p:nvSpPr>
          <p:cNvPr id="8" name="TextBox 7">
            <a:extLst>
              <a:ext uri="{FF2B5EF4-FFF2-40B4-BE49-F238E27FC236}">
                <a16:creationId xmlns:a16="http://schemas.microsoft.com/office/drawing/2014/main" id="{1DF1C6E7-8684-FE4C-31B2-2380957B0036}"/>
              </a:ext>
            </a:extLst>
          </p:cNvPr>
          <p:cNvSpPr txBox="1"/>
          <p:nvPr/>
        </p:nvSpPr>
        <p:spPr>
          <a:xfrm>
            <a:off x="4888799" y="5575756"/>
            <a:ext cx="4343400" cy="430887"/>
          </a:xfrm>
          <a:prstGeom prst="rect">
            <a:avLst/>
          </a:prstGeom>
          <a:noFill/>
        </p:spPr>
        <p:txBody>
          <a:bodyPr wrap="square">
            <a:spAutoFit/>
          </a:bodyPr>
          <a:lstStyle/>
          <a:p>
            <a:pPr algn="ctr"/>
            <a:r>
              <a:rPr lang="en-US" altLang="ja-JP" sz="1100" dirty="0">
                <a:latin typeface="Times New Roman"/>
                <a:ea typeface="ＭＳ Ｐゴシック"/>
                <a:cs typeface="Times New Roman"/>
              </a:rPr>
              <a:t> &lt;Proposed Frame Control Structure for CSMA/CA-based MIMO-OOK MAC&gt;</a:t>
            </a:r>
            <a:endParaRPr lang="en-US" sz="1100" dirty="0"/>
          </a:p>
        </p:txBody>
      </p:sp>
      <p:pic>
        <p:nvPicPr>
          <p:cNvPr id="3" name="Picture 2" descr="A close-up of a computer circuit board&#10;&#10;AI-generated content may be incorrect.">
            <a:extLst>
              <a:ext uri="{FF2B5EF4-FFF2-40B4-BE49-F238E27FC236}">
                <a16:creationId xmlns:a16="http://schemas.microsoft.com/office/drawing/2014/main" id="{697BC172-4F7C-4F89-38D1-BFE7C7FFE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295400"/>
            <a:ext cx="3938402" cy="4234648"/>
          </a:xfrm>
          <a:prstGeom prst="rect">
            <a:avLst/>
          </a:prstGeom>
        </p:spPr>
      </p:pic>
    </p:spTree>
    <p:extLst>
      <p:ext uri="{BB962C8B-B14F-4D97-AF65-F5344CB8AC3E}">
        <p14:creationId xmlns:p14="http://schemas.microsoft.com/office/powerpoint/2010/main" val="1196483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491BA-FA56-8FC4-8F87-1D3627052D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C6B061-7DA4-FA9F-BA27-5AA117073FA4}"/>
              </a:ext>
            </a:extLst>
          </p:cNvPr>
          <p:cNvSpPr>
            <a:spLocks noGrp="1"/>
          </p:cNvSpPr>
          <p:nvPr>
            <p:ph type="title"/>
          </p:nvPr>
        </p:nvSpPr>
        <p:spPr>
          <a:xfrm>
            <a:off x="457200" y="152400"/>
            <a:ext cx="8229600" cy="1039038"/>
          </a:xfrm>
        </p:spPr>
        <p:txBody>
          <a:bodyPr>
            <a:normAutofit/>
          </a:bodyPr>
          <a:lstStyle/>
          <a:p>
            <a:r>
              <a:rPr lang="en-US" sz="4000" dirty="0">
                <a:latin typeface="Times New Roman" panose="02020603050405020304" pitchFamily="18" charset="0"/>
                <a:cs typeface="Times New Roman" panose="02020603050405020304" pitchFamily="18" charset="0"/>
              </a:rPr>
              <a:t>Results</a:t>
            </a:r>
          </a:p>
        </p:txBody>
      </p:sp>
      <p:sp>
        <p:nvSpPr>
          <p:cNvPr id="7" name="Rectangle 3">
            <a:extLst>
              <a:ext uri="{FF2B5EF4-FFF2-40B4-BE49-F238E27FC236}">
                <a16:creationId xmlns:a16="http://schemas.microsoft.com/office/drawing/2014/main" id="{5208E86E-CE6E-DB83-C9DD-9598B0E40A19}"/>
              </a:ext>
            </a:extLst>
          </p:cNvPr>
          <p:cNvSpPr>
            <a:spLocks noGrp="1" noChangeArrowheads="1"/>
          </p:cNvSpPr>
          <p:nvPr>
            <p:ph idx="1"/>
          </p:nvPr>
        </p:nvSpPr>
        <p:spPr>
          <a:xfrm>
            <a:off x="228600" y="3952062"/>
            <a:ext cx="8686800" cy="2364104"/>
          </a:xfrm>
          <a:ln/>
        </p:spPr>
        <p:txBody>
          <a:bodyPr vert="horz" lIns="91440" tIns="45720" rIns="91440" bIns="45720" rtlCol="0" anchor="t">
            <a:noAutofit/>
          </a:bodyPr>
          <a:lstStyle/>
          <a:p>
            <a:pPr marL="0" indent="0" algn="just">
              <a:buNone/>
            </a:pPr>
            <a:r>
              <a:rPr lang="en-US" altLang="ja-JP" sz="1800" b="1" dirty="0">
                <a:latin typeface="Times New Roman"/>
                <a:ea typeface="ＭＳ Ｐゴシック"/>
                <a:cs typeface="Times New Roman"/>
              </a:rPr>
              <a:t>Experimental Testbed &amp; Results</a:t>
            </a:r>
          </a:p>
          <a:p>
            <a:pPr algn="just"/>
            <a:r>
              <a:rPr lang="en-US" altLang="ja-JP" sz="1600" dirty="0">
                <a:latin typeface="Times New Roman"/>
                <a:ea typeface="ＭＳ Ｐゴシック"/>
                <a:cs typeface="Times New Roman"/>
              </a:rPr>
              <a:t>A real-world OCC testbed was built with 5 communicating nodes, using off-the-shelf hardware (Jetson Nano, YOLO, Arduino-MIMO LEDs).</a:t>
            </a:r>
          </a:p>
          <a:p>
            <a:pPr algn="just"/>
            <a:r>
              <a:rPr lang="en-US" altLang="ja-JP" sz="1600" dirty="0">
                <a:latin typeface="Times New Roman"/>
                <a:ea typeface="ＭＳ Ｐゴシック"/>
                <a:cs typeface="Times New Roman"/>
              </a:rPr>
              <a:t>The system was tested under dynamic conditions to evaluate throughput, collisions, drop rate, and latency.</a:t>
            </a:r>
          </a:p>
          <a:p>
            <a:pPr algn="just"/>
            <a:r>
              <a:rPr lang="en-US" altLang="ja-JP" sz="1600" dirty="0">
                <a:latin typeface="Times New Roman"/>
                <a:ea typeface="ＭＳ Ｐゴシック"/>
                <a:cs typeface="Times New Roman"/>
              </a:rPr>
              <a:t>The proposed MAC protocol significantly improved channel efficiency, reduced collisions, and lowered packet loss, enabling more stable and scalable communication in multi-node OCC environments.</a:t>
            </a:r>
          </a:p>
        </p:txBody>
      </p:sp>
      <p:sp>
        <p:nvSpPr>
          <p:cNvPr id="8" name="TextBox 7">
            <a:extLst>
              <a:ext uri="{FF2B5EF4-FFF2-40B4-BE49-F238E27FC236}">
                <a16:creationId xmlns:a16="http://schemas.microsoft.com/office/drawing/2014/main" id="{766F6821-0CE7-B6E7-CF6A-022FDC80796F}"/>
              </a:ext>
            </a:extLst>
          </p:cNvPr>
          <p:cNvSpPr txBox="1"/>
          <p:nvPr/>
        </p:nvSpPr>
        <p:spPr>
          <a:xfrm>
            <a:off x="457200" y="3621404"/>
            <a:ext cx="8229600" cy="264796"/>
          </a:xfrm>
          <a:prstGeom prst="rect">
            <a:avLst/>
          </a:prstGeom>
          <a:noFill/>
        </p:spPr>
        <p:txBody>
          <a:bodyPr wrap="square">
            <a:spAutoFit/>
          </a:bodyPr>
          <a:lstStyle/>
          <a:p>
            <a:pPr algn="ctr"/>
            <a:r>
              <a:rPr lang="en-US" altLang="ja-JP" sz="1100" dirty="0">
                <a:latin typeface="Times New Roman"/>
                <a:ea typeface="ＭＳ Ｐゴシック"/>
                <a:cs typeface="Times New Roman"/>
              </a:rPr>
              <a:t>&lt;OCC System Testbed with Real-Time MAC Protocol and Node Positioning Layout&gt;</a:t>
            </a:r>
            <a:endParaRPr lang="en-US" sz="1100" dirty="0"/>
          </a:p>
        </p:txBody>
      </p:sp>
      <p:pic>
        <p:nvPicPr>
          <p:cNvPr id="6" name="Picture 5" descr="A screenshot of a video camera&#10;&#10;AI-generated content may be incorrect.">
            <a:extLst>
              <a:ext uri="{FF2B5EF4-FFF2-40B4-BE49-F238E27FC236}">
                <a16:creationId xmlns:a16="http://schemas.microsoft.com/office/drawing/2014/main" id="{0A5E2846-3B72-9348-E6BB-94E22D3FC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450" y="914400"/>
            <a:ext cx="6007100" cy="2707005"/>
          </a:xfrm>
          <a:prstGeom prst="rect">
            <a:avLst/>
          </a:prstGeom>
        </p:spPr>
      </p:pic>
    </p:spTree>
    <p:extLst>
      <p:ext uri="{BB962C8B-B14F-4D97-AF65-F5344CB8AC3E}">
        <p14:creationId xmlns:p14="http://schemas.microsoft.com/office/powerpoint/2010/main" val="4164331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8D575-5505-C67D-F0CE-D38B5C0A1A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61635F-1C1C-D028-9EDC-8D012F210092}"/>
              </a:ext>
            </a:extLst>
          </p:cNvPr>
          <p:cNvSpPr>
            <a:spLocks noGrp="1"/>
          </p:cNvSpPr>
          <p:nvPr>
            <p:ph type="title"/>
          </p:nvPr>
        </p:nvSpPr>
        <p:spPr>
          <a:xfrm>
            <a:off x="457200" y="609600"/>
            <a:ext cx="8229600" cy="381000"/>
          </a:xfrm>
        </p:spPr>
        <p:txBody>
          <a:bodyPr>
            <a:normAutofit fontScale="90000"/>
          </a:bodyPr>
          <a:lstStyle/>
          <a:p>
            <a:r>
              <a:rPr lang="en-US" sz="4000" dirty="0">
                <a:latin typeface="Times New Roman" panose="02020603050405020304" pitchFamily="18" charset="0"/>
                <a:cs typeface="Times New Roman" panose="02020603050405020304" pitchFamily="18" charset="0"/>
              </a:rPr>
              <a:t>Conclusion</a:t>
            </a:r>
          </a:p>
        </p:txBody>
      </p:sp>
      <p:sp>
        <p:nvSpPr>
          <p:cNvPr id="7" name="Rectangle 3">
            <a:extLst>
              <a:ext uri="{FF2B5EF4-FFF2-40B4-BE49-F238E27FC236}">
                <a16:creationId xmlns:a16="http://schemas.microsoft.com/office/drawing/2014/main" id="{356AA6E1-82F0-82E4-2497-F20B6A174F55}"/>
              </a:ext>
            </a:extLst>
          </p:cNvPr>
          <p:cNvSpPr>
            <a:spLocks noGrp="1" noChangeArrowheads="1"/>
          </p:cNvSpPr>
          <p:nvPr>
            <p:ph idx="1"/>
          </p:nvPr>
        </p:nvSpPr>
        <p:spPr>
          <a:xfrm>
            <a:off x="457200" y="1166019"/>
            <a:ext cx="8229600" cy="4525962"/>
          </a:xfrm>
          <a:ln/>
        </p:spPr>
        <p:txBody>
          <a:bodyPr vert="horz" lIns="91440" tIns="45720" rIns="91440" bIns="45720" rtlCol="0" anchor="t">
            <a:noAutofit/>
          </a:bodyPr>
          <a:lstStyle/>
          <a:p>
            <a:pPr algn="just"/>
            <a:r>
              <a:rPr lang="en-US" sz="2200" dirty="0">
                <a:latin typeface="Times New Roman" panose="02020603050405020304" pitchFamily="18" charset="0"/>
                <a:cs typeface="Times New Roman" panose="02020603050405020304" pitchFamily="18" charset="0"/>
              </a:rPr>
              <a:t>A CSMA/CA-based MAC protocol was developed to improve OCC performance in dynamic, multi-node scenarios.</a:t>
            </a:r>
          </a:p>
          <a:p>
            <a:pPr algn="just"/>
            <a:r>
              <a:rPr lang="en-US" sz="2200" dirty="0">
                <a:latin typeface="Times New Roman" panose="02020603050405020304" pitchFamily="18" charset="0"/>
                <a:cs typeface="Times New Roman" panose="02020603050405020304" pitchFamily="18" charset="0"/>
              </a:rPr>
              <a:t>The design includes Transform Alignment, MIMO-OOK integration, and enhanced frame control for robust, scalable communication.</a:t>
            </a:r>
          </a:p>
          <a:p>
            <a:pPr algn="just"/>
            <a:r>
              <a:rPr lang="en-US" sz="2200" dirty="0">
                <a:latin typeface="Times New Roman" panose="02020603050405020304" pitchFamily="18" charset="0"/>
                <a:cs typeface="Times New Roman" panose="02020603050405020304" pitchFamily="18" charset="0"/>
              </a:rPr>
              <a:t>The protocol supports bidirectional transmission, and optimized MAC parameters for high efficiency.</a:t>
            </a:r>
          </a:p>
          <a:p>
            <a:pPr algn="just"/>
            <a:r>
              <a:rPr lang="en-US" sz="2200" dirty="0">
                <a:latin typeface="Times New Roman" panose="02020603050405020304" pitchFamily="18" charset="0"/>
                <a:cs typeface="Times New Roman" panose="02020603050405020304" pitchFamily="18" charset="0"/>
              </a:rPr>
              <a:t>Real-world evaluation demonstrated better channel usage, fewer collisions, and more stable data exchange compared to baseline schemes.</a:t>
            </a:r>
          </a:p>
          <a:p>
            <a:pPr algn="just"/>
            <a:r>
              <a:rPr lang="en-US" sz="2200" dirty="0">
                <a:latin typeface="Times New Roman" panose="02020603050405020304" pitchFamily="18" charset="0"/>
                <a:cs typeface="Times New Roman" panose="02020603050405020304" pitchFamily="18" charset="0"/>
              </a:rPr>
              <a:t>However, traditional CSMA/CA still uses a lot of processing power and struggles to adapt in crowded or fast-moving situations.</a:t>
            </a:r>
          </a:p>
          <a:p>
            <a:pPr algn="just"/>
            <a:r>
              <a:rPr lang="en-US" sz="2200" dirty="0">
                <a:latin typeface="Times New Roman" panose="02020603050405020304" pitchFamily="18" charset="0"/>
                <a:cs typeface="Times New Roman" panose="02020603050405020304" pitchFamily="18" charset="0"/>
              </a:rPr>
              <a:t>Future work will explore the integration of lightweight AI-based techniques for channel prediction to further enhance responsiveness and efficiency.</a:t>
            </a:r>
          </a:p>
          <a:p>
            <a:pPr algn="just"/>
            <a:endParaRPr lang="en-US" altLang="ja-JP" sz="2200" dirty="0">
              <a:latin typeface="Times New Roman"/>
              <a:ea typeface="ＭＳ Ｐゴシック"/>
              <a:cs typeface="Times New Roman"/>
            </a:endParaRPr>
          </a:p>
        </p:txBody>
      </p:sp>
    </p:spTree>
    <p:extLst>
      <p:ext uri="{BB962C8B-B14F-4D97-AF65-F5344CB8AC3E}">
        <p14:creationId xmlns:p14="http://schemas.microsoft.com/office/powerpoint/2010/main" val="1889776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22443</TotalTime>
  <Words>1363</Words>
  <Application>Microsoft Office PowerPoint</Application>
  <PresentationFormat>화면 슬라이드 쇼(4:3)</PresentationFormat>
  <Paragraphs>77</Paragraphs>
  <Slides>10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10</vt:i4>
      </vt:variant>
    </vt:vector>
  </HeadingPairs>
  <TitlesOfParts>
    <vt:vector size="15" baseType="lpstr">
      <vt:lpstr>MS PGothic</vt:lpstr>
      <vt:lpstr>Arial</vt:lpstr>
      <vt:lpstr>Calibri</vt:lpstr>
      <vt:lpstr>Times New Roman</vt:lpstr>
      <vt:lpstr>Office Theme</vt:lpstr>
      <vt:lpstr>PowerPoint 프레젠테이션</vt:lpstr>
      <vt:lpstr>PowerPoint 프레젠테이션</vt:lpstr>
      <vt:lpstr>Contents</vt:lpstr>
      <vt:lpstr>Background </vt:lpstr>
      <vt:lpstr>Limitations of Existing MAC Protocols</vt:lpstr>
      <vt:lpstr>Proposed MAC Architecture</vt:lpstr>
      <vt:lpstr>MAC Frame Structure</vt:lpstr>
      <vt:lpstr>Results</vt:lpstr>
      <vt:lpstr>Conclusion</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장영민(교원-전자시스템공학전공)</cp:lastModifiedBy>
  <cp:revision>1318</cp:revision>
  <cp:lastPrinted>2017-05-07T15:48:38Z</cp:lastPrinted>
  <dcterms:created xsi:type="dcterms:W3CDTF">2010-05-15T17:50:32Z</dcterms:created>
  <dcterms:modified xsi:type="dcterms:W3CDTF">2025-07-30T06:02:13Z</dcterms:modified>
</cp:coreProperties>
</file>