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46" r:id="rId2"/>
    <p:sldId id="311" r:id="rId3"/>
    <p:sldId id="371" r:id="rId4"/>
    <p:sldId id="405" r:id="rId5"/>
    <p:sldId id="408" r:id="rId6"/>
    <p:sldId id="407" r:id="rId7"/>
    <p:sldId id="410" r:id="rId8"/>
    <p:sldId id="411" r:id="rId9"/>
    <p:sldId id="400" r:id="rId10"/>
    <p:sldId id="36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9E8"/>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02" autoAdjust="0"/>
    <p:restoredTop sz="92961" autoAdjust="0"/>
  </p:normalViewPr>
  <p:slideViewPr>
    <p:cSldViewPr>
      <p:cViewPr varScale="1">
        <p:scale>
          <a:sx n="76" d="100"/>
          <a:sy n="76" d="100"/>
        </p:scale>
        <p:origin x="1685"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0" d="100"/>
          <a:sy n="80" d="100"/>
        </p:scale>
        <p:origin x="388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7/30/2025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7/30/2025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1</a:t>
            </a:fld>
            <a:endParaRPr lang="en-US"/>
          </a:p>
        </p:txBody>
      </p:sp>
    </p:spTree>
    <p:extLst>
      <p:ext uri="{BB962C8B-B14F-4D97-AF65-F5344CB8AC3E}">
        <p14:creationId xmlns:p14="http://schemas.microsoft.com/office/powerpoint/2010/main" val="796076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By this way, there is no need to use the IQ modulation, thereby reducing the complexity and cost of the system and thus making it suitable for a system with a low complexity, such as visible light communication systems.</a:t>
            </a:r>
            <a:endParaRPr lang="en-US" altLang="en-US" dirty="0"/>
          </a:p>
          <a:p>
            <a:endParaRPr lang="en-ID" dirty="0"/>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4</a:t>
            </a:fld>
            <a:endParaRPr lang="en-US"/>
          </a:p>
        </p:txBody>
      </p:sp>
    </p:spTree>
    <p:extLst>
      <p:ext uri="{BB962C8B-B14F-4D97-AF65-F5344CB8AC3E}">
        <p14:creationId xmlns:p14="http://schemas.microsoft.com/office/powerpoint/2010/main" val="1848474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en-US" sz="1200" dirty="0">
                <a:latin typeface="Times New Roman" panose="02020603050405020304" pitchFamily="18" charset="0"/>
                <a:cs typeface="Times New Roman" panose="02020603050405020304" pitchFamily="18" charset="0"/>
              </a:rPr>
              <a:t>To make all the DMT modulated data real, DMT modulation requires a 2N-point IFFT transformation, and the values inputted into the IFFT transformation are needed to satisfy the Hermitian symmetry properties.</a:t>
            </a:r>
            <a:endParaRPr lang="en-US" altLang="en-US" dirty="0"/>
          </a:p>
          <a:p>
            <a:endParaRPr lang="en-ID" dirty="0"/>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5</a:t>
            </a:fld>
            <a:endParaRPr lang="en-US"/>
          </a:p>
        </p:txBody>
      </p:sp>
    </p:spTree>
    <p:extLst>
      <p:ext uri="{BB962C8B-B14F-4D97-AF65-F5344CB8AC3E}">
        <p14:creationId xmlns:p14="http://schemas.microsoft.com/office/powerpoint/2010/main" val="2084978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en-US" sz="1200" dirty="0">
                <a:latin typeface="Times New Roman" panose="02020603050405020304" pitchFamily="18" charset="0"/>
                <a:cs typeface="Times New Roman" panose="02020603050405020304" pitchFamily="18" charset="0"/>
              </a:rPr>
              <a:t>In “1.25 Gbit/s Visible Light WDM Link based on DMT Modulation of a Single RGB LED Luminary” Paper, the authors have made use of DMT modulation to achieve a 1.25 Gbit/s WDM VLC trans mission using RGB-LED and APD, which is the highest data rate using DMT in VLC systems. </a:t>
            </a:r>
          </a:p>
          <a:p>
            <a:endParaRPr lang="en-US" altLang="en-US" dirty="0"/>
          </a:p>
          <a:p>
            <a:endParaRPr lang="en-ID" dirty="0"/>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6</a:t>
            </a:fld>
            <a:endParaRPr lang="en-US"/>
          </a:p>
        </p:txBody>
      </p:sp>
    </p:spTree>
    <p:extLst>
      <p:ext uri="{BB962C8B-B14F-4D97-AF65-F5344CB8AC3E}">
        <p14:creationId xmlns:p14="http://schemas.microsoft.com/office/powerpoint/2010/main" val="991327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a:lnSpc>
                <a:spcPct val="150000"/>
              </a:lnSpc>
              <a:buClrTx/>
              <a:buSzTx/>
              <a:buNone/>
            </a:pPr>
            <a:r>
              <a:rPr lang="en-US" altLang="en-US" sz="1200" dirty="0">
                <a:latin typeface="Times New Roman" panose="02020603050405020304" pitchFamily="18" charset="0"/>
                <a:cs typeface="Times New Roman" panose="02020603050405020304" pitchFamily="18" charset="0"/>
              </a:rPr>
              <a:t>The DMT signals consist of 128 subcarriers and have a bandwidth of 100 </a:t>
            </a:r>
            <a:r>
              <a:rPr lang="en-US" altLang="en-US" sz="1200" dirty="0" err="1">
                <a:latin typeface="Times New Roman" panose="02020603050405020304" pitchFamily="18" charset="0"/>
                <a:cs typeface="Times New Roman" panose="02020603050405020304" pitchFamily="18" charset="0"/>
              </a:rPr>
              <a:t>MHz.</a:t>
            </a:r>
            <a:r>
              <a:rPr lang="en-US" altLang="en-US" sz="1200" dirty="0">
                <a:latin typeface="Times New Roman" panose="02020603050405020304" pitchFamily="18" charset="0"/>
                <a:cs typeface="Times New Roman" panose="02020603050405020304" pitchFamily="18" charset="0"/>
              </a:rPr>
              <a:t> At the receiving end, an APD (the 3 dB bandwidth is 80 MHz) is used.</a:t>
            </a:r>
          </a:p>
          <a:p>
            <a:pPr marL="0" indent="0" algn="just">
              <a:lnSpc>
                <a:spcPct val="150000"/>
              </a:lnSpc>
              <a:buClrTx/>
              <a:buSzTx/>
              <a:buNone/>
            </a:pPr>
            <a:endParaRPr lang="en-US" altLang="en-US" sz="1200" dirty="0">
              <a:latin typeface="Times New Roman" panose="02020603050405020304" pitchFamily="18" charset="0"/>
              <a:cs typeface="Times New Roman" panose="02020603050405020304" pitchFamily="18" charset="0"/>
            </a:endParaRPr>
          </a:p>
          <a:p>
            <a:pPr marL="0" indent="0" algn="just">
              <a:lnSpc>
                <a:spcPct val="150000"/>
              </a:lnSpc>
              <a:buClrTx/>
              <a:buSzTx/>
              <a:buNone/>
            </a:pPr>
            <a:r>
              <a:rPr lang="en-US" altLang="en-US" sz="1200" dirty="0">
                <a:latin typeface="Times New Roman" panose="02020603050405020304" pitchFamily="18" charset="0"/>
                <a:cs typeface="Times New Roman" panose="02020603050405020304" pitchFamily="18" charset="0"/>
              </a:rPr>
              <a:t>The received signals are recorded by a storage oscilloscope for DMT demodulation. </a:t>
            </a:r>
          </a:p>
          <a:p>
            <a:endParaRPr lang="en-US" altLang="en-US" dirty="0"/>
          </a:p>
          <a:p>
            <a:endParaRPr lang="en-ID" dirty="0"/>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7</a:t>
            </a:fld>
            <a:endParaRPr lang="en-US"/>
          </a:p>
        </p:txBody>
      </p:sp>
    </p:spTree>
    <p:extLst>
      <p:ext uri="{BB962C8B-B14F-4D97-AF65-F5344CB8AC3E}">
        <p14:creationId xmlns:p14="http://schemas.microsoft.com/office/powerpoint/2010/main" val="1004710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a:lnSpc>
                <a:spcPct val="150000"/>
              </a:lnSpc>
              <a:buClrTx/>
              <a:buSzTx/>
              <a:buNone/>
            </a:pPr>
            <a:r>
              <a:rPr lang="en-US" altLang="en-US" sz="1200" dirty="0">
                <a:latin typeface="Times New Roman" panose="02020603050405020304" pitchFamily="18" charset="0"/>
                <a:cs typeface="Times New Roman" panose="02020603050405020304" pitchFamily="18" charset="0"/>
              </a:rPr>
              <a:t>Advantages of DMT Modulation in OCC:</a:t>
            </a:r>
          </a:p>
          <a:p>
            <a:pPr algn="just">
              <a:lnSpc>
                <a:spcPct val="150000"/>
              </a:lnSpc>
            </a:pPr>
            <a:r>
              <a:rPr lang="en-US" altLang="en-US" sz="1200" dirty="0">
                <a:latin typeface="Times New Roman" panose="02020603050405020304" pitchFamily="18" charset="0"/>
                <a:cs typeface="Times New Roman" panose="02020603050405020304" pitchFamily="18" charset="0"/>
              </a:rPr>
              <a:t>High Spectral Efficiency:</a:t>
            </a:r>
          </a:p>
          <a:p>
            <a:pPr marL="0" indent="0" algn="just">
              <a:lnSpc>
                <a:spcPct val="150000"/>
              </a:lnSpc>
              <a:buClrTx/>
              <a:buSzTx/>
              <a:buNone/>
            </a:pPr>
            <a:r>
              <a:rPr lang="en-US" altLang="en-US" sz="1200" dirty="0">
                <a:latin typeface="Times New Roman" panose="02020603050405020304" pitchFamily="18" charset="0"/>
                <a:cs typeface="Times New Roman" panose="02020603050405020304" pitchFamily="18" charset="0"/>
              </a:rPr>
              <a:t>DMT effectively utilizes the available bandwidth by dividing it into numerous narrow sub-channels, each carrying a portion of the data. This allows for higher data rates compared to single-carrier modulation schemes. </a:t>
            </a:r>
          </a:p>
          <a:p>
            <a:pPr algn="just">
              <a:lnSpc>
                <a:spcPct val="150000"/>
              </a:lnSpc>
            </a:pPr>
            <a:r>
              <a:rPr lang="en-US" altLang="en-US" sz="1200" dirty="0">
                <a:latin typeface="Times New Roman" panose="02020603050405020304" pitchFamily="18" charset="0"/>
                <a:cs typeface="Times New Roman" panose="02020603050405020304" pitchFamily="18" charset="0"/>
              </a:rPr>
              <a:t>Robustness to Channel Impairments:</a:t>
            </a:r>
          </a:p>
          <a:p>
            <a:pPr marL="0" indent="0" algn="just">
              <a:lnSpc>
                <a:spcPct val="150000"/>
              </a:lnSpc>
              <a:buClrTx/>
              <a:buSzTx/>
              <a:buNone/>
            </a:pPr>
            <a:r>
              <a:rPr lang="en-US" altLang="en-US" sz="1200" dirty="0">
                <a:latin typeface="Times New Roman" panose="02020603050405020304" pitchFamily="18" charset="0"/>
                <a:cs typeface="Times New Roman" panose="02020603050405020304" pitchFamily="18" charset="0"/>
              </a:rPr>
              <a:t>DMT is inherently more resilient to frequency-selective fading and interference, which are common in optical wireless channels. It can adaptively allocate bits to sub-channels based on their individual channel characteristics, optimizing performance. </a:t>
            </a:r>
          </a:p>
          <a:p>
            <a:pPr algn="just">
              <a:lnSpc>
                <a:spcPct val="150000"/>
              </a:lnSpc>
            </a:pPr>
            <a:r>
              <a:rPr lang="en-US" altLang="en-US" sz="1200" dirty="0">
                <a:latin typeface="Times New Roman" panose="02020603050405020304" pitchFamily="18" charset="0"/>
                <a:cs typeface="Times New Roman" panose="02020603050405020304" pitchFamily="18" charset="0"/>
              </a:rPr>
              <a:t>Flexibility in Bit Loading:</a:t>
            </a:r>
          </a:p>
          <a:p>
            <a:pPr marL="0" indent="0" algn="just">
              <a:lnSpc>
                <a:spcPct val="150000"/>
              </a:lnSpc>
              <a:buClrTx/>
              <a:buSzTx/>
              <a:buNone/>
            </a:pPr>
            <a:r>
              <a:rPr lang="en-US" altLang="en-US" sz="1200" dirty="0">
                <a:latin typeface="Times New Roman" panose="02020603050405020304" pitchFamily="18" charset="0"/>
                <a:cs typeface="Times New Roman" panose="02020603050405020304" pitchFamily="18" charset="0"/>
              </a:rPr>
              <a:t>DMT allows for bit loading, where each sub-channel can carry a different number of bits based on its signal-to-noise ratio (SNR). This maximizes data throughput by utilizing the available resources efficiently. </a:t>
            </a:r>
          </a:p>
          <a:p>
            <a:pPr algn="just">
              <a:lnSpc>
                <a:spcPct val="150000"/>
              </a:lnSpc>
            </a:pPr>
            <a:r>
              <a:rPr lang="en-US" altLang="en-US" sz="1200" dirty="0">
                <a:latin typeface="Times New Roman" panose="02020603050405020304" pitchFamily="18" charset="0"/>
                <a:cs typeface="Times New Roman" panose="02020603050405020304" pitchFamily="18" charset="0"/>
              </a:rPr>
              <a:t>Improved Performance with Equalization:</a:t>
            </a:r>
          </a:p>
          <a:p>
            <a:pPr marL="0" indent="0" algn="just">
              <a:lnSpc>
                <a:spcPct val="150000"/>
              </a:lnSpc>
              <a:buClrTx/>
              <a:buSzTx/>
              <a:buNone/>
            </a:pPr>
            <a:r>
              <a:rPr lang="en-US" altLang="en-US" sz="1200" dirty="0">
                <a:latin typeface="Times New Roman" panose="02020603050405020304" pitchFamily="18" charset="0"/>
                <a:cs typeface="Times New Roman" panose="02020603050405020304" pitchFamily="18" charset="0"/>
              </a:rPr>
              <a:t>DMT's multi-carrier nature allows for simpler and more effective equalization techniques to compensate for channel distortions, leading to better overall performance.</a:t>
            </a:r>
          </a:p>
          <a:p>
            <a:pPr marL="0" indent="0" algn="just">
              <a:lnSpc>
                <a:spcPct val="150000"/>
              </a:lnSpc>
              <a:buClrTx/>
              <a:buSzTx/>
              <a:buNone/>
            </a:pPr>
            <a:endParaRPr lang="en-US" altLang="en-US" sz="1200" dirty="0">
              <a:latin typeface="Times New Roman" panose="02020603050405020304" pitchFamily="18" charset="0"/>
              <a:cs typeface="Times New Roman" panose="02020603050405020304" pitchFamily="18" charset="0"/>
            </a:endParaRPr>
          </a:p>
          <a:p>
            <a:pPr marL="0" indent="0" algn="just">
              <a:lnSpc>
                <a:spcPct val="150000"/>
              </a:lnSpc>
              <a:buFont typeface="Arial" panose="020B0604020202020204" pitchFamily="34" charset="0"/>
              <a:buNone/>
            </a:pPr>
            <a:r>
              <a:rPr lang="en-US" altLang="en-US" sz="1200" dirty="0">
                <a:latin typeface="Times New Roman" panose="02020603050405020304" pitchFamily="18" charset="0"/>
                <a:cs typeface="Times New Roman" panose="02020603050405020304" pitchFamily="18" charset="0"/>
              </a:rPr>
              <a:t>Disadvantages of DMT Modulation in OCC:</a:t>
            </a:r>
          </a:p>
          <a:p>
            <a:pPr algn="just">
              <a:lnSpc>
                <a:spcPct val="150000"/>
              </a:lnSpc>
            </a:pPr>
            <a:r>
              <a:rPr lang="en-US" altLang="en-US" sz="1200" dirty="0">
                <a:latin typeface="Times New Roman" panose="02020603050405020304" pitchFamily="18" charset="0"/>
                <a:cs typeface="Times New Roman" panose="02020603050405020304" pitchFamily="18" charset="0"/>
              </a:rPr>
              <a:t>High Peak-to-Average Power Ratio (PAPR):</a:t>
            </a:r>
          </a:p>
          <a:p>
            <a:pPr marL="0" indent="0" algn="just">
              <a:lnSpc>
                <a:spcPct val="150000"/>
              </a:lnSpc>
              <a:buFont typeface="Arial" panose="020B0604020202020204" pitchFamily="34" charset="0"/>
              <a:buNone/>
            </a:pPr>
            <a:r>
              <a:rPr lang="en-US" altLang="en-US" sz="1200" dirty="0">
                <a:latin typeface="Times New Roman" panose="02020603050405020304" pitchFamily="18" charset="0"/>
                <a:cs typeface="Times New Roman" panose="02020603050405020304" pitchFamily="18" charset="0"/>
              </a:rPr>
              <a:t>DMT signals can exhibit a high PAPR, meaning the peak power can be significantly higher than the average power. This can lead to non-linear distortion in the optical transmitter and reduce transmission efficiency. </a:t>
            </a:r>
          </a:p>
          <a:p>
            <a:pPr algn="just">
              <a:lnSpc>
                <a:spcPct val="150000"/>
              </a:lnSpc>
            </a:pPr>
            <a:r>
              <a:rPr lang="en-US" altLang="en-US" sz="1200" dirty="0">
                <a:latin typeface="Times New Roman" panose="02020603050405020304" pitchFamily="18" charset="0"/>
                <a:cs typeface="Times New Roman" panose="02020603050405020304" pitchFamily="18" charset="0"/>
              </a:rPr>
              <a:t>Increased Complexity:</a:t>
            </a:r>
          </a:p>
          <a:p>
            <a:pPr marL="0" indent="0" algn="just">
              <a:lnSpc>
                <a:spcPct val="150000"/>
              </a:lnSpc>
              <a:buFont typeface="Arial" panose="020B0604020202020204" pitchFamily="34" charset="0"/>
              <a:buNone/>
            </a:pPr>
            <a:r>
              <a:rPr lang="en-US" altLang="en-US" sz="1200" dirty="0">
                <a:latin typeface="Times New Roman" panose="02020603050405020304" pitchFamily="18" charset="0"/>
                <a:cs typeface="Times New Roman" panose="02020603050405020304" pitchFamily="18" charset="0"/>
              </a:rPr>
              <a:t>DMT implementation requires more complex signal processing and hardware compared to simpler modulation schemes like OOK (On-Off Keying). This can increase the cost and power consumption of the system. </a:t>
            </a:r>
          </a:p>
          <a:p>
            <a:pPr algn="just">
              <a:lnSpc>
                <a:spcPct val="150000"/>
              </a:lnSpc>
            </a:pPr>
            <a:r>
              <a:rPr lang="en-US" altLang="en-US" sz="1200" dirty="0">
                <a:latin typeface="Times New Roman" panose="02020603050405020304" pitchFamily="18" charset="0"/>
                <a:cs typeface="Times New Roman" panose="02020603050405020304" pitchFamily="18" charset="0"/>
              </a:rPr>
              <a:t>Synchronization Challenges:</a:t>
            </a:r>
          </a:p>
          <a:p>
            <a:pPr marL="0" indent="0" algn="just">
              <a:lnSpc>
                <a:spcPct val="150000"/>
              </a:lnSpc>
              <a:buFont typeface="Arial" panose="020B0604020202020204" pitchFamily="34" charset="0"/>
              <a:buNone/>
            </a:pPr>
            <a:r>
              <a:rPr lang="en-US" altLang="en-US" sz="1200" dirty="0">
                <a:latin typeface="Times New Roman" panose="02020603050405020304" pitchFamily="18" charset="0"/>
                <a:cs typeface="Times New Roman" panose="02020603050405020304" pitchFamily="18" charset="0"/>
              </a:rPr>
              <a:t>Maintaining synchronization between the transmitter and receiver across multiple sub-carriers can be challenging, especially in dynamic OCC environments. </a:t>
            </a:r>
          </a:p>
          <a:p>
            <a:pPr algn="just">
              <a:lnSpc>
                <a:spcPct val="150000"/>
              </a:lnSpc>
            </a:pPr>
            <a:r>
              <a:rPr lang="en-US" altLang="en-US" sz="1200" dirty="0">
                <a:latin typeface="Times New Roman" panose="02020603050405020304" pitchFamily="18" charset="0"/>
                <a:cs typeface="Times New Roman" panose="02020603050405020304" pitchFamily="18" charset="0"/>
              </a:rPr>
              <a:t>Hardware Requirements:</a:t>
            </a:r>
          </a:p>
          <a:p>
            <a:pPr marL="0" indent="0" algn="just">
              <a:lnSpc>
                <a:spcPct val="150000"/>
              </a:lnSpc>
              <a:buFont typeface="Arial" panose="020B0604020202020204" pitchFamily="34" charset="0"/>
              <a:buNone/>
            </a:pPr>
            <a:r>
              <a:rPr lang="en-US" altLang="en-US" sz="1200" dirty="0">
                <a:latin typeface="Times New Roman" panose="02020603050405020304" pitchFamily="18" charset="0"/>
                <a:cs typeface="Times New Roman" panose="02020603050405020304" pitchFamily="18" charset="0"/>
              </a:rPr>
              <a:t>Implementing DMT requires significant hardware resources, especially for the FFT (Fast Fourier Transform) operations involved in modulation and demodulation. </a:t>
            </a:r>
          </a:p>
          <a:p>
            <a:pPr marL="0" indent="0" algn="just">
              <a:lnSpc>
                <a:spcPct val="150000"/>
              </a:lnSpc>
              <a:buClrTx/>
              <a:buSzTx/>
              <a:buNone/>
            </a:pPr>
            <a:endParaRPr lang="en-US" altLang="en-US" sz="1200" dirty="0">
              <a:latin typeface="Times New Roman" panose="02020603050405020304" pitchFamily="18" charset="0"/>
              <a:cs typeface="Times New Roman" panose="02020603050405020304" pitchFamily="18" charset="0"/>
            </a:endParaRPr>
          </a:p>
          <a:p>
            <a:endParaRPr lang="en-ID" dirty="0"/>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8</a:t>
            </a:fld>
            <a:endParaRPr lang="en-US"/>
          </a:p>
        </p:txBody>
      </p:sp>
    </p:spTree>
    <p:extLst>
      <p:ext uri="{BB962C8B-B14F-4D97-AF65-F5344CB8AC3E}">
        <p14:creationId xmlns:p14="http://schemas.microsoft.com/office/powerpoint/2010/main" val="482178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en-US" sz="1200" dirty="0">
                <a:latin typeface="Times New Roman" panose="02020603050405020304" pitchFamily="18" charset="0"/>
                <a:cs typeface="Times New Roman" panose="02020603050405020304" pitchFamily="18" charset="0"/>
              </a:rPr>
              <a:t>In the experiment, the BER performance of all three wavelengths is measured. The analysis and experimental results have demonstrated that DMT modulation is suitable for high-speed VLC systems due to its low complexity and high spectral efficiency.</a:t>
            </a:r>
          </a:p>
          <a:p>
            <a:endParaRPr lang="en-US" altLang="en-US" dirty="0"/>
          </a:p>
          <a:p>
            <a:endParaRPr lang="en-ID" dirty="0"/>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9</a:t>
            </a:fld>
            <a:endParaRPr lang="en-US"/>
          </a:p>
        </p:txBody>
      </p:sp>
    </p:spTree>
    <p:extLst>
      <p:ext uri="{BB962C8B-B14F-4D97-AF65-F5344CB8AC3E}">
        <p14:creationId xmlns:p14="http://schemas.microsoft.com/office/powerpoint/2010/main" val="2085478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69332"/>
          </a:xfrm>
          <a:prstGeom prst="rect">
            <a:avLst/>
          </a:prstGeom>
          <a:noFill/>
        </p:spPr>
        <p:txBody>
          <a:bodyPr wrap="square" rtlCol="0">
            <a:spAutoFit/>
          </a:bodyPr>
          <a:lstStyle/>
          <a:p>
            <a:r>
              <a:rPr lang="en-US" sz="1800" b="1" dirty="0">
                <a:latin typeface="Times New Roman" pitchFamily="18" charset="0"/>
                <a:cs typeface="Times New Roman" pitchFamily="18" charset="0"/>
              </a:rPr>
              <a:t>July 2025</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400110"/>
          </a:xfrm>
          <a:prstGeom prst="rect">
            <a:avLst/>
          </a:prstGeom>
          <a:noFill/>
        </p:spPr>
        <p:txBody>
          <a:bodyPr wrap="square" rtlCol="0">
            <a:spAutoFit/>
          </a:bodyPr>
          <a:lstStyle/>
          <a:p>
            <a:pPr algn="r"/>
            <a:r>
              <a:rPr lang="it-IT" altLang="ko-KR" sz="1800" b="0" i="0" kern="1200" dirty="0">
                <a:solidFill>
                  <a:schemeClr val="tx1"/>
                </a:solidFill>
                <a:effectLst/>
                <a:latin typeface="+mn-lt"/>
                <a:ea typeface="+mn-ea"/>
                <a:cs typeface="+mn-cs"/>
              </a:rPr>
              <a:t>DCN </a:t>
            </a:r>
            <a:r>
              <a:rPr lang="it-IT" altLang="ko-KR" sz="2000" b="1" i="0" kern="1200" dirty="0">
                <a:solidFill>
                  <a:schemeClr val="tx1"/>
                </a:solidFill>
                <a:effectLst/>
                <a:latin typeface="+mn-lt"/>
                <a:ea typeface="+mn-ea"/>
                <a:cs typeface="+mn-cs"/>
              </a:rPr>
              <a:t>15-25-0374-00-07ma</a:t>
            </a:r>
            <a:endParaRPr lang="en-US" sz="2000" b="1" dirty="0">
              <a:solidFill>
                <a:schemeClr val="tx1"/>
              </a:solidFill>
              <a:latin typeface="Times New Roman" pitchFamily="18" charset="0"/>
              <a:cs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50"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14300" y="609600"/>
            <a:ext cx="8953500" cy="5293757"/>
          </a:xfrm>
          <a:prstGeom prst="rect">
            <a:avLst/>
          </a:prstGeom>
          <a:noFill/>
          <a:ln w="12700">
            <a:noFill/>
            <a:miter lim="800000"/>
            <a:headEnd type="none" w="sm" len="sm"/>
            <a:tailEnd type="none" w="sm" len="sm"/>
          </a:ln>
          <a:effectLst/>
        </p:spPr>
        <p:txBody>
          <a:bodyPr wrap="square">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Specialty Networks (WSNs)</a:t>
            </a: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en-US" sz="1600" dirty="0">
                <a:latin typeface="Times New Roman" panose="02020603050405020304" pitchFamily="18" charset="0"/>
                <a:ea typeface="MS PGothic" panose="020B0600070205080204" charset="-128"/>
                <a:cs typeface="Times New Roman" panose="02020603050405020304" pitchFamily="18" charset="0"/>
              </a:rPr>
              <a:t>Optical Camera Communication System Using DMT Modulation</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a:latin typeface="Times New Roman" panose="02020603050405020304" pitchFamily="18" charset="0"/>
                <a:ea typeface="MS PGothic" panose="020B0600070205080204" charset="-128"/>
                <a:cs typeface="Times New Roman" panose="02020603050405020304" pitchFamily="18" charset="0"/>
              </a:rPr>
              <a:t>July 30, </a:t>
            </a:r>
            <a:r>
              <a:rPr lang="en-US" altLang="ja-JP" sz="1600" dirty="0">
                <a:latin typeface="Times New Roman" panose="02020603050405020304" pitchFamily="18" charset="0"/>
                <a:ea typeface="MS PGothic" panose="020B0600070205080204" charset="-128"/>
                <a:cs typeface="Times New Roman" panose="02020603050405020304" pitchFamily="18" charset="0"/>
              </a:rPr>
              <a:t>2025	</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Sianturi Patar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Parlindungan</a:t>
            </a:r>
            <a:r>
              <a:rPr lang="en-US" altLang="ja-JP" sz="1600" dirty="0">
                <a:latin typeface="Times New Roman" panose="02020603050405020304" pitchFamily="18" charset="0"/>
                <a:ea typeface="MS PGothic" panose="020B0600070205080204" charset="-128"/>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 </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a:latin typeface="Times New Roman" panose="02020603050405020304" pitchFamily="18" charset="0"/>
                <a:ea typeface="Gulim" panose="020B0600000101010101" charset="-127"/>
                <a:cs typeface="Times New Roman" panose="02020603050405020304" pitchFamily="18" charset="0"/>
              </a:rPr>
              <a:t>Kookmin University)</a:t>
            </a: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Mirae Building, Kookmin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Gulim"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Present </a:t>
            </a:r>
            <a:r>
              <a:rPr lang="en-US" sz="1600" dirty="0">
                <a:latin typeface="Times New Roman" panose="02020603050405020304" pitchFamily="18" charset="0"/>
                <a:ea typeface="MS PGothic" panose="020B0600070205080204" charset="-128"/>
                <a:cs typeface="Times New Roman" panose="02020603050405020304" pitchFamily="18" charset="0"/>
              </a:rPr>
              <a:t>the other modulation method for Optical Camera Communication System.</a:t>
            </a:r>
            <a:endParaRPr lang="en-US" altLang="en-US"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NG-OWC</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NG-OWC.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409FD90-BC05-E3FD-FC5F-ECDDC19A129C}"/>
              </a:ext>
            </a:extLst>
          </p:cNvPr>
          <p:cNvSpPr txBox="1"/>
          <p:nvPr/>
        </p:nvSpPr>
        <p:spPr>
          <a:xfrm>
            <a:off x="3524568" y="381000"/>
            <a:ext cx="2101215" cy="61404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400" dirty="0"/>
              <a:t>References</a:t>
            </a:r>
          </a:p>
        </p:txBody>
      </p:sp>
      <p:sp>
        <p:nvSpPr>
          <p:cNvPr id="8" name="TextBox 7">
            <a:extLst>
              <a:ext uri="{FF2B5EF4-FFF2-40B4-BE49-F238E27FC236}">
                <a16:creationId xmlns:a16="http://schemas.microsoft.com/office/drawing/2014/main" id="{DCBF6629-8BD0-D849-298B-626BFDA4A55F}"/>
              </a:ext>
            </a:extLst>
          </p:cNvPr>
          <p:cNvSpPr txBox="1"/>
          <p:nvPr/>
        </p:nvSpPr>
        <p:spPr>
          <a:xfrm>
            <a:off x="457200" y="1295400"/>
            <a:ext cx="8269605" cy="4885953"/>
          </a:xfrm>
          <a:prstGeom prst="rect">
            <a:avLst/>
          </a:prstGeom>
          <a:noFill/>
        </p:spPr>
        <p:txBody>
          <a:bodyPr wrap="square" rtlCol="0">
            <a:spAutoFit/>
          </a:bodyPr>
          <a:lstStyle/>
          <a:p>
            <a:pPr marL="342900" indent="-342900" algn="just" fontAlgn="base">
              <a:lnSpc>
                <a:spcPct val="100000"/>
              </a:lnSpc>
              <a:spcBef>
                <a:spcPts val="0"/>
              </a:spcBef>
              <a:spcAft>
                <a:spcPts val="1500"/>
              </a:spcAft>
              <a:buFont typeface="+mj-lt"/>
              <a:buAutoNum type="arabicPeriod"/>
            </a:pP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Kottke, C., Hilt, J., Habel, K., Vučić, J., Langer, K.: 1.25 Gbit/s visible light WDM link based on DMT modulation of a single RGB LED luminary. In: Optical Fiber Communication Conference &amp; Explosion, We.3.B.4 (2012)</a:t>
            </a:r>
          </a:p>
          <a:p>
            <a:pPr marL="342900" indent="-342900" algn="just" fontAlgn="base">
              <a:spcAft>
                <a:spcPts val="1500"/>
              </a:spcAft>
              <a:buFont typeface="+mj-lt"/>
              <a:buAutoNum type="arabicPeriod"/>
            </a:pPr>
            <a:r>
              <a:rPr lang="en-US" sz="1400" dirty="0">
                <a:solidFill>
                  <a:srgbClr val="000000"/>
                </a:solidFill>
                <a:latin typeface="Times New Roman" panose="02020603050405020304" pitchFamily="18" charset="0"/>
                <a:cs typeface="Times New Roman" panose="02020603050405020304" pitchFamily="18" charset="0"/>
              </a:rPr>
              <a:t>Chi-Wai Chow, "Recent Advances and Future Perspectives in Optical Wireless Communication, Free Space Optical Communication and Sensing for 6G," J. Lightwave Technol. 42, 3972-3980 (2024)</a:t>
            </a:r>
          </a:p>
          <a:p>
            <a:pPr marL="342900" indent="-342900" algn="just" fontAlgn="base">
              <a:spcAft>
                <a:spcPts val="1500"/>
              </a:spcAft>
              <a:buFont typeface="+mj-lt"/>
              <a:buAutoNum type="arabicPeriod"/>
            </a:pPr>
            <a:r>
              <a:rPr lang="en-US" sz="1400" dirty="0">
                <a:solidFill>
                  <a:srgbClr val="000000"/>
                </a:solidFill>
                <a:latin typeface="Times New Roman" panose="02020603050405020304" pitchFamily="18" charset="0"/>
                <a:cs typeface="Times New Roman" panose="02020603050405020304" pitchFamily="18" charset="0"/>
              </a:rPr>
              <a:t>C. -W. Chow et al., "Display Light Panel and Rolling Shutter Image Sensor Based Optical Camera Communication (OCC) Using Frame-Averaging Background Removal and Neural Network," in Journal of Lightwave Technology, vol. 39, no. 13, pp. 4360-4366, July1, 2021</a:t>
            </a:r>
          </a:p>
          <a:p>
            <a:pPr marL="342900" indent="-342900" algn="just" fontAlgn="base">
              <a:spcAft>
                <a:spcPts val="1500"/>
              </a:spcAft>
              <a:buFont typeface="+mj-lt"/>
              <a:buAutoNum type="arabicPeriod"/>
            </a:pPr>
            <a:r>
              <a:rPr lang="en-US" sz="1400" dirty="0">
                <a:solidFill>
                  <a:srgbClr val="000000"/>
                </a:solidFill>
                <a:latin typeface="Times New Roman" panose="02020603050405020304" pitchFamily="18" charset="0"/>
                <a:cs typeface="Times New Roman" panose="02020603050405020304" pitchFamily="18" charset="0"/>
              </a:rPr>
              <a:t>Deng-Cheng Tsai, Yun-Han Chang, Chi-Wai Chow, Yang Liu, Chien-Hung Yeh, Ching-Wei Peng, and Li-Sheng Hsu, "Optical camera communication (OCC) using a laser-diode coupled optical-diffusing fiber (ODF) and rolling shutter image sensor," Opt. Express 30, 16069-16077 (2022)</a:t>
            </a:r>
          </a:p>
          <a:p>
            <a:pPr marL="342900" indent="-342900" algn="just" fontAlgn="base">
              <a:spcAft>
                <a:spcPts val="1500"/>
              </a:spcAft>
              <a:buFont typeface="+mj-lt"/>
              <a:buAutoNum type="arabicPeriod"/>
            </a:pPr>
            <a:r>
              <a:rPr lang="en-US" sz="1400" dirty="0">
                <a:solidFill>
                  <a:srgbClr val="000000"/>
                </a:solidFill>
                <a:latin typeface="Times New Roman" panose="02020603050405020304" pitchFamily="18" charset="0"/>
                <a:cs typeface="Times New Roman" panose="02020603050405020304" pitchFamily="18" charset="0"/>
              </a:rPr>
              <a:t>T. Nguyen, M. S. Islim and H. Haas, "A hybrid OCC-</a:t>
            </a:r>
            <a:r>
              <a:rPr lang="en-US" sz="1400" dirty="0" err="1">
                <a:solidFill>
                  <a:srgbClr val="000000"/>
                </a:solidFill>
                <a:latin typeface="Times New Roman" panose="02020603050405020304" pitchFamily="18" charset="0"/>
                <a:cs typeface="Times New Roman" panose="02020603050405020304" pitchFamily="18" charset="0"/>
              </a:rPr>
              <a:t>LiFi</a:t>
            </a:r>
            <a:r>
              <a:rPr lang="en-US" sz="1400" dirty="0">
                <a:solidFill>
                  <a:srgbClr val="000000"/>
                </a:solidFill>
                <a:latin typeface="Times New Roman" panose="02020603050405020304" pitchFamily="18" charset="0"/>
                <a:cs typeface="Times New Roman" panose="02020603050405020304" pitchFamily="18" charset="0"/>
              </a:rPr>
              <a:t> system with dimming capability," 2021 IEEE 94th Vehicular Technology Conference (VTC2021-Fall), Norman, OK, USA, 2021</a:t>
            </a:r>
          </a:p>
          <a:p>
            <a:pPr marL="342900" indent="-342900" algn="just" fontAlgn="base">
              <a:spcAft>
                <a:spcPts val="1500"/>
              </a:spcAft>
              <a:buFont typeface="+mj-lt"/>
              <a:buAutoNum type="arabicPeriod"/>
            </a:pPr>
            <a:endParaRPr lang="en-ID" sz="1400" dirty="0">
              <a:solidFill>
                <a:srgbClr val="000000"/>
              </a:solidFill>
              <a:latin typeface="Times New Roman" panose="02020603050405020304" pitchFamily="18" charset="0"/>
              <a:cs typeface="Times New Roman" panose="02020603050405020304" pitchFamily="18" charset="0"/>
            </a:endParaRPr>
          </a:p>
          <a:p>
            <a:pPr marL="342900" indent="-342900" algn="just" fontAlgn="base">
              <a:spcAft>
                <a:spcPts val="1500"/>
              </a:spcAft>
              <a:buFont typeface="+mj-lt"/>
              <a:buAutoNum type="arabicPeriod"/>
            </a:pPr>
            <a:endParaRPr lang="en-US" sz="1400" b="1" i="0" dirty="0">
              <a:solidFill>
                <a:srgbClr val="222222"/>
              </a:solidFill>
              <a:effectLst/>
              <a:latin typeface="Archivo"/>
            </a:endParaRPr>
          </a:p>
          <a:p>
            <a:pPr marL="342900" indent="-342900" algn="just" fontAlgn="base">
              <a:lnSpc>
                <a:spcPct val="100000"/>
              </a:lnSpc>
              <a:spcBef>
                <a:spcPts val="0"/>
              </a:spcBef>
              <a:spcAft>
                <a:spcPts val="1500"/>
              </a:spcAft>
              <a:buFont typeface="+mj-lt"/>
              <a:buAutoNum type="arabicPeriod"/>
            </a:pPr>
            <a:endParaRPr lang="en-US" altLang="en-US" sz="1400" b="0" i="0" u="none" strike="noStrike"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500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50000"/>
              </a:lnSpc>
            </a:pPr>
            <a:r>
              <a:rPr lang="en-US" altLang="en-US" sz="3200" b="1" dirty="0">
                <a:latin typeface="Times New Roman" panose="02020603050405020304" pitchFamily="18" charset="0"/>
                <a:ea typeface="MS PGothic" panose="020B0600070205080204" charset="-128"/>
                <a:cs typeface="Times New Roman" panose="02020603050405020304" pitchFamily="18" charset="0"/>
              </a:rPr>
              <a:t>Optical Camera Communication System Using DMT Modulation</a:t>
            </a:r>
          </a:p>
          <a:p>
            <a:endParaRPr lang="en-US" altLang="ja-JP" sz="1200" b="1" dirty="0">
              <a:latin typeface="Times New Roman" panose="02020603050405020304" pitchFamily="18" charset="0"/>
              <a:ea typeface="MS PGothic" panose="020B0600070205080204" charset="-128"/>
              <a:cs typeface="Times New Roman" panose="02020603050405020304" pitchFamily="18" charset="0"/>
            </a:endParaRPr>
          </a:p>
          <a:p>
            <a:r>
              <a:rPr lang="en-US" altLang="ja-JP" sz="3200" dirty="0">
                <a:latin typeface="Times New Roman" panose="02020603050405020304" pitchFamily="18" charset="0"/>
                <a:ea typeface="MS PGothic" panose="020B0600070205080204" charset="-128"/>
                <a:cs typeface="Times New Roman" panose="02020603050405020304" pitchFamily="18" charset="0"/>
              </a:rPr>
              <a:t>Contribution</a:t>
            </a:r>
            <a:br>
              <a:rPr lang="en-US" altLang="ja-JP" sz="3200" dirty="0">
                <a:latin typeface="Times New Roman" panose="02020603050405020304" pitchFamily="18" charset="0"/>
                <a:ea typeface="MS PGothic" panose="020B0600070205080204" charset="-128"/>
                <a:cs typeface="Times New Roman" panose="02020603050405020304" pitchFamily="18" charset="0"/>
              </a:rPr>
            </a:br>
            <a:br>
              <a:rPr lang="en-US" altLang="ja-JP" sz="1200" dirty="0">
                <a:latin typeface="Times New Roman" panose="02020603050405020304" pitchFamily="18" charset="0"/>
                <a:ea typeface="MS PGothic" panose="020B0600070205080204" charset="-128"/>
                <a:cs typeface="Times New Roman" panose="02020603050405020304" pitchFamily="18" charset="0"/>
              </a:rPr>
            </a:br>
            <a:r>
              <a:rPr lang="en-US" altLang="ja-JP" sz="1200" dirty="0">
                <a:latin typeface="Times New Roman" panose="02020603050405020304" pitchFamily="18" charset="0"/>
                <a:ea typeface="MS PGothic" panose="020B0600070205080204" charset="-128"/>
                <a:cs typeface="Times New Roman" panose="02020603050405020304" pitchFamily="18" charset="0"/>
              </a:rPr>
              <a:t> </a:t>
            </a:r>
            <a:r>
              <a:rPr lang="en-US" altLang="ja-JP" sz="2800" dirty="0">
                <a:latin typeface="Times New Roman" panose="02020603050405020304" pitchFamily="18" charset="0"/>
                <a:ea typeface="MS PGothic" panose="020B0600070205080204" charset="-128"/>
                <a:cs typeface="Times New Roman" panose="02020603050405020304" pitchFamily="18" charset="0"/>
              </a:rPr>
              <a:t>July 31, 2025</a:t>
            </a:r>
            <a:endParaRPr lang="ja-JP" altLang="ja-JP"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Times New Roman" panose="02020603050405020304" pitchFamily="18" charset="0"/>
                <a:cs typeface="Times New Roman" panose="02020603050405020304" pitchFamily="18" charset="0"/>
              </a:rPr>
              <a:t>Contents</a:t>
            </a:r>
          </a:p>
        </p:txBody>
      </p:sp>
      <p:sp>
        <p:nvSpPr>
          <p:cNvPr id="3" name="Content Placeholder 2">
            <a:extLst>
              <a:ext uri="{FF2B5EF4-FFF2-40B4-BE49-F238E27FC236}">
                <a16:creationId xmlns:a16="http://schemas.microsoft.com/office/drawing/2014/main" id="{1457CB00-9C2B-302B-D482-0BFCC30DF5F7}"/>
              </a:ext>
            </a:extLst>
          </p:cNvPr>
          <p:cNvSpPr txBox="1">
            <a:spLocks/>
          </p:cNvSpPr>
          <p:nvPr/>
        </p:nvSpPr>
        <p:spPr>
          <a:xfrm>
            <a:off x="827417" y="1143000"/>
            <a:ext cx="7886700" cy="4800600"/>
          </a:xfrm>
          <a:prstGeom prst="rect">
            <a:avLst/>
          </a:prstGeom>
        </p:spPr>
        <p:txBody>
          <a:bodyPr vert="horz" lIns="68580" tIns="34290" rIns="68580" bIns="3429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pPr>
            <a:r>
              <a:rPr lang="en-US" altLang="ja-JP" sz="2400" dirty="0">
                <a:latin typeface="Times New Roman" panose="02020603050405020304" pitchFamily="18" charset="0"/>
                <a:cs typeface="Times New Roman" panose="02020603050405020304" pitchFamily="18" charset="0"/>
              </a:rPr>
              <a:t>Introduction</a:t>
            </a:r>
          </a:p>
          <a:p>
            <a:pPr algn="just">
              <a:lnSpc>
                <a:spcPct val="150000"/>
              </a:lnSpc>
            </a:pPr>
            <a:r>
              <a:rPr lang="en-US" altLang="ja-JP" sz="2400" dirty="0">
                <a:latin typeface="Times New Roman" panose="02020603050405020304" pitchFamily="18" charset="0"/>
                <a:cs typeface="Times New Roman" panose="02020603050405020304" pitchFamily="18" charset="0"/>
              </a:rPr>
              <a:t>Principle of DMT Modulation</a:t>
            </a:r>
          </a:p>
          <a:p>
            <a:pPr algn="just">
              <a:lnSpc>
                <a:spcPct val="150000"/>
              </a:lnSpc>
            </a:pPr>
            <a:r>
              <a:rPr lang="en-US" altLang="ja-JP" sz="2400" dirty="0">
                <a:latin typeface="Times New Roman" panose="02020603050405020304" pitchFamily="18" charset="0"/>
                <a:cs typeface="Times New Roman" panose="02020603050405020304" pitchFamily="18" charset="0"/>
              </a:rPr>
              <a:t>Why DMT Modulation</a:t>
            </a:r>
          </a:p>
          <a:p>
            <a:pPr algn="just">
              <a:lnSpc>
                <a:spcPct val="150000"/>
              </a:lnSpc>
            </a:pPr>
            <a:r>
              <a:rPr lang="en-US" altLang="ja-JP" sz="2400" dirty="0">
                <a:latin typeface="Times New Roman" panose="02020603050405020304" pitchFamily="18" charset="0"/>
                <a:cs typeface="Times New Roman" panose="02020603050405020304" pitchFamily="18" charset="0"/>
              </a:rPr>
              <a:t>VLC experiment using DMT Modulation</a:t>
            </a:r>
          </a:p>
          <a:p>
            <a:pPr algn="just">
              <a:lnSpc>
                <a:spcPct val="150000"/>
              </a:lnSpc>
            </a:pPr>
            <a:r>
              <a:rPr lang="en-US" altLang="ja-JP" sz="2400" dirty="0">
                <a:latin typeface="Times New Roman" panose="02020603050405020304" pitchFamily="18" charset="0"/>
                <a:cs typeface="Times New Roman" panose="02020603050405020304" pitchFamily="18" charset="0"/>
              </a:rPr>
              <a:t>Advantage and disadvantage using DMT Modulation for OCC System</a:t>
            </a:r>
          </a:p>
          <a:p>
            <a:pPr algn="just">
              <a:lnSpc>
                <a:spcPct val="150000"/>
              </a:lnSpc>
            </a:pPr>
            <a:r>
              <a:rPr lang="en-US" altLang="ja-JP" sz="2400" dirty="0">
                <a:latin typeface="Times New Roman" panose="02020603050405020304" pitchFamily="18" charset="0"/>
                <a:cs typeface="Times New Roman" panose="02020603050405020304" pitchFamily="18" charset="0"/>
              </a:rPr>
              <a:t>Conclusion</a:t>
            </a:r>
          </a:p>
          <a:p>
            <a:pPr algn="just">
              <a:lnSpc>
                <a:spcPct val="150000"/>
              </a:lnSpc>
            </a:pPr>
            <a:r>
              <a:rPr lang="en-US" altLang="ja-JP" sz="2400" dirty="0">
                <a:latin typeface="Times New Roman" panose="02020603050405020304" pitchFamily="18" charset="0"/>
                <a:cs typeface="Times New Roman" panose="02020603050405020304" pitchFamily="18" charset="0"/>
              </a:rPr>
              <a:t>References</a:t>
            </a: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455BED8F-8747-4D32-2412-046FB71E3569}"/>
              </a:ext>
            </a:extLst>
          </p:cNvPr>
          <p:cNvSpPr>
            <a:spLocks noGrp="1"/>
          </p:cNvSpPr>
          <p:nvPr>
            <p:ph type="title"/>
          </p:nvPr>
        </p:nvSpPr>
        <p:spPr>
          <a:xfrm>
            <a:off x="457200" y="476250"/>
            <a:ext cx="8229600" cy="849630"/>
          </a:xfrm>
        </p:spPr>
        <p:txBody>
          <a:bodyPr>
            <a:normAutofit/>
          </a:bodyPr>
          <a:lstStyle/>
          <a:p>
            <a:r>
              <a:rPr lang="en-US" sz="3400" b="1" dirty="0">
                <a:latin typeface="Times New Roman" panose="02020603050405020304" pitchFamily="18" charset="0"/>
                <a:cs typeface="Times New Roman" panose="02020603050405020304" pitchFamily="18" charset="0"/>
              </a:rPr>
              <a:t>Introduction</a:t>
            </a:r>
          </a:p>
        </p:txBody>
      </p:sp>
      <p:pic>
        <p:nvPicPr>
          <p:cNvPr id="12" name="Picture 11">
            <a:extLst>
              <a:ext uri="{FF2B5EF4-FFF2-40B4-BE49-F238E27FC236}">
                <a16:creationId xmlns:a16="http://schemas.microsoft.com/office/drawing/2014/main" id="{8CABB0E9-C289-0D16-3469-92237E18DBE0}"/>
              </a:ext>
            </a:extLst>
          </p:cNvPr>
          <p:cNvPicPr>
            <a:picLocks noChangeAspect="1"/>
          </p:cNvPicPr>
          <p:nvPr/>
        </p:nvPicPr>
        <p:blipFill>
          <a:blip r:embed="rId3"/>
          <a:srcRect t="6241"/>
          <a:stretch/>
        </p:blipFill>
        <p:spPr>
          <a:xfrm>
            <a:off x="152400" y="1676400"/>
            <a:ext cx="5400000" cy="4241942"/>
          </a:xfrm>
          <a:prstGeom prst="rect">
            <a:avLst/>
          </a:prstGeom>
        </p:spPr>
      </p:pic>
      <p:sp>
        <p:nvSpPr>
          <p:cNvPr id="13" name="TextBox 12">
            <a:extLst>
              <a:ext uri="{FF2B5EF4-FFF2-40B4-BE49-F238E27FC236}">
                <a16:creationId xmlns:a16="http://schemas.microsoft.com/office/drawing/2014/main" id="{142D9976-C715-E304-A083-5706DCED9093}"/>
              </a:ext>
            </a:extLst>
          </p:cNvPr>
          <p:cNvSpPr txBox="1"/>
          <p:nvPr/>
        </p:nvSpPr>
        <p:spPr>
          <a:xfrm>
            <a:off x="5552400" y="2816639"/>
            <a:ext cx="3524290" cy="2462213"/>
          </a:xfrm>
          <a:prstGeom prst="rect">
            <a:avLst/>
          </a:prstGeom>
          <a:noFill/>
        </p:spPr>
        <p:txBody>
          <a:bodyPr wrap="square">
            <a:spAutoFit/>
          </a:bodyPr>
          <a:lstStyle/>
          <a:p>
            <a:r>
              <a:rPr lang="en-US" sz="2200" dirty="0">
                <a:latin typeface="Times New Roman" panose="02020603050405020304" pitchFamily="18" charset="0"/>
                <a:cs typeface="Times New Roman" panose="02020603050405020304" pitchFamily="18" charset="0"/>
              </a:rPr>
              <a:t>Discrete multitone (DMT) modulation is one of the OFDM modulations, which mainly uses the inverse fast Fourier transform (IFFT) to convert a complex signal into the real signal. </a:t>
            </a:r>
          </a:p>
        </p:txBody>
      </p:sp>
      <p:sp>
        <p:nvSpPr>
          <p:cNvPr id="14" name="Text Box 9">
            <a:extLst>
              <a:ext uri="{FF2B5EF4-FFF2-40B4-BE49-F238E27FC236}">
                <a16:creationId xmlns:a16="http://schemas.microsoft.com/office/drawing/2014/main" id="{2479ADD5-E029-089D-60D8-1B1AD9F147B5}"/>
              </a:ext>
            </a:extLst>
          </p:cNvPr>
          <p:cNvSpPr txBox="1"/>
          <p:nvPr/>
        </p:nvSpPr>
        <p:spPr>
          <a:xfrm>
            <a:off x="152400" y="1488482"/>
            <a:ext cx="3886200" cy="253916"/>
          </a:xfrm>
          <a:prstGeom prst="rect">
            <a:avLst/>
          </a:prstGeom>
        </p:spPr>
        <p:txBody>
          <a:bodyPr wrap="square">
            <a:spAutoFit/>
          </a:bodyPr>
          <a:lstStyle/>
          <a:p>
            <a:r>
              <a:rPr lang="en-ID" sz="1050" dirty="0">
                <a:solidFill>
                  <a:srgbClr val="0AA5D6"/>
                </a:solidFill>
                <a:latin typeface="Times New Roman" panose="02020603050405020304" pitchFamily="18" charset="0"/>
                <a:ea typeface="Helvetica-Bold"/>
                <a:cs typeface="Times New Roman" panose="02020603050405020304" pitchFamily="18" charset="0"/>
              </a:rPr>
              <a:t>Table</a:t>
            </a:r>
            <a:r>
              <a:rPr sz="1050" dirty="0">
                <a:solidFill>
                  <a:srgbClr val="0AA5D6"/>
                </a:solidFill>
                <a:latin typeface="Times New Roman" panose="02020603050405020304" pitchFamily="18" charset="0"/>
                <a:ea typeface="Helvetica-Bold"/>
                <a:cs typeface="Times New Roman" panose="02020603050405020304" pitchFamily="18" charset="0"/>
              </a:rPr>
              <a:t> 1. </a:t>
            </a:r>
            <a:r>
              <a:rPr lang="en-US" sz="1050" dirty="0">
                <a:solidFill>
                  <a:srgbClr val="000000"/>
                </a:solidFill>
                <a:latin typeface="Times New Roman" panose="02020603050405020304" pitchFamily="18" charset="0"/>
                <a:ea typeface="Helvetica-Bold"/>
                <a:cs typeface="Times New Roman" panose="02020603050405020304" pitchFamily="18" charset="0"/>
              </a:rPr>
              <a:t>S</a:t>
            </a:r>
            <a:r>
              <a:rPr lang="en-ID" sz="1050" dirty="0" err="1">
                <a:solidFill>
                  <a:srgbClr val="000000"/>
                </a:solidFill>
                <a:latin typeface="Times New Roman" panose="02020603050405020304" pitchFamily="18" charset="0"/>
                <a:ea typeface="Helvetica-Bold"/>
                <a:cs typeface="Times New Roman" panose="02020603050405020304" pitchFamily="18" charset="0"/>
              </a:rPr>
              <a:t>ummary</a:t>
            </a:r>
            <a:r>
              <a:rPr lang="en-ID" sz="1050" dirty="0">
                <a:solidFill>
                  <a:srgbClr val="000000"/>
                </a:solidFill>
                <a:latin typeface="Times New Roman" panose="02020603050405020304" pitchFamily="18" charset="0"/>
                <a:ea typeface="Helvetica-Bold"/>
                <a:cs typeface="Times New Roman" panose="02020603050405020304" pitchFamily="18" charset="0"/>
              </a:rPr>
              <a:t> of the transmission rates in the VLC system test</a:t>
            </a:r>
            <a:endParaRPr sz="1050" dirty="0">
              <a:solidFill>
                <a:srgbClr val="000000"/>
              </a:solidFill>
              <a:latin typeface="Times New Roman" panose="02020603050405020304" pitchFamily="18" charset="0"/>
              <a:ea typeface="Helvetica-Bold"/>
              <a:cs typeface="Times New Roman" panose="02020603050405020304" pitchFamily="18" charset="0"/>
            </a:endParaRPr>
          </a:p>
        </p:txBody>
      </p:sp>
    </p:spTree>
    <p:extLst>
      <p:ext uri="{BB962C8B-B14F-4D97-AF65-F5344CB8AC3E}">
        <p14:creationId xmlns:p14="http://schemas.microsoft.com/office/powerpoint/2010/main" val="3040117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218E1F-0B6A-8C43-EE5E-D69D0684D3E5}"/>
            </a:ext>
          </a:extLst>
        </p:cNvPr>
        <p:cNvGrpSpPr/>
        <p:nvPr/>
      </p:nvGrpSpPr>
      <p:grpSpPr>
        <a:xfrm>
          <a:off x="0" y="0"/>
          <a:ext cx="0" cy="0"/>
          <a:chOff x="0" y="0"/>
          <a:chExt cx="0" cy="0"/>
        </a:xfrm>
      </p:grpSpPr>
      <p:sp>
        <p:nvSpPr>
          <p:cNvPr id="16" name="Content Placeholder 2">
            <a:extLst>
              <a:ext uri="{FF2B5EF4-FFF2-40B4-BE49-F238E27FC236}">
                <a16:creationId xmlns:a16="http://schemas.microsoft.com/office/drawing/2014/main" id="{BB01FB50-5486-FBB1-2562-CBA299B03F38}"/>
              </a:ext>
            </a:extLst>
          </p:cNvPr>
          <p:cNvSpPr>
            <a:spLocks noGrp="1"/>
          </p:cNvSpPr>
          <p:nvPr>
            <p:ph idx="1"/>
          </p:nvPr>
        </p:nvSpPr>
        <p:spPr>
          <a:xfrm>
            <a:off x="457200" y="1828800"/>
            <a:ext cx="4921624" cy="4145280"/>
          </a:xfrm>
        </p:spPr>
        <p:txBody>
          <a:bodyPr>
            <a:normAutofit/>
          </a:bodyPr>
          <a:lstStyle/>
          <a:p>
            <a:pPr marL="0" indent="0" algn="just">
              <a:lnSpc>
                <a:spcPct val="150000"/>
              </a:lnSpc>
              <a:buClrTx/>
              <a:buSzTx/>
              <a:buNone/>
            </a:pPr>
            <a:r>
              <a:rPr lang="en-US" altLang="en-US" sz="2000" dirty="0">
                <a:latin typeface="Times New Roman" panose="02020603050405020304" pitchFamily="18" charset="0"/>
                <a:cs typeface="Times New Roman" panose="02020603050405020304" pitchFamily="18" charset="0"/>
              </a:rPr>
              <a:t>The input data is divided into the N parallel subcarrier streams, and each sub carrier is modulated by the encoded high-order QAM complex symbols. Then, just like the OFDM modulation, these symbols are sent for DMT modulation, which is achieved by IFFT processing. </a:t>
            </a:r>
          </a:p>
        </p:txBody>
      </p:sp>
      <p:sp>
        <p:nvSpPr>
          <p:cNvPr id="17" name="Title 1">
            <a:extLst>
              <a:ext uri="{FF2B5EF4-FFF2-40B4-BE49-F238E27FC236}">
                <a16:creationId xmlns:a16="http://schemas.microsoft.com/office/drawing/2014/main" id="{D7E7EE6A-9A2E-1FA9-667A-B837C425E778}"/>
              </a:ext>
            </a:extLst>
          </p:cNvPr>
          <p:cNvSpPr>
            <a:spLocks noGrp="1"/>
          </p:cNvSpPr>
          <p:nvPr/>
        </p:nvSpPr>
        <p:spPr>
          <a:xfrm>
            <a:off x="457200" y="476250"/>
            <a:ext cx="8229600" cy="84963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400" b="1" dirty="0">
                <a:latin typeface="Times New Roman" panose="02020603050405020304" pitchFamily="18" charset="0"/>
                <a:cs typeface="Times New Roman" panose="02020603050405020304" pitchFamily="18" charset="0"/>
              </a:rPr>
              <a:t>Principle of </a:t>
            </a:r>
            <a:r>
              <a:rPr lang="en-US" sz="3400" b="1">
                <a:latin typeface="Times New Roman" panose="02020603050405020304" pitchFamily="18" charset="0"/>
                <a:cs typeface="Times New Roman" panose="02020603050405020304" pitchFamily="18" charset="0"/>
              </a:rPr>
              <a:t>DMT Modulation </a:t>
            </a:r>
            <a:endParaRPr lang="en-US" sz="3400" b="1" dirty="0">
              <a:latin typeface="Times New Roman" panose="02020603050405020304" pitchFamily="18" charset="0"/>
              <a:cs typeface="Times New Roman" panose="02020603050405020304" pitchFamily="18" charset="0"/>
            </a:endParaRPr>
          </a:p>
        </p:txBody>
      </p:sp>
      <p:sp>
        <p:nvSpPr>
          <p:cNvPr id="18" name="Text Box 9">
            <a:extLst>
              <a:ext uri="{FF2B5EF4-FFF2-40B4-BE49-F238E27FC236}">
                <a16:creationId xmlns:a16="http://schemas.microsoft.com/office/drawing/2014/main" id="{011E59BD-18EB-9817-CEE5-F91658B55B85}"/>
              </a:ext>
            </a:extLst>
          </p:cNvPr>
          <p:cNvSpPr txBox="1"/>
          <p:nvPr/>
        </p:nvSpPr>
        <p:spPr>
          <a:xfrm>
            <a:off x="5715000" y="3048000"/>
            <a:ext cx="3087913" cy="253916"/>
          </a:xfrm>
          <a:prstGeom prst="rect">
            <a:avLst/>
          </a:prstGeom>
        </p:spPr>
        <p:txBody>
          <a:bodyPr wrap="square">
            <a:spAutoFit/>
          </a:bodyPr>
          <a:lstStyle/>
          <a:p>
            <a:r>
              <a:rPr sz="1050" dirty="0">
                <a:solidFill>
                  <a:srgbClr val="0AA5D6"/>
                </a:solidFill>
                <a:latin typeface="Times New Roman" panose="02020603050405020304" pitchFamily="18" charset="0"/>
                <a:ea typeface="Helvetica-Bold"/>
                <a:cs typeface="Times New Roman" panose="02020603050405020304" pitchFamily="18" charset="0"/>
              </a:rPr>
              <a:t>FIGURE 1. </a:t>
            </a:r>
            <a:r>
              <a:rPr lang="en-US" sz="1050" dirty="0">
                <a:solidFill>
                  <a:srgbClr val="000000"/>
                </a:solidFill>
                <a:latin typeface="Times New Roman" panose="02020603050405020304" pitchFamily="18" charset="0"/>
                <a:ea typeface="Helvetica-Bold"/>
                <a:cs typeface="Times New Roman" panose="02020603050405020304" pitchFamily="18" charset="0"/>
              </a:rPr>
              <a:t>Schematic Diagram </a:t>
            </a:r>
            <a:r>
              <a:rPr sz="1050" dirty="0">
                <a:solidFill>
                  <a:srgbClr val="000000"/>
                </a:solidFill>
                <a:latin typeface="Times New Roman" panose="02020603050405020304" pitchFamily="18" charset="0"/>
                <a:ea typeface="Helvetica-Bold"/>
                <a:cs typeface="Times New Roman" panose="02020603050405020304" pitchFamily="18" charset="0"/>
              </a:rPr>
              <a:t>of </a:t>
            </a:r>
            <a:r>
              <a:rPr lang="en-US" sz="1050" dirty="0">
                <a:solidFill>
                  <a:srgbClr val="000000"/>
                </a:solidFill>
                <a:latin typeface="Times New Roman" panose="02020603050405020304" pitchFamily="18" charset="0"/>
                <a:ea typeface="Helvetica-Bold"/>
                <a:cs typeface="Times New Roman" panose="02020603050405020304" pitchFamily="18" charset="0"/>
              </a:rPr>
              <a:t>DMT Modulation</a:t>
            </a:r>
            <a:endParaRPr sz="1050" dirty="0">
              <a:solidFill>
                <a:srgbClr val="000000"/>
              </a:solidFill>
              <a:latin typeface="Times New Roman" panose="02020603050405020304" pitchFamily="18" charset="0"/>
              <a:ea typeface="Helvetica-Bold"/>
              <a:cs typeface="Times New Roman" panose="02020603050405020304" pitchFamily="18" charset="0"/>
            </a:endParaRPr>
          </a:p>
        </p:txBody>
      </p:sp>
      <p:pic>
        <p:nvPicPr>
          <p:cNvPr id="19" name="Picture 18">
            <a:extLst>
              <a:ext uri="{FF2B5EF4-FFF2-40B4-BE49-F238E27FC236}">
                <a16:creationId xmlns:a16="http://schemas.microsoft.com/office/drawing/2014/main" id="{96DDD291-A3C3-9E89-B965-2B2002B5CFC9}"/>
              </a:ext>
            </a:extLst>
          </p:cNvPr>
          <p:cNvPicPr>
            <a:picLocks noChangeAspect="1"/>
          </p:cNvPicPr>
          <p:nvPr/>
        </p:nvPicPr>
        <p:blipFill>
          <a:blip r:embed="rId3"/>
          <a:srcRect b="14057"/>
          <a:stretch/>
        </p:blipFill>
        <p:spPr>
          <a:xfrm>
            <a:off x="5378824" y="1952505"/>
            <a:ext cx="3600000" cy="1122389"/>
          </a:xfrm>
          <a:prstGeom prst="rect">
            <a:avLst/>
          </a:prstGeom>
        </p:spPr>
      </p:pic>
      <p:pic>
        <p:nvPicPr>
          <p:cNvPr id="20" name="Picture 19">
            <a:extLst>
              <a:ext uri="{FF2B5EF4-FFF2-40B4-BE49-F238E27FC236}">
                <a16:creationId xmlns:a16="http://schemas.microsoft.com/office/drawing/2014/main" id="{6FD24E49-4D81-236E-6ECE-AB0AB947CC1F}"/>
              </a:ext>
            </a:extLst>
          </p:cNvPr>
          <p:cNvPicPr>
            <a:picLocks noChangeAspect="1"/>
          </p:cNvPicPr>
          <p:nvPr/>
        </p:nvPicPr>
        <p:blipFill>
          <a:blip r:embed="rId4"/>
          <a:srcRect b="10656"/>
          <a:stretch/>
        </p:blipFill>
        <p:spPr>
          <a:xfrm>
            <a:off x="5410200" y="3446929"/>
            <a:ext cx="3600000" cy="1201271"/>
          </a:xfrm>
          <a:prstGeom prst="rect">
            <a:avLst/>
          </a:prstGeom>
        </p:spPr>
      </p:pic>
      <p:sp>
        <p:nvSpPr>
          <p:cNvPr id="21" name="Text Box 9">
            <a:extLst>
              <a:ext uri="{FF2B5EF4-FFF2-40B4-BE49-F238E27FC236}">
                <a16:creationId xmlns:a16="http://schemas.microsoft.com/office/drawing/2014/main" id="{3A768F63-D4DE-F6A6-0AF3-6A1CFA6174E9}"/>
              </a:ext>
            </a:extLst>
          </p:cNvPr>
          <p:cNvSpPr txBox="1"/>
          <p:nvPr/>
        </p:nvSpPr>
        <p:spPr>
          <a:xfrm>
            <a:off x="5714999" y="4666255"/>
            <a:ext cx="3200401" cy="253916"/>
          </a:xfrm>
          <a:prstGeom prst="rect">
            <a:avLst/>
          </a:prstGeom>
        </p:spPr>
        <p:txBody>
          <a:bodyPr wrap="square">
            <a:spAutoFit/>
          </a:bodyPr>
          <a:lstStyle/>
          <a:p>
            <a:r>
              <a:rPr sz="1050" dirty="0">
                <a:solidFill>
                  <a:srgbClr val="0AA5D6"/>
                </a:solidFill>
                <a:latin typeface="Times New Roman" panose="02020603050405020304" pitchFamily="18" charset="0"/>
                <a:ea typeface="Helvetica-Bold"/>
                <a:cs typeface="Times New Roman" panose="02020603050405020304" pitchFamily="18" charset="0"/>
              </a:rPr>
              <a:t>FIGURE </a:t>
            </a:r>
            <a:r>
              <a:rPr lang="en-US" sz="1050" dirty="0">
                <a:solidFill>
                  <a:srgbClr val="0AA5D6"/>
                </a:solidFill>
                <a:latin typeface="Times New Roman" panose="02020603050405020304" pitchFamily="18" charset="0"/>
                <a:ea typeface="Helvetica-Bold"/>
                <a:cs typeface="Times New Roman" panose="02020603050405020304" pitchFamily="18" charset="0"/>
              </a:rPr>
              <a:t>2</a:t>
            </a:r>
            <a:r>
              <a:rPr sz="1050" dirty="0">
                <a:solidFill>
                  <a:srgbClr val="0AA5D6"/>
                </a:solidFill>
                <a:latin typeface="Times New Roman" panose="02020603050405020304" pitchFamily="18" charset="0"/>
                <a:ea typeface="Helvetica-Bold"/>
                <a:cs typeface="Times New Roman" panose="02020603050405020304" pitchFamily="18" charset="0"/>
              </a:rPr>
              <a:t>. </a:t>
            </a:r>
            <a:r>
              <a:rPr lang="en-US" sz="1050" dirty="0">
                <a:solidFill>
                  <a:srgbClr val="000000"/>
                </a:solidFill>
                <a:latin typeface="Times New Roman" panose="02020603050405020304" pitchFamily="18" charset="0"/>
                <a:ea typeface="Helvetica-Bold"/>
                <a:cs typeface="Times New Roman" panose="02020603050405020304" pitchFamily="18" charset="0"/>
              </a:rPr>
              <a:t>Schematic Diagram </a:t>
            </a:r>
            <a:r>
              <a:rPr sz="1050" dirty="0">
                <a:solidFill>
                  <a:srgbClr val="000000"/>
                </a:solidFill>
                <a:latin typeface="Times New Roman" panose="02020603050405020304" pitchFamily="18" charset="0"/>
                <a:ea typeface="Helvetica-Bold"/>
                <a:cs typeface="Times New Roman" panose="02020603050405020304" pitchFamily="18" charset="0"/>
              </a:rPr>
              <a:t>of </a:t>
            </a:r>
            <a:r>
              <a:rPr lang="en-US" sz="1050" dirty="0">
                <a:solidFill>
                  <a:srgbClr val="000000"/>
                </a:solidFill>
                <a:latin typeface="Times New Roman" panose="02020603050405020304" pitchFamily="18" charset="0"/>
                <a:ea typeface="Helvetica-Bold"/>
                <a:cs typeface="Times New Roman" panose="02020603050405020304" pitchFamily="18" charset="0"/>
              </a:rPr>
              <a:t>DMT Demodulation</a:t>
            </a:r>
            <a:endParaRPr sz="1050" dirty="0">
              <a:solidFill>
                <a:srgbClr val="000000"/>
              </a:solidFill>
              <a:latin typeface="Times New Roman" panose="02020603050405020304" pitchFamily="18" charset="0"/>
              <a:ea typeface="Helvetica-Bold"/>
              <a:cs typeface="Times New Roman" panose="02020603050405020304" pitchFamily="18" charset="0"/>
            </a:endParaRPr>
          </a:p>
        </p:txBody>
      </p:sp>
    </p:spTree>
    <p:extLst>
      <p:ext uri="{BB962C8B-B14F-4D97-AF65-F5344CB8AC3E}">
        <p14:creationId xmlns:p14="http://schemas.microsoft.com/office/powerpoint/2010/main" val="1949164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44436E-7FBA-D1D3-5F06-7D1485D13890}"/>
            </a:ext>
          </a:extLst>
        </p:cNvPr>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60C93263-22AC-B65F-26C4-4A82CF778A7A}"/>
              </a:ext>
            </a:extLst>
          </p:cNvPr>
          <p:cNvSpPr>
            <a:spLocks noGrp="1"/>
          </p:cNvSpPr>
          <p:nvPr>
            <p:ph idx="1"/>
          </p:nvPr>
        </p:nvSpPr>
        <p:spPr>
          <a:xfrm>
            <a:off x="757719" y="2895600"/>
            <a:ext cx="7924800" cy="2362200"/>
          </a:xfrm>
        </p:spPr>
        <p:txBody>
          <a:bodyPr>
            <a:normAutofit/>
          </a:bodyPr>
          <a:lstStyle/>
          <a:p>
            <a:pPr marL="0" indent="0" algn="just">
              <a:lnSpc>
                <a:spcPct val="150000"/>
              </a:lnSpc>
              <a:buClrTx/>
              <a:buSzTx/>
              <a:buNone/>
            </a:pPr>
            <a:r>
              <a:rPr lang="en-US" altLang="en-US" sz="2000" dirty="0">
                <a:latin typeface="Times New Roman" panose="02020603050405020304" pitchFamily="18" charset="0"/>
                <a:cs typeface="Times New Roman" panose="02020603050405020304" pitchFamily="18" charset="0"/>
              </a:rPr>
              <a:t>DMT modulation not only has the advantages of OFDM such as high-frequency efficiency and anti-multipath effects, but also has a lower system complexity. Therefore, it is an ideal modulation format for high-speed visible light communication.</a:t>
            </a:r>
          </a:p>
        </p:txBody>
      </p:sp>
      <p:sp>
        <p:nvSpPr>
          <p:cNvPr id="14" name="Title 1">
            <a:extLst>
              <a:ext uri="{FF2B5EF4-FFF2-40B4-BE49-F238E27FC236}">
                <a16:creationId xmlns:a16="http://schemas.microsoft.com/office/drawing/2014/main" id="{CCBE29C0-7E25-8F67-1B01-CB125780652C}"/>
              </a:ext>
            </a:extLst>
          </p:cNvPr>
          <p:cNvSpPr>
            <a:spLocks noGrp="1"/>
          </p:cNvSpPr>
          <p:nvPr/>
        </p:nvSpPr>
        <p:spPr>
          <a:xfrm>
            <a:off x="452919" y="1295400"/>
            <a:ext cx="8229600" cy="84963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400" b="1" dirty="0">
                <a:latin typeface="Times New Roman" panose="02020603050405020304" pitchFamily="18" charset="0"/>
                <a:cs typeface="Times New Roman" panose="02020603050405020304" pitchFamily="18" charset="0"/>
              </a:rPr>
              <a:t>Why DMT Modulation </a:t>
            </a:r>
          </a:p>
        </p:txBody>
      </p:sp>
    </p:spTree>
    <p:extLst>
      <p:ext uri="{BB962C8B-B14F-4D97-AF65-F5344CB8AC3E}">
        <p14:creationId xmlns:p14="http://schemas.microsoft.com/office/powerpoint/2010/main" val="384162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6589C4-3A59-A15D-8EC4-990414B7F727}"/>
            </a:ext>
          </a:extLst>
        </p:cNvPr>
        <p:cNvGrpSpPr/>
        <p:nvPr/>
      </p:nvGrpSpPr>
      <p:grpSpPr>
        <a:xfrm>
          <a:off x="0" y="0"/>
          <a:ext cx="0" cy="0"/>
          <a:chOff x="0" y="0"/>
          <a:chExt cx="0" cy="0"/>
        </a:xfrm>
      </p:grpSpPr>
      <p:sp>
        <p:nvSpPr>
          <p:cNvPr id="9" name="Content Placeholder 2">
            <a:extLst>
              <a:ext uri="{FF2B5EF4-FFF2-40B4-BE49-F238E27FC236}">
                <a16:creationId xmlns:a16="http://schemas.microsoft.com/office/drawing/2014/main" id="{0CA85D05-B3AC-B785-BD7F-27237C6AE4F4}"/>
              </a:ext>
            </a:extLst>
          </p:cNvPr>
          <p:cNvSpPr>
            <a:spLocks noGrp="1"/>
          </p:cNvSpPr>
          <p:nvPr>
            <p:ph idx="1"/>
          </p:nvPr>
        </p:nvSpPr>
        <p:spPr>
          <a:xfrm>
            <a:off x="533400" y="1676400"/>
            <a:ext cx="4267200" cy="4526280"/>
          </a:xfrm>
        </p:spPr>
        <p:txBody>
          <a:bodyPr>
            <a:normAutofit/>
          </a:bodyPr>
          <a:lstStyle/>
          <a:p>
            <a:pPr marL="0" indent="0" algn="just">
              <a:lnSpc>
                <a:spcPct val="150000"/>
              </a:lnSpc>
              <a:buClrTx/>
              <a:buSzTx/>
              <a:buNone/>
            </a:pPr>
            <a:r>
              <a:rPr lang="en-US" altLang="en-US" sz="2000" dirty="0">
                <a:latin typeface="Times New Roman" panose="02020603050405020304" pitchFamily="18" charset="0"/>
                <a:cs typeface="Times New Roman" panose="02020603050405020304" pitchFamily="18" charset="0"/>
              </a:rPr>
              <a:t>In the experiment, RGB-LED is utilized as the WDM optical source. Next, the DMT modulated signals generated by an arbitrary waveform generator (AWG), pass through an amplifier, and are then applied with a DC bias to drive the LED. </a:t>
            </a:r>
          </a:p>
        </p:txBody>
      </p:sp>
      <p:sp>
        <p:nvSpPr>
          <p:cNvPr id="10" name="Title 1">
            <a:extLst>
              <a:ext uri="{FF2B5EF4-FFF2-40B4-BE49-F238E27FC236}">
                <a16:creationId xmlns:a16="http://schemas.microsoft.com/office/drawing/2014/main" id="{8095FB74-8272-761C-242F-CC52CF1FF984}"/>
              </a:ext>
            </a:extLst>
          </p:cNvPr>
          <p:cNvSpPr>
            <a:spLocks noGrp="1"/>
          </p:cNvSpPr>
          <p:nvPr/>
        </p:nvSpPr>
        <p:spPr>
          <a:xfrm>
            <a:off x="457200" y="476250"/>
            <a:ext cx="8229600" cy="84963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400" b="1" dirty="0">
                <a:latin typeface="Times New Roman" panose="02020603050405020304" pitchFamily="18" charset="0"/>
                <a:cs typeface="Times New Roman" panose="02020603050405020304" pitchFamily="18" charset="0"/>
              </a:rPr>
              <a:t>VLC Experiment using DMT Modulation </a:t>
            </a:r>
          </a:p>
        </p:txBody>
      </p:sp>
      <p:pic>
        <p:nvPicPr>
          <p:cNvPr id="11" name="Picture 10">
            <a:extLst>
              <a:ext uri="{FF2B5EF4-FFF2-40B4-BE49-F238E27FC236}">
                <a16:creationId xmlns:a16="http://schemas.microsoft.com/office/drawing/2014/main" id="{D2BA9189-E841-F9EC-5D73-242DDB27428C}"/>
              </a:ext>
            </a:extLst>
          </p:cNvPr>
          <p:cNvPicPr>
            <a:picLocks noChangeAspect="1"/>
          </p:cNvPicPr>
          <p:nvPr/>
        </p:nvPicPr>
        <p:blipFill>
          <a:blip r:embed="rId3"/>
          <a:stretch>
            <a:fillRect/>
          </a:stretch>
        </p:blipFill>
        <p:spPr>
          <a:xfrm>
            <a:off x="4953000" y="2667000"/>
            <a:ext cx="3600000" cy="1671428"/>
          </a:xfrm>
          <a:prstGeom prst="rect">
            <a:avLst/>
          </a:prstGeom>
        </p:spPr>
      </p:pic>
      <p:sp>
        <p:nvSpPr>
          <p:cNvPr id="13" name="Text Box 9">
            <a:extLst>
              <a:ext uri="{FF2B5EF4-FFF2-40B4-BE49-F238E27FC236}">
                <a16:creationId xmlns:a16="http://schemas.microsoft.com/office/drawing/2014/main" id="{2F750C65-2750-DFB4-4B3C-D1A05003A8EA}"/>
              </a:ext>
            </a:extLst>
          </p:cNvPr>
          <p:cNvSpPr txBox="1"/>
          <p:nvPr/>
        </p:nvSpPr>
        <p:spPr>
          <a:xfrm>
            <a:off x="6096000" y="4343400"/>
            <a:ext cx="1752600" cy="253916"/>
          </a:xfrm>
          <a:prstGeom prst="rect">
            <a:avLst/>
          </a:prstGeom>
        </p:spPr>
        <p:txBody>
          <a:bodyPr wrap="square">
            <a:spAutoFit/>
          </a:bodyPr>
          <a:lstStyle/>
          <a:p>
            <a:r>
              <a:rPr sz="1050" dirty="0">
                <a:solidFill>
                  <a:srgbClr val="0AA5D6"/>
                </a:solidFill>
                <a:latin typeface="Times New Roman" panose="02020603050405020304" pitchFamily="18" charset="0"/>
                <a:ea typeface="Helvetica-Bold"/>
                <a:cs typeface="Times New Roman" panose="02020603050405020304" pitchFamily="18" charset="0"/>
              </a:rPr>
              <a:t>FIGURE </a:t>
            </a:r>
            <a:r>
              <a:rPr lang="en-US" sz="1050" dirty="0">
                <a:solidFill>
                  <a:srgbClr val="0AA5D6"/>
                </a:solidFill>
                <a:latin typeface="Times New Roman" panose="02020603050405020304" pitchFamily="18" charset="0"/>
                <a:ea typeface="Helvetica-Bold"/>
                <a:cs typeface="Times New Roman" panose="02020603050405020304" pitchFamily="18" charset="0"/>
              </a:rPr>
              <a:t>3</a:t>
            </a:r>
            <a:r>
              <a:rPr sz="1050" dirty="0">
                <a:solidFill>
                  <a:srgbClr val="0AA5D6"/>
                </a:solidFill>
                <a:latin typeface="Times New Roman" panose="02020603050405020304" pitchFamily="18" charset="0"/>
                <a:ea typeface="Helvetica-Bold"/>
                <a:cs typeface="Times New Roman" panose="02020603050405020304" pitchFamily="18" charset="0"/>
              </a:rPr>
              <a:t>. </a:t>
            </a:r>
            <a:r>
              <a:rPr lang="en-ID" sz="1050" dirty="0">
                <a:solidFill>
                  <a:srgbClr val="000000"/>
                </a:solidFill>
                <a:latin typeface="Times New Roman" panose="02020603050405020304" pitchFamily="18" charset="0"/>
                <a:ea typeface="Helvetica-Bold"/>
                <a:cs typeface="Times New Roman" panose="02020603050405020304" pitchFamily="18" charset="0"/>
              </a:rPr>
              <a:t>VLC Experiment</a:t>
            </a:r>
            <a:endParaRPr sz="1050" dirty="0">
              <a:solidFill>
                <a:srgbClr val="000000"/>
              </a:solidFill>
              <a:latin typeface="Times New Roman" panose="02020603050405020304" pitchFamily="18" charset="0"/>
              <a:ea typeface="Helvetica-Bold"/>
              <a:cs typeface="Times New Roman" panose="02020603050405020304" pitchFamily="18" charset="0"/>
            </a:endParaRPr>
          </a:p>
        </p:txBody>
      </p:sp>
    </p:spTree>
    <p:extLst>
      <p:ext uri="{BB962C8B-B14F-4D97-AF65-F5344CB8AC3E}">
        <p14:creationId xmlns:p14="http://schemas.microsoft.com/office/powerpoint/2010/main" val="574582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6D571C-821C-F97B-8497-9078D3791DFB}"/>
            </a:ext>
          </a:extLst>
        </p:cNvPr>
        <p:cNvGrpSpPr/>
        <p:nvPr/>
      </p:nvGrpSpPr>
      <p:grpSpPr>
        <a:xfrm>
          <a:off x="0" y="0"/>
          <a:ext cx="0" cy="0"/>
          <a:chOff x="0" y="0"/>
          <a:chExt cx="0" cy="0"/>
        </a:xfrm>
      </p:grpSpPr>
      <p:sp>
        <p:nvSpPr>
          <p:cNvPr id="16" name="Content Placeholder 2">
            <a:extLst>
              <a:ext uri="{FF2B5EF4-FFF2-40B4-BE49-F238E27FC236}">
                <a16:creationId xmlns:a16="http://schemas.microsoft.com/office/drawing/2014/main" id="{FEECFB27-0924-5836-6F05-AB838A68B357}"/>
              </a:ext>
            </a:extLst>
          </p:cNvPr>
          <p:cNvSpPr>
            <a:spLocks noGrp="1"/>
          </p:cNvSpPr>
          <p:nvPr>
            <p:ph idx="1"/>
          </p:nvPr>
        </p:nvSpPr>
        <p:spPr>
          <a:xfrm>
            <a:off x="457200" y="1447800"/>
            <a:ext cx="8229600" cy="2438400"/>
          </a:xfrm>
        </p:spPr>
        <p:txBody>
          <a:bodyPr>
            <a:noAutofit/>
          </a:bodyPr>
          <a:lstStyle/>
          <a:p>
            <a:pPr marL="0" indent="0" algn="just">
              <a:lnSpc>
                <a:spcPct val="150000"/>
              </a:lnSpc>
              <a:buClrTx/>
              <a:buSzTx/>
              <a:buNone/>
            </a:pPr>
            <a:r>
              <a:rPr lang="en-US" altLang="en-US" sz="1800" dirty="0">
                <a:latin typeface="Times New Roman" panose="02020603050405020304" pitchFamily="18" charset="0"/>
                <a:cs typeface="Times New Roman" panose="02020603050405020304" pitchFamily="18" charset="0"/>
              </a:rPr>
              <a:t>Advantages of DMT Modulation in OCC:</a:t>
            </a:r>
          </a:p>
          <a:p>
            <a:pPr algn="just">
              <a:lnSpc>
                <a:spcPct val="150000"/>
              </a:lnSpc>
            </a:pPr>
            <a:r>
              <a:rPr lang="en-US" altLang="en-US" sz="1800" dirty="0">
                <a:latin typeface="Times New Roman" panose="02020603050405020304" pitchFamily="18" charset="0"/>
                <a:cs typeface="Times New Roman" panose="02020603050405020304" pitchFamily="18" charset="0"/>
              </a:rPr>
              <a:t>High Spectral Efficiency</a:t>
            </a:r>
          </a:p>
          <a:p>
            <a:pPr algn="just">
              <a:lnSpc>
                <a:spcPct val="150000"/>
              </a:lnSpc>
            </a:pPr>
            <a:r>
              <a:rPr lang="en-US" altLang="en-US" sz="1800" dirty="0">
                <a:latin typeface="Times New Roman" panose="02020603050405020304" pitchFamily="18" charset="0"/>
                <a:cs typeface="Times New Roman" panose="02020603050405020304" pitchFamily="18" charset="0"/>
              </a:rPr>
              <a:t>Robustness to Channel Impairments</a:t>
            </a:r>
          </a:p>
          <a:p>
            <a:pPr algn="just">
              <a:lnSpc>
                <a:spcPct val="150000"/>
              </a:lnSpc>
            </a:pPr>
            <a:r>
              <a:rPr lang="en-US" altLang="en-US" sz="1800" dirty="0">
                <a:latin typeface="Times New Roman" panose="02020603050405020304" pitchFamily="18" charset="0"/>
                <a:cs typeface="Times New Roman" panose="02020603050405020304" pitchFamily="18" charset="0"/>
              </a:rPr>
              <a:t>Flexibility in Bit Loading</a:t>
            </a:r>
          </a:p>
          <a:p>
            <a:pPr algn="just">
              <a:lnSpc>
                <a:spcPct val="150000"/>
              </a:lnSpc>
            </a:pPr>
            <a:r>
              <a:rPr lang="en-US" altLang="en-US" sz="1800" dirty="0">
                <a:latin typeface="Times New Roman" panose="02020603050405020304" pitchFamily="18" charset="0"/>
                <a:cs typeface="Times New Roman" panose="02020603050405020304" pitchFamily="18" charset="0"/>
              </a:rPr>
              <a:t>Improved Performance with Equalization</a:t>
            </a:r>
          </a:p>
        </p:txBody>
      </p:sp>
      <p:sp>
        <p:nvSpPr>
          <p:cNvPr id="17" name="Title 1">
            <a:extLst>
              <a:ext uri="{FF2B5EF4-FFF2-40B4-BE49-F238E27FC236}">
                <a16:creationId xmlns:a16="http://schemas.microsoft.com/office/drawing/2014/main" id="{502E0404-0106-34A3-15D7-381D924F5229}"/>
              </a:ext>
            </a:extLst>
          </p:cNvPr>
          <p:cNvSpPr>
            <a:spLocks noGrp="1"/>
          </p:cNvSpPr>
          <p:nvPr/>
        </p:nvSpPr>
        <p:spPr>
          <a:xfrm>
            <a:off x="457200" y="476250"/>
            <a:ext cx="8229600" cy="849630"/>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400" b="1" dirty="0">
                <a:latin typeface="Times New Roman" panose="02020603050405020304" pitchFamily="18" charset="0"/>
                <a:cs typeface="Times New Roman" panose="02020603050405020304" pitchFamily="18" charset="0"/>
              </a:rPr>
              <a:t>Advantage and disadvantage using DMT Modulation for OCC System</a:t>
            </a:r>
          </a:p>
        </p:txBody>
      </p:sp>
      <p:sp>
        <p:nvSpPr>
          <p:cNvPr id="18" name="Content Placeholder 2">
            <a:extLst>
              <a:ext uri="{FF2B5EF4-FFF2-40B4-BE49-F238E27FC236}">
                <a16:creationId xmlns:a16="http://schemas.microsoft.com/office/drawing/2014/main" id="{85BEC3F3-EC35-4ED3-7FC1-4902441DDF67}"/>
              </a:ext>
            </a:extLst>
          </p:cNvPr>
          <p:cNvSpPr txBox="1">
            <a:spLocks/>
          </p:cNvSpPr>
          <p:nvPr/>
        </p:nvSpPr>
        <p:spPr>
          <a:xfrm>
            <a:off x="457200" y="3810000"/>
            <a:ext cx="8610600" cy="2514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50000"/>
              </a:lnSpc>
              <a:buFont typeface="Arial" panose="020B0604020202020204" pitchFamily="34" charset="0"/>
              <a:buNone/>
            </a:pPr>
            <a:r>
              <a:rPr lang="en-US" altLang="en-US" sz="1800" dirty="0">
                <a:latin typeface="Times New Roman" panose="02020603050405020304" pitchFamily="18" charset="0"/>
                <a:cs typeface="Times New Roman" panose="02020603050405020304" pitchFamily="18" charset="0"/>
              </a:rPr>
              <a:t>Disadvantages of DMT Modulation in OCC:</a:t>
            </a:r>
          </a:p>
          <a:p>
            <a:pPr algn="just">
              <a:lnSpc>
                <a:spcPct val="150000"/>
              </a:lnSpc>
            </a:pPr>
            <a:r>
              <a:rPr lang="en-US" altLang="en-US" sz="1800" dirty="0">
                <a:latin typeface="Times New Roman" panose="02020603050405020304" pitchFamily="18" charset="0"/>
                <a:cs typeface="Times New Roman" panose="02020603050405020304" pitchFamily="18" charset="0"/>
              </a:rPr>
              <a:t>High Peak-to-Average Power Ratio (PAPR)</a:t>
            </a:r>
          </a:p>
          <a:p>
            <a:pPr algn="just">
              <a:lnSpc>
                <a:spcPct val="150000"/>
              </a:lnSpc>
            </a:pPr>
            <a:r>
              <a:rPr lang="en-US" altLang="en-US" sz="1800" dirty="0">
                <a:latin typeface="Times New Roman" panose="02020603050405020304" pitchFamily="18" charset="0"/>
                <a:cs typeface="Times New Roman" panose="02020603050405020304" pitchFamily="18" charset="0"/>
              </a:rPr>
              <a:t>Increased Complexity</a:t>
            </a:r>
          </a:p>
          <a:p>
            <a:pPr algn="just">
              <a:lnSpc>
                <a:spcPct val="150000"/>
              </a:lnSpc>
            </a:pPr>
            <a:r>
              <a:rPr lang="en-US" altLang="en-US" sz="1800" dirty="0">
                <a:latin typeface="Times New Roman" panose="02020603050405020304" pitchFamily="18" charset="0"/>
                <a:cs typeface="Times New Roman" panose="02020603050405020304" pitchFamily="18" charset="0"/>
              </a:rPr>
              <a:t>Synchronization Challenges</a:t>
            </a:r>
          </a:p>
          <a:p>
            <a:pPr algn="just">
              <a:lnSpc>
                <a:spcPct val="150000"/>
              </a:lnSpc>
            </a:pPr>
            <a:r>
              <a:rPr lang="en-US" altLang="en-US" sz="1800" dirty="0">
                <a:latin typeface="Times New Roman" panose="02020603050405020304" pitchFamily="18" charset="0"/>
                <a:cs typeface="Times New Roman" panose="02020603050405020304" pitchFamily="18" charset="0"/>
              </a:rPr>
              <a:t>Hardware Requirements</a:t>
            </a:r>
          </a:p>
        </p:txBody>
      </p:sp>
    </p:spTree>
    <p:extLst>
      <p:ext uri="{BB962C8B-B14F-4D97-AF65-F5344CB8AC3E}">
        <p14:creationId xmlns:p14="http://schemas.microsoft.com/office/powerpoint/2010/main" val="265518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AEE7F6-D074-258E-0C1B-33A8B5F5BCF6}"/>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0FAE80E5-0924-AAD0-5FF8-27B99F204DBB}"/>
              </a:ext>
            </a:extLst>
          </p:cNvPr>
          <p:cNvSpPr>
            <a:spLocks noGrp="1"/>
          </p:cNvSpPr>
          <p:nvPr>
            <p:ph type="title"/>
          </p:nvPr>
        </p:nvSpPr>
        <p:spPr>
          <a:xfrm>
            <a:off x="533400" y="914400"/>
            <a:ext cx="8229600" cy="1143000"/>
          </a:xfrm>
        </p:spPr>
        <p:txBody>
          <a:bodyPr>
            <a:normAutofit/>
          </a:bodyPr>
          <a:lstStyle/>
          <a:p>
            <a:r>
              <a:rPr lang="en-US" altLang="ja-JP" sz="4000" b="1" dirty="0">
                <a:latin typeface="Times New Roman" panose="02020603050405020304" pitchFamily="18" charset="0"/>
                <a:cs typeface="Times New Roman" panose="02020603050405020304" pitchFamily="18" charset="0"/>
              </a:rPr>
              <a:t>Conclusion</a:t>
            </a:r>
          </a:p>
        </p:txBody>
      </p:sp>
      <p:sp>
        <p:nvSpPr>
          <p:cNvPr id="9" name="Rectangle 3">
            <a:extLst>
              <a:ext uri="{FF2B5EF4-FFF2-40B4-BE49-F238E27FC236}">
                <a16:creationId xmlns:a16="http://schemas.microsoft.com/office/drawing/2014/main" id="{BD9760DE-A97D-E66F-2CEF-E6D43CA715CB}"/>
              </a:ext>
            </a:extLst>
          </p:cNvPr>
          <p:cNvSpPr>
            <a:spLocks noGrp="1" noChangeArrowheads="1"/>
          </p:cNvSpPr>
          <p:nvPr>
            <p:ph idx="1"/>
          </p:nvPr>
        </p:nvSpPr>
        <p:spPr>
          <a:xfrm>
            <a:off x="533400" y="2286000"/>
            <a:ext cx="8283575" cy="2743200"/>
          </a:xfrm>
        </p:spPr>
        <p:txBody>
          <a:bodyPr>
            <a:noAutofit/>
          </a:bodyPr>
          <a:lstStyle/>
          <a:p>
            <a:pPr marL="0" lvl="0" indent="0" algn="just">
              <a:lnSpc>
                <a:spcPct val="150000"/>
              </a:lnSpc>
              <a:buNone/>
            </a:pPr>
            <a:r>
              <a:rPr lang="en-US" altLang="en-US" sz="2000" dirty="0">
                <a:latin typeface="Times New Roman" panose="02020603050405020304" pitchFamily="18" charset="0"/>
                <a:cs typeface="Times New Roman" panose="02020603050405020304" pitchFamily="18" charset="0"/>
              </a:rPr>
              <a:t>DMT modulation offers significant advantages in terms of data rate and robustness for OCC systems, but it also introduces challenges related to PAPR, complexity, and hardware requirements. The choice of DMT modulation should be carefully considered based on the specific application requirements and the capabilities of the available hardware. </a:t>
            </a:r>
          </a:p>
          <a:p>
            <a:pPr marL="0" lvl="0" indent="0" algn="just">
              <a:lnSpc>
                <a:spcPct val="150000"/>
              </a:lnSpc>
              <a:buNone/>
            </a:pPr>
            <a:endParaRPr lang="en-US"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34078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33367</TotalTime>
  <Words>1353</Words>
  <Application>Microsoft Office PowerPoint</Application>
  <PresentationFormat>화면 슬라이드 쇼(4:3)</PresentationFormat>
  <Paragraphs>105</Paragraphs>
  <Slides>10</Slides>
  <Notes>7</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10</vt:i4>
      </vt:variant>
    </vt:vector>
  </HeadingPairs>
  <TitlesOfParts>
    <vt:vector size="15" baseType="lpstr">
      <vt:lpstr>Archivo</vt:lpstr>
      <vt:lpstr>Arial</vt:lpstr>
      <vt:lpstr>Calibri</vt:lpstr>
      <vt:lpstr>Times New Roman</vt:lpstr>
      <vt:lpstr>Office Theme</vt:lpstr>
      <vt:lpstr>PowerPoint 프레젠테이션</vt:lpstr>
      <vt:lpstr>PowerPoint 프레젠테이션</vt:lpstr>
      <vt:lpstr>Contents</vt:lpstr>
      <vt:lpstr>Introduction</vt:lpstr>
      <vt:lpstr>PowerPoint 프레젠테이션</vt:lpstr>
      <vt:lpstr>PowerPoint 프레젠테이션</vt:lpstr>
      <vt:lpstr>PowerPoint 프레젠테이션</vt:lpstr>
      <vt:lpstr>PowerPoint 프레젠테이션</vt:lpstr>
      <vt:lpstr>Conclusion</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1002</cp:revision>
  <cp:lastPrinted>2017-05-07T15:48:38Z</cp:lastPrinted>
  <dcterms:created xsi:type="dcterms:W3CDTF">2010-05-15T17:50:32Z</dcterms:created>
  <dcterms:modified xsi:type="dcterms:W3CDTF">2025-07-30T07:33:24Z</dcterms:modified>
</cp:coreProperties>
</file>