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75" r:id="rId2"/>
    <p:sldId id="282" r:id="rId3"/>
    <p:sldId id="288" r:id="rId4"/>
    <p:sldId id="494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71" d="100"/>
          <a:sy n="71" d="100"/>
        </p:scale>
        <p:origin x="1110" y="1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02802-825F-4A5D-BB54-944AD15D10C6}" type="datetimeFigureOut">
              <a:rPr kumimoji="1" lang="ja-JP" altLang="en-US" smtClean="0"/>
              <a:t>2025/7/30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B9519-A529-4581-A4F6-B46EF96A4A71}" type="slidenum">
              <a:rPr kumimoji="1" lang="ja-JP" altLang="en-US" smtClean="0"/>
              <a:t>‹#›</a:t>
            </a:fld>
            <a:endParaRPr kumimoji="1" lang="ja-JP" altLang="en-US"/>
          </a:p>
        </p:txBody>
      </p:sp>
    </p:spTree>
    <p:extLst>
      <p:ext uri="{BB962C8B-B14F-4D97-AF65-F5344CB8AC3E}">
        <p14:creationId xmlns:p14="http://schemas.microsoft.com/office/powerpoint/2010/main" val="2140347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035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26002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75235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170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endParaRPr lang="en-US" altLang="ja-JP" dirty="0"/>
          </a:p>
        </p:txBody>
      </p:sp>
    </p:spTree>
    <p:extLst>
      <p:ext uri="{BB962C8B-B14F-4D97-AF65-F5344CB8AC3E}">
        <p14:creationId xmlns:p14="http://schemas.microsoft.com/office/powerpoint/2010/main" val="384833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0579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69953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978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extLst>
      <p:ext uri="{BB962C8B-B14F-4D97-AF65-F5344CB8AC3E}">
        <p14:creationId xmlns:p14="http://schemas.microsoft.com/office/powerpoint/2010/main" val="159207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extLst>
      <p:ext uri="{BB962C8B-B14F-4D97-AF65-F5344CB8AC3E}">
        <p14:creationId xmlns:p14="http://schemas.microsoft.com/office/powerpoint/2010/main" val="156111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0130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187026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129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96000"/>
            <a:ext cx="53485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802-15-25-0377-00-06ma</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r>
              <a:rPr lang="en-US" sz="1800" b="0" strike="noStrike" spc="-1" dirty="0">
                <a:solidFill>
                  <a:srgbClr val="000000"/>
                </a:solidFill>
                <a:latin typeface="Arial"/>
                <a:ea typeface="DejaVu Sans"/>
              </a:rPr>
              <a:t>-</a:t>
            </a: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2000" b="0" strike="noStrike" spc="-1">
                <a:solidFill>
                  <a:srgbClr val="000000"/>
                </a:solidFill>
                <a:latin typeface="Times New Roman"/>
                <a:ea typeface="DejaVu Sans"/>
              </a:rPr>
              <a:t>Page </a:t>
            </a:r>
            <a:fld id="{48E34378-17FC-42ED-9352-325976079DEC}"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solidFill>
                <a:srgbClr val="000000"/>
              </a:solidFill>
              <a:latin typeface="Arial"/>
            </a:endParaRPr>
          </a:p>
        </p:txBody>
      </p:sp>
      <p:sp>
        <p:nvSpPr>
          <p:cNvPr id="6" name="CustomShape 8"/>
          <p:cNvSpPr/>
          <p:nvPr/>
        </p:nvSpPr>
        <p:spPr>
          <a:xfrm>
            <a:off x="6354566" y="6546587"/>
            <a:ext cx="2410354" cy="28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l">
              <a:lnSpc>
                <a:spcPct val="100000"/>
              </a:lnSpc>
            </a:pPr>
            <a:r>
              <a:rPr lang="en-IE" sz="1400" b="0" strike="noStrike" spc="-1" dirty="0">
                <a:solidFill>
                  <a:srgbClr val="000000"/>
                </a:solidFill>
                <a:latin typeface="Times New Roman"/>
                <a:ea typeface="DejaVu Sans"/>
              </a:rPr>
              <a:t>Ryuji Kohno(YNU/YRP-IAI)</a:t>
            </a:r>
            <a:endParaRPr lang="en-US" sz="1400" b="0" strike="noStrike" spc="-1" dirty="0">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July 2025</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420" y="750613"/>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dirty="0">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dirty="0">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dirty="0">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dirty="0">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dirty="0">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dirty="0">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dirty="0">
                <a:solidFill>
                  <a:srgbClr val="000000"/>
                </a:solidFill>
                <a:latin typeface="Arial"/>
              </a:rPr>
              <a:t>Seventh Outline Level</a:t>
            </a:r>
          </a:p>
        </p:txBody>
      </p:sp>
    </p:spTree>
    <p:extLst>
      <p:ext uri="{BB962C8B-B14F-4D97-AF65-F5344CB8AC3E}">
        <p14:creationId xmlns:p14="http://schemas.microsoft.com/office/powerpoint/2010/main" val="40100957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nu.ac.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IE" sz="1800" b="1" i="0" u="sng" strike="noStrike" kern="1200" cap="none" spc="-1" normalizeH="0" baseline="0" noProof="0" dirty="0">
                <a:ln>
                  <a:noFill/>
                </a:ln>
                <a:solidFill>
                  <a:srgbClr val="000000"/>
                </a:solidFill>
                <a:effectLst/>
                <a:uLnTx/>
                <a:uFill>
                  <a:solidFill>
                    <a:srgbClr val="FFFFFF"/>
                  </a:solidFill>
                </a:uFill>
                <a:latin typeface="Times New Roman"/>
                <a:ea typeface="DejaVu Sans"/>
              </a:rPr>
              <a:t>Project: IEEE P802.15 Working Group for Wireless Personal Area Networks (WPANs)</a:t>
            </a: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Submission Title:</a:t>
            </a:r>
            <a:r>
              <a:rPr kumimoji="1" lang="en-IE" sz="1600" b="0" i="0" u="none" strike="noStrike" kern="1200" cap="none" spc="-1" normalizeH="0" baseline="0" noProof="0" dirty="0">
                <a:ln>
                  <a:noFill/>
                </a:ln>
                <a:solidFill>
                  <a:srgbClr val="000000"/>
                </a:solidFill>
                <a:effectLst/>
                <a:uLnTx/>
                <a:uFillTx/>
                <a:latin typeface="Times New Roman"/>
                <a:ea typeface="DejaVu Sans"/>
              </a:rPr>
              <a:t> TG6ma </a:t>
            </a:r>
            <a:r>
              <a:rPr kumimoji="1" lang="en-IE" sz="1600" spc="-1" dirty="0">
                <a:solidFill>
                  <a:srgbClr val="000000"/>
                </a:solidFill>
                <a:latin typeface="Times New Roman"/>
                <a:ea typeface="DejaVu Sans"/>
              </a:rPr>
              <a:t>Motion to Submission to LMSC for Unconditional Approval to SA Ballot and Coordination of CRG for SA Ballot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Date Submitted: 30</a:t>
            </a:r>
            <a:r>
              <a:rPr kumimoji="1" lang="en-IE" sz="1600" b="1" i="0" u="none" strike="noStrike" kern="1200" cap="none" spc="-1" normalizeH="0" baseline="33000" noProof="0" dirty="0">
                <a:ln>
                  <a:noFill/>
                </a:ln>
                <a:solidFill>
                  <a:srgbClr val="000000"/>
                </a:solidFill>
                <a:effectLst/>
                <a:uLnTx/>
                <a:uFillTx/>
                <a:latin typeface="Times New Roman"/>
                <a:ea typeface="DejaVu Sans"/>
              </a:rPr>
              <a:t>th</a:t>
            </a:r>
            <a:r>
              <a:rPr kumimoji="1" lang="en-IE" sz="1600" b="1" i="0" u="none" strike="noStrike" kern="1200" cap="none" spc="-1" normalizeH="0" baseline="0" noProof="0" dirty="0">
                <a:ln>
                  <a:noFill/>
                </a:ln>
                <a:solidFill>
                  <a:srgbClr val="000000"/>
                </a:solidFill>
                <a:effectLst/>
                <a:uLnTx/>
                <a:uFillTx/>
                <a:latin typeface="Times New Roman"/>
                <a:ea typeface="DejaVu Sans"/>
              </a:rPr>
              <a:t> July 2025</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Source:</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Tryuji</a:t>
            </a:r>
            <a:r>
              <a:rPr kumimoji="1" lang="en-IE" sz="1600" b="0" i="0" u="none" strike="noStrike" kern="1200" cap="none" spc="-1" normalizeH="0" baseline="0" noProof="0" dirty="0">
                <a:ln>
                  <a:noFill/>
                </a:ln>
                <a:solidFill>
                  <a:srgbClr val="000000"/>
                </a:solidFill>
                <a:effectLst/>
                <a:uLnTx/>
                <a:uFillTx/>
                <a:latin typeface="Times New Roman"/>
                <a:ea typeface="DejaVu Sans"/>
              </a:rPr>
              <a:t> Kohno (YNU/YRP-IAI)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E-Mail: </a:t>
            </a:r>
            <a:r>
              <a:rPr kumimoji="1" lang="en-IE" sz="1600" spc="-1" dirty="0">
                <a:solidFill>
                  <a:srgbClr val="000000"/>
                </a:solidFill>
                <a:latin typeface="Times New Roman"/>
                <a:ea typeface="DejaVu Sans"/>
                <a:hlinkClick r:id="rId2"/>
              </a:rPr>
              <a:t>Kohno@ynu.ac.jp</a:t>
            </a:r>
            <a:r>
              <a:rPr kumimoji="1" lang="en-IE" sz="1600" spc="-1" dirty="0">
                <a:solidFill>
                  <a:srgbClr val="000000"/>
                </a:solidFill>
                <a:latin typeface="Times New Roman"/>
                <a:ea typeface="DejaVu Sans"/>
              </a:rPr>
              <a:t>, Kohno@yrp-iai.jp</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Abstract: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Revision of Std. IEEE802.15.6-2012; IEEE802.15.6ma draft D06 has been approved with no </a:t>
            </a:r>
            <a:r>
              <a:rPr kumimoji="1" lang="en-IE" sz="1600" b="0" i="0" u="none" strike="noStrike" kern="1200" cap="none" spc="-1" normalizeH="0" baseline="0" noProof="0" dirty="0" err="1">
                <a:ln>
                  <a:noFill/>
                </a:ln>
                <a:solidFill>
                  <a:srgbClr val="000000"/>
                </a:solidFill>
                <a:effectLst/>
                <a:uLnTx/>
                <a:uFillTx/>
                <a:latin typeface="Times New Roman"/>
                <a:ea typeface="DejaVu Sans"/>
              </a:rPr>
              <a:t>No</a:t>
            </a:r>
            <a:r>
              <a:rPr kumimoji="1" lang="en-IE" sz="1600" b="0" i="0" u="none" strike="noStrike" kern="1200" cap="none" spc="-1" normalizeH="0" baseline="0" noProof="0" dirty="0">
                <a:ln>
                  <a:noFill/>
                </a:ln>
                <a:solidFill>
                  <a:srgbClr val="000000"/>
                </a:solidFill>
                <a:effectLst/>
                <a:uLnTx/>
                <a:uFillTx/>
                <a:latin typeface="Times New Roman"/>
                <a:ea typeface="DejaVu Sans"/>
              </a:rPr>
              <a:t> votes and no more additional comments, so submission to LMSC for </a:t>
            </a:r>
            <a:r>
              <a:rPr kumimoji="1" lang="en-IE" sz="1600" b="0" i="0" u="none" strike="noStrike" kern="1200" cap="none" spc="-1" normalizeH="0" baseline="0" noProof="0" dirty="0" err="1">
                <a:ln>
                  <a:noFill/>
                </a:ln>
                <a:solidFill>
                  <a:srgbClr val="000000"/>
                </a:solidFill>
                <a:effectLst/>
                <a:uLnTx/>
                <a:uFillTx/>
                <a:latin typeface="Times New Roman"/>
                <a:ea typeface="DejaVu Sans"/>
              </a:rPr>
              <a:t>uncoditiional</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approvale</a:t>
            </a:r>
            <a:r>
              <a:rPr kumimoji="1" lang="en-IE" sz="1600" b="0" i="0" u="none" strike="noStrike" kern="1200" cap="none" spc="-1" normalizeH="0" baseline="0" noProof="0" dirty="0">
                <a:ln>
                  <a:noFill/>
                </a:ln>
                <a:solidFill>
                  <a:srgbClr val="000000"/>
                </a:solidFill>
                <a:effectLst/>
                <a:uLnTx/>
                <a:uFillTx/>
                <a:latin typeface="Times New Roman"/>
                <a:ea typeface="DejaVu Sans"/>
              </a:rPr>
              <a:t> to SA Ballot</a:t>
            </a: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spc="-1" dirty="0">
                <a:solidFill>
                  <a:srgbClr val="000000"/>
                </a:solidFill>
                <a:latin typeface="Times New Roman"/>
                <a:ea typeface="DejaVu Sans"/>
              </a:rPr>
              <a:t> TG15.6ma.</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Purpose: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 to submission to </a:t>
            </a:r>
            <a:r>
              <a:rPr kumimoji="1" lang="en-IE" sz="1600" spc="-1" dirty="0">
                <a:solidFill>
                  <a:srgbClr val="000000"/>
                </a:solidFill>
                <a:latin typeface="Times New Roman"/>
                <a:ea typeface="DejaVu Sans"/>
              </a:rPr>
              <a:t>LMSC and coordination of CRG for SA Ballot</a:t>
            </a:r>
            <a:r>
              <a:rPr kumimoji="1" lang="en-IE" sz="1600" b="0" i="0" u="none" strike="noStrike" kern="1200" cap="none" spc="-1" normalizeH="0" baseline="0" noProof="0" dirty="0">
                <a:ln>
                  <a:noFill/>
                </a:ln>
                <a:solidFill>
                  <a:srgbClr val="000000"/>
                </a:solidFill>
                <a:effectLst/>
                <a:uLnTx/>
                <a:uFillTx/>
                <a:latin typeface="Times New Roman"/>
                <a:ea typeface="DejaVu Sans"/>
              </a:rPr>
              <a:t>.</a:t>
            </a:r>
            <a:r>
              <a:rPr kumimoji="1" lang="en-US" sz="1600" b="0" i="0" u="none" strike="noStrike" kern="1200" cap="none" spc="-1" normalizeH="0" baseline="0" noProof="0" dirty="0">
                <a:ln>
                  <a:noFill/>
                </a:ln>
                <a:solidFill>
                  <a:srgbClr val="000000"/>
                </a:solidFill>
                <a:effectLst/>
                <a:uLnTx/>
                <a:uFillTx/>
                <a:latin typeface="Arial"/>
              </a:rPr>
              <a:t> </a:t>
            </a:r>
            <a:endParaRPr kumimoji="1" lang="en-US" sz="1600" spc="-1" dirty="0">
              <a:solidFill>
                <a:srgbClr val="000000"/>
              </a:solidFill>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Notice:</a:t>
            </a:r>
            <a:r>
              <a:rPr kumimoji="1" lang="en-IE" sz="1600" b="0" i="0" u="none" strike="noStrike" kern="1200" cap="none" spc="-1" normalizeH="0" baseline="0" noProof="0" dirty="0">
                <a:ln>
                  <a:noFill/>
                </a:ln>
                <a:solidFill>
                  <a:srgbClr val="000000"/>
                </a:solidFill>
                <a:effectLst/>
                <a:uLnTx/>
                <a:uFillTx/>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Release:</a:t>
            </a:r>
            <a:r>
              <a:rPr kumimoji="1" lang="en-IE" sz="1600" b="0" i="0" u="none" strike="noStrike" kern="1200" cap="none" spc="-1" normalizeH="0" baseline="0" noProof="0" dirty="0">
                <a:ln>
                  <a:noFill/>
                </a:ln>
                <a:solidFill>
                  <a:srgbClr val="000000"/>
                </a:solidFill>
                <a:effectLst/>
                <a:uLnTx/>
                <a:uFillTx/>
                <a:latin typeface="Times New Roman"/>
                <a:ea typeface="DejaVu Sans"/>
              </a:rPr>
              <a:t>	The contributor acknowledges and accepts that this contribution becomes the property of IEEE and may be made publicly available by P802.15.	</a:t>
            </a:r>
            <a:endParaRPr kumimoji="1" lang="en-US" sz="1600" b="0" i="0" u="none" strike="noStrike" kern="1200" cap="none" spc="-1" normalizeH="0" baseline="0" noProof="0" dirty="0">
              <a:ln>
                <a:noFill/>
              </a:ln>
              <a:solidFill>
                <a:srgbClr val="000000"/>
              </a:solidFill>
              <a:effectLst/>
              <a:uLnTx/>
              <a:uFillTx/>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41"/>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a:lnSpc>
                <a:spcPct val="100000"/>
              </a:lnSpc>
            </a:pPr>
            <a:r>
              <a:rPr lang="en-US" sz="2000" b="0" i="1" strike="noStrike" spc="-1" dirty="0">
                <a:solidFill>
                  <a:srgbClr val="000000"/>
                </a:solidFill>
                <a:latin typeface="Arial"/>
                <a:ea typeface="DejaVu Sans"/>
              </a:rPr>
              <a:t>Motion: Move that TG6ma formally request that 802.15 reviews </a:t>
            </a:r>
            <a:r>
              <a:rPr lang="en-US" sz="2000" b="0" i="1" strike="noStrike" spc="-1" dirty="0">
                <a:solidFill>
                  <a:srgbClr val="000000"/>
                </a:solidFill>
                <a:highlight>
                  <a:srgbClr val="FFFF00"/>
                </a:highlight>
                <a:latin typeface="Arial"/>
                <a:ea typeface="DejaVu Sans"/>
              </a:rPr>
              <a:t>and approves the CSD [15-21-0260-03-006a], and the CA document [15-24-0348-06]</a:t>
            </a:r>
            <a:r>
              <a:rPr lang="en-US" sz="2000" b="0" i="1" strike="noStrike" spc="-1" dirty="0">
                <a:solidFill>
                  <a:srgbClr val="000000"/>
                </a:solidFill>
                <a:latin typeface="Arial"/>
                <a:ea typeface="DejaVu Sans"/>
              </a:rPr>
              <a:t>; and requests unconditional approval from the LMSC to submit P802.15.6ma</a:t>
            </a:r>
            <a:r>
              <a:rPr lang="en-US" sz="2000" b="0" i="1" strike="noStrike" spc="-1" dirty="0">
                <a:solidFill>
                  <a:srgbClr val="000000"/>
                </a:solidFill>
                <a:highlight>
                  <a:srgbClr val="FFFF00"/>
                </a:highlight>
                <a:latin typeface="Arial"/>
                <a:ea typeface="DejaVu Sans"/>
              </a:rPr>
              <a:t>_D06</a:t>
            </a:r>
            <a:r>
              <a:rPr lang="en-US" sz="2000" b="0" i="1" strike="noStrike" spc="-1" dirty="0">
                <a:solidFill>
                  <a:srgbClr val="000000"/>
                </a:solidFill>
                <a:latin typeface="Arial"/>
                <a:ea typeface="DejaVu Sans"/>
              </a:rPr>
              <a:t> to Standards Association ballot.</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Ryuji Kohno(YNU/YRP-IAI)</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
        <p:nvSpPr>
          <p:cNvPr id="98"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Unconditional submittal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F72B-53BA-5EB6-6D6F-DD4811F63B8F}"/>
            </a:ext>
          </a:extLst>
        </p:cNvPr>
        <p:cNvGrpSpPr/>
        <p:nvPr/>
      </p:nvGrpSpPr>
      <p:grpSpPr>
        <a:xfrm>
          <a:off x="0" y="0"/>
          <a:ext cx="0" cy="0"/>
          <a:chOff x="0" y="0"/>
          <a:chExt cx="0" cy="0"/>
        </a:xfrm>
      </p:grpSpPr>
      <p:sp>
        <p:nvSpPr>
          <p:cNvPr id="92" name="CustomShape 37">
            <a:extLst>
              <a:ext uri="{FF2B5EF4-FFF2-40B4-BE49-F238E27FC236}">
                <a16:creationId xmlns:a16="http://schemas.microsoft.com/office/drawing/2014/main" id="{F7CDFF88-8DA8-F438-5AEC-5D88BD77F621}"/>
              </a:ext>
            </a:extLst>
          </p:cNvPr>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fontScale="970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1" normalizeH="0" baseline="0" noProof="0" dirty="0">
                <a:ln>
                  <a:noFill/>
                </a:ln>
                <a:solidFill>
                  <a:srgbClr val="000000"/>
                </a:solidFill>
                <a:effectLst/>
                <a:uLnTx/>
                <a:uFillTx/>
                <a:latin typeface="Arial"/>
                <a:ea typeface="DejaVu Sans"/>
              </a:rPr>
              <a:t>Move that 802.15 WG approve the formation of a Comment Resolution Group (CRG) for the Standards Association balloting of the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P802.15.6ma_D06</a:t>
            </a:r>
            <a:r>
              <a:rPr kumimoji="0" lang="en-US" sz="2000" b="0" i="1" u="none" strike="noStrike" kern="1200" cap="none" spc="-1" normalizeH="0" baseline="0" noProof="0" dirty="0">
                <a:ln>
                  <a:noFill/>
                </a:ln>
                <a:solidFill>
                  <a:srgbClr val="000000"/>
                </a:solidFill>
                <a:effectLst/>
                <a:uLnTx/>
                <a:uFillTx/>
                <a:latin typeface="Arial"/>
                <a:ea typeface="DejaVu Sans"/>
              </a:rPr>
              <a:t> with the following membership: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Ryuji Kohno(Chair), Marco Hernandez, Huan-Bang Li, Seong-Soon Joo, and Takumi Kobayashi</a:t>
            </a:r>
            <a:r>
              <a:rPr kumimoji="0" lang="en-US" sz="2000" b="0" i="1" u="none" strike="noStrike" kern="1200" cap="none" spc="-1" normalizeH="0" baseline="0" noProof="0" dirty="0">
                <a:ln>
                  <a:noFill/>
                </a:ln>
                <a:solidFill>
                  <a:srgbClr val="000000"/>
                </a:solidFill>
                <a:effectLst/>
                <a:uLnTx/>
                <a:uFillTx/>
                <a:latin typeface="Arial"/>
                <a:ea typeface="DejaVu Sans"/>
              </a:rPr>
              <a:t>. The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802.15.6ma </a:t>
            </a:r>
            <a:r>
              <a:rPr kumimoji="0" lang="en-US" sz="2000" b="0" i="1" u="none" strike="noStrike" kern="1200" cap="none" spc="-1" normalizeH="0" baseline="0" noProof="0" dirty="0">
                <a:ln>
                  <a:noFill/>
                </a:ln>
                <a:solidFill>
                  <a:srgbClr val="000000"/>
                </a:solidFill>
                <a:effectLst/>
                <a:uLnTx/>
                <a:uFillTx/>
                <a:latin typeface="Arial"/>
                <a:ea typeface="DejaVu Sans"/>
              </a:rPr>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a:t>
            </a:r>
            <a:r>
              <a:rPr kumimoji="0" lang="en-US" sz="2000" b="0" i="1" u="none" strike="noStrike" kern="1200" cap="none" spc="-1" normalizeH="0" baseline="0" noProof="0" dirty="0">
                <a:ln>
                  <a:noFill/>
                </a:ln>
                <a:solidFill>
                  <a:srgbClr val="000000"/>
                </a:solidFill>
                <a:effectLst/>
                <a:highlight>
                  <a:srgbClr val="FFFF00"/>
                </a:highlight>
                <a:uLnTx/>
                <a:uFillTx/>
                <a:latin typeface="Arial"/>
                <a:ea typeface="DejaVu Sans"/>
              </a:rPr>
              <a:t>LMSC</a:t>
            </a:r>
            <a:r>
              <a:rPr kumimoji="0" lang="en-US" sz="2000" b="0" i="1" u="none" strike="noStrike" kern="1200" cap="none" spc="-1" normalizeH="0" baseline="0" noProof="0" dirty="0">
                <a:ln>
                  <a:noFill/>
                </a:ln>
                <a:solidFill>
                  <a:srgbClr val="000000"/>
                </a:solidFill>
                <a:effectLst/>
                <a:uLnTx/>
                <a:uFillTx/>
                <a:latin typeface="Arial"/>
                <a:ea typeface="DejaVu Sans"/>
              </a:rPr>
              <a:t> 802 WG P&amp;P.</a:t>
            </a: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 normalizeH="0" baseline="0" noProof="0" dirty="0">
                <a:ln>
                  <a:noFill/>
                </a:ln>
                <a:solidFill>
                  <a:srgbClr val="000000"/>
                </a:solidFill>
                <a:effectLst/>
                <a:uLnTx/>
                <a:uFillTx/>
                <a:latin typeface="Arial"/>
                <a:ea typeface="DejaVu Sans"/>
              </a:rPr>
              <a:t>Moved by: Ryuji Kohno(YNU/YRP-IAI)</a:t>
            </a: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 normalizeH="0" baseline="0" noProof="0" dirty="0">
                <a:ln>
                  <a:noFill/>
                </a:ln>
                <a:solidFill>
                  <a:srgbClr val="000000"/>
                </a:solidFill>
                <a:effectLst/>
                <a:uLnTx/>
                <a:uFillTx/>
                <a:latin typeface="Arial"/>
                <a:ea typeface="DejaVu Sans"/>
              </a:rPr>
              <a:t>Seconded by: </a:t>
            </a:r>
            <a:endParaRPr kumimoji="0" lang="en-US" sz="2000" b="0" i="0" u="none" strike="noStrike" kern="1200" cap="none" spc="-1" normalizeH="0" baseline="0" noProof="0" dirty="0">
              <a:ln>
                <a:noFill/>
              </a:ln>
              <a:solidFill>
                <a:srgbClr val="000000"/>
              </a:solidFill>
              <a:effectLst/>
              <a:uLnTx/>
              <a:uFillTx/>
              <a:latin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1" normalizeH="0" baseline="0" noProof="0" dirty="0">
                <a:ln>
                  <a:noFill/>
                </a:ln>
                <a:solidFill>
                  <a:srgbClr val="000000"/>
                </a:solidFill>
                <a:effectLst/>
                <a:uLnTx/>
                <a:uFillTx/>
                <a:latin typeface="Arial"/>
                <a:ea typeface="DejaVu Sans"/>
              </a:rPr>
              <a:t>Result: </a:t>
            </a:r>
            <a:endParaRPr kumimoji="0" lang="en-US" sz="2000" b="0" i="0" u="none" strike="noStrike" kern="1200" cap="none" spc="-1" normalizeH="0" baseline="0" noProof="0" dirty="0">
              <a:ln>
                <a:noFill/>
              </a:ln>
              <a:solidFill>
                <a:srgbClr val="000000"/>
              </a:solidFill>
              <a:effectLst/>
              <a:uLnTx/>
              <a:uFillTx/>
              <a:latin typeface="Arial"/>
            </a:endParaRPr>
          </a:p>
        </p:txBody>
      </p:sp>
      <p:sp>
        <p:nvSpPr>
          <p:cNvPr id="93" name="PlaceHolder 1">
            <a:extLst>
              <a:ext uri="{FF2B5EF4-FFF2-40B4-BE49-F238E27FC236}">
                <a16:creationId xmlns:a16="http://schemas.microsoft.com/office/drawing/2014/main" id="{9428FBFF-A871-F1A1-4B5F-2A415B198BD8}"/>
              </a:ext>
            </a:extLst>
          </p:cNvPr>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dirty="0">
                <a:solidFill>
                  <a:srgbClr val="000000"/>
                </a:solidFill>
                <a:latin typeface="Arial"/>
              </a:rPr>
              <a:t>TG motion:</a:t>
            </a:r>
            <a:br>
              <a:rPr sz="4000" dirty="0"/>
            </a:br>
            <a:r>
              <a:rPr lang="en-US" sz="4000" b="0" strike="noStrike" spc="-1" dirty="0">
                <a:solidFill>
                  <a:srgbClr val="000000"/>
                </a:solidFill>
                <a:latin typeface="Arial"/>
              </a:rPr>
              <a:t>CRG formation for SA ballot</a:t>
            </a:r>
          </a:p>
        </p:txBody>
      </p:sp>
    </p:spTree>
    <p:extLst>
      <p:ext uri="{BB962C8B-B14F-4D97-AF65-F5344CB8AC3E}">
        <p14:creationId xmlns:p14="http://schemas.microsoft.com/office/powerpoint/2010/main" val="1543272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02527" y="2614961"/>
            <a:ext cx="7793773" cy="1082981"/>
          </a:xfrm>
        </p:spPr>
        <p:txBody>
          <a:bodyPr/>
          <a:lstStyle/>
          <a:p>
            <a:r>
              <a:rPr kumimoji="1" lang="en-US" altLang="ja-JP" sz="3200" dirty="0"/>
              <a:t>Thank you for your attention</a:t>
            </a:r>
            <a:br>
              <a:rPr kumimoji="1" lang="en-US" altLang="ja-JP" sz="3200" dirty="0"/>
            </a:br>
            <a:br>
              <a:rPr kumimoji="1" lang="en-US" altLang="ja-JP" sz="3200" dirty="0"/>
            </a:br>
            <a:endParaRPr kumimoji="1" lang="ja-JP" altLang="en-US" sz="3200"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4151</TotalTime>
  <Words>440</Words>
  <Application>Microsoft Office PowerPoint</Application>
  <PresentationFormat>画面に合わせる (4:3)</PresentationFormat>
  <Paragraphs>27</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游ゴシック</vt:lpstr>
      <vt:lpstr>Arial</vt:lpstr>
      <vt:lpstr>Symbol</vt:lpstr>
      <vt:lpstr>Times New Roman</vt:lpstr>
      <vt:lpstr>Wingdings</vt:lpstr>
      <vt:lpstr>Office Theme</vt:lpstr>
      <vt:lpstr>PowerPoint プレゼンテーション</vt:lpstr>
      <vt:lpstr>TG motion: Unconditional submittal</vt:lpstr>
      <vt:lpstr>TG motion: CRG formation for SA ballot</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kohno@ynu.ac.jp</dc:creator>
  <cp:lastModifiedBy>kohno@ynu.ac.jp</cp:lastModifiedBy>
  <cp:revision>14</cp:revision>
  <dcterms:created xsi:type="dcterms:W3CDTF">2024-09-08T07:09:38Z</dcterms:created>
  <dcterms:modified xsi:type="dcterms:W3CDTF">2025-07-30T08:53:42Z</dcterms:modified>
</cp:coreProperties>
</file>