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290" r:id="rId3"/>
    <p:sldId id="294" r:id="rId4"/>
    <p:sldId id="2067" r:id="rId5"/>
    <p:sldId id="295" r:id="rId6"/>
    <p:sldId id="299" r:id="rId7"/>
    <p:sldId id="297" r:id="rId8"/>
    <p:sldId id="298"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70" d="100"/>
          <a:sy n="70" d="100"/>
        </p:scale>
        <p:origin x="1090" y="2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-15-25-0381-00-wng0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2025</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5/15-25-0350-00-04ad-surface-wave-propagation-for-ng-sun-phy-in-ship-area-netwo.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Wireless Next Generation Meeting Slides May 2025</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30 July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a:t>
            </a:r>
            <a:r>
              <a:rPr lang="en-US" altLang="en-US" sz="1600" b="1" dirty="0">
                <a:solidFill>
                  <a:schemeClr val="tx1"/>
                </a:solidFill>
                <a:highlight>
                  <a:srgbClr val="00FFFF"/>
                </a:highlight>
                <a:latin typeface="Times New Roman" panose="02020603050405020304" pitchFamily="18" charset="0"/>
              </a:rPr>
              <a:t>July 2025 Wireless Interim Session</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395536" y="685800"/>
            <a:ext cx="7368927" cy="5695528"/>
          </a:xfrm>
        </p:spPr>
        <p:txBody>
          <a:bodyPr>
            <a:normAutofit fontScale="90000"/>
          </a:bodyPr>
          <a:lstStyle/>
          <a:p>
            <a:r>
              <a:rPr lang="en-US" dirty="0"/>
              <a:t>March 2025 </a:t>
            </a:r>
            <a:br>
              <a:rPr lang="en-US" dirty="0"/>
            </a:br>
            <a:r>
              <a:rPr lang="en-US" dirty="0"/>
              <a:t>802 Plenary Session</a:t>
            </a:r>
            <a:br>
              <a:rPr lang="en-US" dirty="0"/>
            </a:br>
            <a:br>
              <a:rPr lang="en-US" dirty="0"/>
            </a:br>
            <a:br>
              <a:rPr lang="en-US" dirty="0"/>
            </a:br>
            <a:br>
              <a:rPr lang="en-US" dirty="0"/>
            </a:br>
            <a:br>
              <a:rPr lang="en-US" dirty="0"/>
            </a:br>
            <a:br>
              <a:rPr lang="en-US" dirty="0"/>
            </a:br>
            <a:br>
              <a:rPr lang="en-US" dirty="0"/>
            </a:br>
            <a:br>
              <a:rPr lang="en-US" dirty="0"/>
            </a:br>
            <a:r>
              <a:rPr lang="en-US" dirty="0"/>
              <a:t>Madrid, Spain</a:t>
            </a:r>
          </a:p>
        </p:txBody>
      </p:sp>
      <p:pic>
        <p:nvPicPr>
          <p:cNvPr id="3" name="Picture 2">
            <a:extLst>
              <a:ext uri="{FF2B5EF4-FFF2-40B4-BE49-F238E27FC236}">
                <a16:creationId xmlns:a16="http://schemas.microsoft.com/office/drawing/2014/main" id="{DE34451C-436D-E243-7EF9-C53E9D361EA8}"/>
              </a:ext>
            </a:extLst>
          </p:cNvPr>
          <p:cNvPicPr>
            <a:picLocks noChangeAspect="1"/>
          </p:cNvPicPr>
          <p:nvPr/>
        </p:nvPicPr>
        <p:blipFill>
          <a:blip r:embed="rId3"/>
          <a:stretch>
            <a:fillRect/>
          </a:stretch>
        </p:blipFill>
        <p:spPr>
          <a:xfrm>
            <a:off x="2796978" y="2204864"/>
            <a:ext cx="2829320" cy="328658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95DFC2B-1D4F-477E-AA39-DE175FD2D460}"/>
              </a:ext>
            </a:extLst>
          </p:cNvPr>
          <p:cNvSpPr>
            <a:spLocks noGrp="1" noChangeArrowheads="1"/>
          </p:cNvSpPr>
          <p:nvPr>
            <p:ph type="title"/>
          </p:nvPr>
        </p:nvSpPr>
        <p:spPr/>
        <p:txBody>
          <a:bodyPr/>
          <a:lstStyle/>
          <a:p>
            <a:r>
              <a:rPr lang="en-US" altLang="en-US" dirty="0"/>
              <a:t>Mixed Mode Meeting</a:t>
            </a:r>
          </a:p>
        </p:txBody>
      </p:sp>
      <p:sp>
        <p:nvSpPr>
          <p:cNvPr id="3" name="Content Placeholder 2">
            <a:extLst>
              <a:ext uri="{FF2B5EF4-FFF2-40B4-BE49-F238E27FC236}">
                <a16:creationId xmlns:a16="http://schemas.microsoft.com/office/drawing/2014/main" id="{F9D7DC5A-B787-4A7B-91BC-03D5687918DF}"/>
              </a:ext>
            </a:extLst>
          </p:cNvPr>
          <p:cNvSpPr>
            <a:spLocks noGrp="1"/>
          </p:cNvSpPr>
          <p:nvPr>
            <p:ph idx="1"/>
          </p:nvPr>
        </p:nvSpPr>
        <p:spPr>
          <a:xfrm>
            <a:off x="609600" y="1371600"/>
            <a:ext cx="6842125" cy="4868863"/>
          </a:xfrm>
        </p:spPr>
        <p:txBody>
          <a:bodyPr>
            <a:normAutofit/>
          </a:bodyPr>
          <a:lstStyle/>
          <a:p>
            <a:pPr marL="457200" indent="-457200">
              <a:buFont typeface="Arial" panose="020B0604020202020204" pitchFamily="34" charset="0"/>
              <a:buChar char="•"/>
              <a:defRPr/>
            </a:pPr>
            <a:r>
              <a:rPr lang="en-US" b="1" dirty="0"/>
              <a:t>Registration is required</a:t>
            </a:r>
          </a:p>
          <a:p>
            <a:pPr marL="457200" indent="-457200">
              <a:buFont typeface="Arial" panose="020B0604020202020204" pitchFamily="34" charset="0"/>
              <a:buChar char="•"/>
              <a:defRPr/>
            </a:pPr>
            <a:r>
              <a:rPr lang="en-US" dirty="0"/>
              <a:t>Please remember to enter your attendance in IMAT</a:t>
            </a:r>
          </a:p>
          <a:p>
            <a:pPr marL="0" indent="0">
              <a:defRPr/>
            </a:pPr>
            <a:endParaRPr lang="en-US" dirty="0"/>
          </a:p>
          <a:p>
            <a:pPr marL="0" indent="0" algn="ctr">
              <a:defRPr/>
            </a:pPr>
            <a:r>
              <a:rPr lang="en-US" dirty="0"/>
              <a:t>Reminder: </a:t>
            </a:r>
          </a:p>
          <a:p>
            <a:pPr marL="457200" indent="-457200">
              <a:buFont typeface="Arial" panose="020B0604020202020204" pitchFamily="34" charset="0"/>
              <a:buChar char="•"/>
              <a:defRPr/>
            </a:pPr>
            <a:r>
              <a:rPr lang="en-US" dirty="0"/>
              <a:t>This is a non-PAR activity</a:t>
            </a:r>
          </a:p>
          <a:p>
            <a:pPr marL="457200" indent="-457200">
              <a:buFont typeface="Arial" panose="020B0604020202020204" pitchFamily="34" charset="0"/>
              <a:buChar char="•"/>
              <a:defRPr/>
            </a:pPr>
            <a:r>
              <a:rPr lang="en-US" dirty="0"/>
              <a:t>All the rules of conduct apply  </a:t>
            </a:r>
            <a:r>
              <a:rPr lang="en-US" sz="2000" dirty="0">
                <a:hlinkClick r:id="rId2"/>
              </a:rPr>
              <a:t>https://grouper.ieee.org/groups/802/sapolicies.shtml</a:t>
            </a:r>
            <a:endParaRPr lang="en-US" sz="2000"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3</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39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7F3C8-A842-FF38-783E-8310584366BC}"/>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96DB5844-1B13-45A3-69DA-2C292D59239B}"/>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72E23DFA-8C01-633A-4571-75FA2D486615}"/>
              </a:ext>
            </a:extLst>
          </p:cNvPr>
          <p:cNvSpPr txBox="1">
            <a:spLocks noChangeArrowheads="1"/>
          </p:cNvSpPr>
          <p:nvPr/>
        </p:nvSpPr>
        <p:spPr bwMode="auto">
          <a:xfrm>
            <a:off x="684028" y="593724"/>
            <a:ext cx="8077200" cy="759095"/>
          </a:xfrm>
          <a:prstGeom prst="rect">
            <a:avLst/>
          </a:prstGeom>
          <a:solidFill>
            <a:schemeClr val="bg1">
              <a:lumMod val="95000"/>
            </a:schemeClr>
          </a:solidFill>
          <a:ln>
            <a:noFill/>
          </a:ln>
          <a:effectLst/>
          <a:extLs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2800" b="1" dirty="0">
                <a:latin typeface="Times New Roman" charset="0"/>
              </a:rPr>
              <a:t>802.15 WNG Agenda</a:t>
            </a:r>
            <a:endParaRPr lang="en-US" sz="3200" b="1" kern="0" dirty="0"/>
          </a:p>
        </p:txBody>
      </p:sp>
      <p:sp>
        <p:nvSpPr>
          <p:cNvPr id="8" name="Slide Number Placeholder 6">
            <a:extLst>
              <a:ext uri="{FF2B5EF4-FFF2-40B4-BE49-F238E27FC236}">
                <a16:creationId xmlns:a16="http://schemas.microsoft.com/office/drawing/2014/main" id="{768A13D3-3244-A5E8-07FB-F0FB3B2B1978}"/>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8269BD7D-1DCB-4C55-B36B-7043228FA0F3}" type="slidenum">
              <a:rPr lang="en-US" smtClean="0"/>
              <a:pPr>
                <a:defRPr/>
              </a:pPr>
              <a:t>4</a:t>
            </a:fld>
            <a:endParaRPr lang="en-US" sz="1200" dirty="0"/>
          </a:p>
        </p:txBody>
      </p:sp>
      <p:graphicFrame>
        <p:nvGraphicFramePr>
          <p:cNvPr id="2" name="Table 1">
            <a:extLst>
              <a:ext uri="{FF2B5EF4-FFF2-40B4-BE49-F238E27FC236}">
                <a16:creationId xmlns:a16="http://schemas.microsoft.com/office/drawing/2014/main" id="{BC6E3C3F-685B-6CD8-524D-95499868C510}"/>
              </a:ext>
            </a:extLst>
          </p:cNvPr>
          <p:cNvGraphicFramePr>
            <a:graphicFrameLocks noGrp="1"/>
          </p:cNvGraphicFramePr>
          <p:nvPr>
            <p:extLst>
              <p:ext uri="{D42A27DB-BD31-4B8C-83A1-F6EECF244321}">
                <p14:modId xmlns:p14="http://schemas.microsoft.com/office/powerpoint/2010/main" val="4041433959"/>
              </p:ext>
            </p:extLst>
          </p:nvPr>
        </p:nvGraphicFramePr>
        <p:xfrm>
          <a:off x="698061" y="1700808"/>
          <a:ext cx="8077200" cy="2026920"/>
        </p:xfrm>
        <a:graphic>
          <a:graphicData uri="http://schemas.openxmlformats.org/drawingml/2006/table">
            <a:tbl>
              <a:tblPr firstRow="1" bandRow="1">
                <a:tableStyleId>{5C22544A-7EE6-4342-B048-85BDC9FD1C3A}</a:tableStyleId>
              </a:tblPr>
              <a:tblGrid>
                <a:gridCol w="5688172">
                  <a:extLst>
                    <a:ext uri="{9D8B030D-6E8A-4147-A177-3AD203B41FA5}">
                      <a16:colId xmlns:a16="http://schemas.microsoft.com/office/drawing/2014/main" val="3045041615"/>
                    </a:ext>
                  </a:extLst>
                </a:gridCol>
                <a:gridCol w="1440160">
                  <a:extLst>
                    <a:ext uri="{9D8B030D-6E8A-4147-A177-3AD203B41FA5}">
                      <a16:colId xmlns:a16="http://schemas.microsoft.com/office/drawing/2014/main" val="151078075"/>
                    </a:ext>
                  </a:extLst>
                </a:gridCol>
                <a:gridCol w="948868">
                  <a:extLst>
                    <a:ext uri="{9D8B030D-6E8A-4147-A177-3AD203B41FA5}">
                      <a16:colId xmlns:a16="http://schemas.microsoft.com/office/drawing/2014/main" val="1176439889"/>
                    </a:ext>
                  </a:extLst>
                </a:gridCol>
              </a:tblGrid>
              <a:tr h="370840">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1351526255"/>
                  </a:ext>
                </a:extLst>
              </a:tr>
              <a:tr h="370840">
                <a:tc>
                  <a:txBody>
                    <a:bodyPr/>
                    <a:lstStyle/>
                    <a:p>
                      <a:r>
                        <a:rPr lang="en-US" sz="1600" kern="1200" dirty="0">
                          <a:latin typeface="Arial Rounded MT Bold" pitchFamily="34" charset="0"/>
                          <a:cs typeface="Arial" charset="0"/>
                        </a:rPr>
                        <a:t>WNG Open </a:t>
                      </a:r>
                      <a:endParaRPr lang="en-US" sz="1600" dirty="0"/>
                    </a:p>
                  </a:txBody>
                  <a:tcPr/>
                </a:tc>
                <a:tc>
                  <a:txBody>
                    <a:bodyPr/>
                    <a:lstStyle/>
                    <a:p>
                      <a:r>
                        <a:rPr lang="en-US" sz="1600" dirty="0"/>
                        <a:t>Ben Rolfe</a:t>
                      </a:r>
                    </a:p>
                  </a:txBody>
                  <a:tcPr/>
                </a:tc>
                <a:tc>
                  <a:txBody>
                    <a:bodyPr/>
                    <a:lstStyle/>
                    <a:p>
                      <a:r>
                        <a:rPr lang="en-US" sz="1600" dirty="0"/>
                        <a:t>0:05</a:t>
                      </a:r>
                    </a:p>
                  </a:txBody>
                  <a:tcPr/>
                </a:tc>
                <a:extLst>
                  <a:ext uri="{0D108BD9-81ED-4DB2-BD59-A6C34878D82A}">
                    <a16:rowId xmlns:a16="http://schemas.microsoft.com/office/drawing/2014/main" val="3153433913"/>
                  </a:ext>
                </a:extLst>
              </a:tr>
              <a:tr h="370840">
                <a:tc>
                  <a:txBody>
                    <a:bodyPr/>
                    <a:lstStyle/>
                    <a:p>
                      <a:r>
                        <a:rPr lang="en-US" sz="1600" dirty="0"/>
                        <a:t>Technical presentation: Surface Wave Propagation for NG-SUN PHY in Ship Area </a:t>
                      </a:r>
                      <a:r>
                        <a:rPr lang="en-US" sz="1600" dirty="0" err="1"/>
                        <a:t>Netwo</a:t>
                      </a:r>
                      <a:r>
                        <a:rPr lang="en-US" sz="1600" dirty="0"/>
                        <a:t>	</a:t>
                      </a:r>
                    </a:p>
                  </a:txBody>
                  <a:tcPr/>
                </a:tc>
                <a:tc>
                  <a:txBody>
                    <a:bodyPr/>
                    <a:lstStyle/>
                    <a:p>
                      <a:r>
                        <a:rPr lang="en-US" sz="1800" b="0" i="0" kern="1200" dirty="0">
                          <a:solidFill>
                            <a:schemeClr val="dk1"/>
                          </a:solidFill>
                          <a:effectLst/>
                          <a:latin typeface="+mn-lt"/>
                          <a:ea typeface="+mn-ea"/>
                          <a:cs typeface="+mn-cs"/>
                        </a:rPr>
                        <a:t>Jung-Hwan Hwang (Daniel) </a:t>
                      </a:r>
                      <a:endParaRPr lang="en-US" sz="1600" dirty="0"/>
                    </a:p>
                  </a:txBody>
                  <a:tcPr/>
                </a:tc>
                <a:tc>
                  <a:txBody>
                    <a:bodyPr/>
                    <a:lstStyle/>
                    <a:p>
                      <a:r>
                        <a:rPr lang="en-US" sz="1600" dirty="0"/>
                        <a:t>0:45</a:t>
                      </a:r>
                    </a:p>
                  </a:txBody>
                  <a:tcPr/>
                </a:tc>
                <a:extLst>
                  <a:ext uri="{0D108BD9-81ED-4DB2-BD59-A6C34878D82A}">
                    <a16:rowId xmlns:a16="http://schemas.microsoft.com/office/drawing/2014/main" val="14772817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latin typeface="Arial Rounded MT Bold" pitchFamily="34" charset="0"/>
                          <a:cs typeface="Arial" charset="0"/>
                        </a:rPr>
                        <a:t>WNG Close</a:t>
                      </a:r>
                    </a:p>
                  </a:txBody>
                  <a:tcPr/>
                </a:tc>
                <a:tc>
                  <a:txBody>
                    <a:bodyPr/>
                    <a:lstStyle/>
                    <a:p>
                      <a:r>
                        <a:rPr lang="en-US" sz="1600" dirty="0"/>
                        <a:t>Ben Rolfe</a:t>
                      </a:r>
                    </a:p>
                  </a:txBody>
                  <a:tcPr/>
                </a:tc>
                <a:tc>
                  <a:txBody>
                    <a:bodyPr/>
                    <a:lstStyle/>
                    <a:p>
                      <a:r>
                        <a:rPr lang="en-US" sz="1600" dirty="0"/>
                        <a:t>0:05</a:t>
                      </a:r>
                    </a:p>
                  </a:txBody>
                  <a:tcPr/>
                </a:tc>
                <a:extLst>
                  <a:ext uri="{0D108BD9-81ED-4DB2-BD59-A6C34878D82A}">
                    <a16:rowId xmlns:a16="http://schemas.microsoft.com/office/drawing/2014/main" val="1701013662"/>
                  </a:ext>
                </a:extLst>
              </a:tr>
            </a:tbl>
          </a:graphicData>
        </a:graphic>
      </p:graphicFrame>
    </p:spTree>
    <p:extLst>
      <p:ext uri="{BB962C8B-B14F-4D97-AF65-F5344CB8AC3E}">
        <p14:creationId xmlns:p14="http://schemas.microsoft.com/office/powerpoint/2010/main" val="423672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EB19B6E-81F7-4A8C-8A00-BF923F2A0E56}"/>
              </a:ext>
            </a:extLst>
          </p:cNvPr>
          <p:cNvSpPr>
            <a:spLocks noGrp="1" noChangeArrowheads="1"/>
          </p:cNvSpPr>
          <p:nvPr>
            <p:ph type="title"/>
          </p:nvPr>
        </p:nvSpPr>
        <p:spPr/>
        <p:txBody>
          <a:bodyPr/>
          <a:lstStyle/>
          <a:p>
            <a:r>
              <a:rPr lang="en-US" altLang="en-US"/>
              <a:t>The usual question</a:t>
            </a:r>
          </a:p>
        </p:txBody>
      </p:sp>
      <p:sp>
        <p:nvSpPr>
          <p:cNvPr id="8195" name="Content Placeholder 2">
            <a:extLst>
              <a:ext uri="{FF2B5EF4-FFF2-40B4-BE49-F238E27FC236}">
                <a16:creationId xmlns:a16="http://schemas.microsoft.com/office/drawing/2014/main" id="{DF5C1296-A821-40E7-9DD0-BD061E116DB6}"/>
              </a:ext>
            </a:extLst>
          </p:cNvPr>
          <p:cNvSpPr>
            <a:spLocks noGrp="1" noChangeArrowheads="1"/>
          </p:cNvSpPr>
          <p:nvPr>
            <p:ph idx="1"/>
          </p:nvPr>
        </p:nvSpPr>
        <p:spPr>
          <a:xfrm>
            <a:off x="609600" y="1658938"/>
            <a:ext cx="7764463" cy="4540250"/>
          </a:xfrm>
        </p:spPr>
        <p:txBody>
          <a:bodyPr>
            <a:normAutofit fontScale="77500" lnSpcReduction="20000"/>
          </a:bodyPr>
          <a:lstStyle/>
          <a:p>
            <a:pPr marL="0" indent="0"/>
            <a:r>
              <a:rPr lang="en-US" altLang="en-US" dirty="0"/>
              <a:t>What would you like </a:t>
            </a:r>
            <a:r>
              <a:rPr lang="en-US" altLang="en-US"/>
              <a:t>the group to do now?</a:t>
            </a:r>
          </a:p>
          <a:p>
            <a:pPr marL="0" indent="0"/>
            <a:endParaRPr lang="en-US" altLang="en-US" dirty="0"/>
          </a:p>
          <a:p>
            <a:pPr marL="0" indent="0"/>
            <a:r>
              <a:rPr lang="en-US" altLang="en-US" dirty="0"/>
              <a:t>Options:</a:t>
            </a:r>
          </a:p>
          <a:p>
            <a:pPr marL="514350" indent="-514350">
              <a:buFont typeface="+mj-lt"/>
              <a:buAutoNum type="alphaLcParenR"/>
            </a:pPr>
            <a:r>
              <a:rPr lang="en-US" dirty="0">
                <a:effectLst/>
              </a:rPr>
              <a:t>Information for the group</a:t>
            </a:r>
          </a:p>
          <a:p>
            <a:pPr marL="514350" indent="-514350">
              <a:buFont typeface="+mj-lt"/>
              <a:buAutoNum type="alphaLcParenR"/>
            </a:pPr>
            <a:r>
              <a:rPr lang="en-US" dirty="0">
                <a:effectLst/>
              </a:rPr>
              <a:t>Form an interest group to pursue</a:t>
            </a:r>
          </a:p>
          <a:p>
            <a:pPr marL="514350" indent="-514350">
              <a:buFont typeface="+mj-lt"/>
              <a:buAutoNum type="alphaLcParenR"/>
            </a:pPr>
            <a:r>
              <a:rPr lang="en-US" dirty="0">
                <a:effectLst/>
              </a:rPr>
              <a:t>Consider in the future a new project</a:t>
            </a:r>
          </a:p>
          <a:p>
            <a:pPr marL="0" indent="0"/>
            <a:endParaRPr lang="en-US" dirty="0"/>
          </a:p>
          <a:p>
            <a:pPr marL="0" indent="0"/>
            <a:endParaRPr lang="en-US" dirty="0"/>
          </a:p>
          <a:p>
            <a:pPr marL="0" indent="0"/>
            <a:endParaRPr lang="en-US" dirty="0">
              <a:effectLst/>
            </a:endParaRPr>
          </a:p>
          <a:p>
            <a:br>
              <a:rPr lang="en-US" dirty="0">
                <a:effectLst/>
              </a:rPr>
            </a:br>
            <a:endParaRPr lang="en-US" altLang="en-US" dirty="0"/>
          </a:p>
        </p:txBody>
      </p:sp>
      <p:sp>
        <p:nvSpPr>
          <p:cNvPr id="8196" name="Slide Number Placeholder 3">
            <a:extLst>
              <a:ext uri="{FF2B5EF4-FFF2-40B4-BE49-F238E27FC236}">
                <a16:creationId xmlns:a16="http://schemas.microsoft.com/office/drawing/2014/main" id="{45279CAC-0D66-4307-86AD-EF794AADA3E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3458A483-0AB5-4C47-AA9E-4A8C85883CFD}"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172070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99FB-0441-949C-F4E6-A3E1DB76045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EC88044-C512-F8C8-CA0D-DC3C4227E268}"/>
              </a:ext>
            </a:extLst>
          </p:cNvPr>
          <p:cNvSpPr>
            <a:spLocks noGrp="1"/>
          </p:cNvSpPr>
          <p:nvPr>
            <p:ph idx="1"/>
          </p:nvPr>
        </p:nvSpPr>
        <p:spPr/>
        <p:txBody>
          <a:bodyPr/>
          <a:lstStyle/>
          <a:p>
            <a:endParaRPr lang="en-US" b="0" i="0" dirty="0">
              <a:solidFill>
                <a:srgbClr val="242424"/>
              </a:solidFill>
              <a:effectLst/>
              <a:latin typeface="Calibri" panose="020F0502020204030204" pitchFamily="34" charset="0"/>
            </a:endParaRPr>
          </a:p>
          <a:p>
            <a:endParaRPr lang="en-US" dirty="0">
              <a:solidFill>
                <a:srgbClr val="242424"/>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C2B25B48-CDD7-6323-ED30-A747C0A64AB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6</a:t>
            </a:fld>
            <a:endParaRPr lang="en-US" altLang="en-US"/>
          </a:p>
        </p:txBody>
      </p:sp>
      <p:sp>
        <p:nvSpPr>
          <p:cNvPr id="7" name="Content Placeholder 2">
            <a:extLst>
              <a:ext uri="{FF2B5EF4-FFF2-40B4-BE49-F238E27FC236}">
                <a16:creationId xmlns:a16="http://schemas.microsoft.com/office/drawing/2014/main" id="{8EE15520-82F4-5189-D600-9D26A2E7D40A}"/>
              </a:ext>
            </a:extLst>
          </p:cNvPr>
          <p:cNvSpPr txBox="1">
            <a:spLocks/>
          </p:cNvSpPr>
          <p:nvPr/>
        </p:nvSpPr>
        <p:spPr bwMode="auto">
          <a:xfrm>
            <a:off x="800160" y="1419782"/>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514350" indent="-514350">
              <a:buFont typeface="+mj-lt"/>
              <a:buAutoNum type="arabicPeriod"/>
            </a:pPr>
            <a:r>
              <a:rPr lang="en-US" kern="0" dirty="0"/>
              <a:t>Surface Wave Propagation for NG-SUN PHY in Ship Area Network  </a:t>
            </a:r>
            <a:r>
              <a:rPr lang="en-US" kern="0" dirty="0">
                <a:latin typeface="Verdana" panose="020B0604030504040204" pitchFamily="34" charset="0"/>
                <a:hlinkClick r:id="rId2"/>
              </a:rPr>
              <a:t>https://mentor.ieee.org/802.15/dcn/25/15-25-0350-00-04ad-surface-wave-propagation-for-ng-sun-phy-in-ship-area-netwo.pdf</a:t>
            </a:r>
            <a:endParaRPr lang="en-US" kern="0" dirty="0">
              <a:latin typeface="Verdana" panose="020B0604030504040204" pitchFamily="34" charset="0"/>
            </a:endParaRPr>
          </a:p>
        </p:txBody>
      </p:sp>
    </p:spTree>
    <p:extLst>
      <p:ext uri="{BB962C8B-B14F-4D97-AF65-F5344CB8AC3E}">
        <p14:creationId xmlns:p14="http://schemas.microsoft.com/office/powerpoint/2010/main" val="271774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Any Other Business</a:t>
            </a:r>
          </a:p>
        </p:txBody>
      </p:sp>
      <p:pic>
        <p:nvPicPr>
          <p:cNvPr id="7" name="Graphic 6" descr="Easel outline">
            <a:extLst>
              <a:ext uri="{FF2B5EF4-FFF2-40B4-BE49-F238E27FC236}">
                <a16:creationId xmlns:a16="http://schemas.microsoft.com/office/drawing/2014/main" id="{5CB7E441-5B56-B5AD-BF57-BA608CA90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57400" y="1371600"/>
            <a:ext cx="4868863" cy="4868863"/>
          </a:xfrm>
          <a:prstGeom prst="rect">
            <a:avLst/>
          </a:prstGeom>
        </p:spPr>
      </p:pic>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7</a:t>
            </a:fld>
            <a:endParaRPr lang="en-US" altLang="en-US"/>
          </a:p>
        </p:txBody>
      </p:sp>
    </p:spTree>
    <p:extLst>
      <p:ext uri="{BB962C8B-B14F-4D97-AF65-F5344CB8AC3E}">
        <p14:creationId xmlns:p14="http://schemas.microsoft.com/office/powerpoint/2010/main" val="2698664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Adjourned</a:t>
            </a:r>
          </a:p>
        </p:txBody>
      </p:sp>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8</a:t>
            </a:fld>
            <a:endParaRPr lang="en-US" altLang="en-US"/>
          </a:p>
        </p:txBody>
      </p:sp>
      <p:pic>
        <p:nvPicPr>
          <p:cNvPr id="5" name="Picture 4">
            <a:extLst>
              <a:ext uri="{FF2B5EF4-FFF2-40B4-BE49-F238E27FC236}">
                <a16:creationId xmlns:a16="http://schemas.microsoft.com/office/drawing/2014/main" id="{B28CB2A3-49EF-CF2A-F8D9-BAAD6FC7DE81}"/>
              </a:ext>
            </a:extLst>
          </p:cNvPr>
          <p:cNvPicPr>
            <a:picLocks noChangeAspect="1"/>
          </p:cNvPicPr>
          <p:nvPr/>
        </p:nvPicPr>
        <p:blipFill>
          <a:blip r:embed="rId2"/>
          <a:stretch>
            <a:fillRect/>
          </a:stretch>
        </p:blipFill>
        <p:spPr>
          <a:xfrm>
            <a:off x="3048571" y="2087296"/>
            <a:ext cx="3191320" cy="3820058"/>
          </a:xfrm>
          <a:prstGeom prst="rect">
            <a:avLst/>
          </a:prstGeom>
        </p:spPr>
      </p:pic>
    </p:spTree>
    <p:extLst>
      <p:ext uri="{BB962C8B-B14F-4D97-AF65-F5344CB8AC3E}">
        <p14:creationId xmlns:p14="http://schemas.microsoft.com/office/powerpoint/2010/main" val="34699850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18205</TotalTime>
  <Words>362</Words>
  <Application>Microsoft Office PowerPoint</Application>
  <PresentationFormat>On-screen Show (4:3)</PresentationFormat>
  <Paragraphs>59</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 Unicode MS</vt:lpstr>
      <vt:lpstr>Arial</vt:lpstr>
      <vt:lpstr>Arial Rounded MT Bold</vt:lpstr>
      <vt:lpstr>Calibri</vt:lpstr>
      <vt:lpstr>Times New Roman</vt:lpstr>
      <vt:lpstr>Verdana</vt:lpstr>
      <vt:lpstr>Office Theme</vt:lpstr>
      <vt:lpstr>PowerPoint Presentation</vt:lpstr>
      <vt:lpstr>March 2025  802 Plenary Session        Madrid, Spain</vt:lpstr>
      <vt:lpstr>Mixed Mode Meeting</vt:lpstr>
      <vt:lpstr>PowerPoint Presentation</vt:lpstr>
      <vt:lpstr>The usual question</vt:lpstr>
      <vt:lpstr>References</vt:lpstr>
      <vt:lpstr>Any Other Business</vt:lpstr>
      <vt:lpstr>Adjourned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July 2025 Plenary</cp:keywords>
  <dc:description>15-25-0381-0o-wng0</dc:description>
  <cp:lastModifiedBy>Benjamin Rolfe</cp:lastModifiedBy>
  <cp:revision>129</cp:revision>
  <cp:lastPrinted>2000-03-07T00:55:37Z</cp:lastPrinted>
  <dcterms:created xsi:type="dcterms:W3CDTF">2016-01-17T22:48:36Z</dcterms:created>
  <dcterms:modified xsi:type="dcterms:W3CDTF">2025-07-30T10:31:32Z</dcterms:modified>
  <cp:category/>
</cp:coreProperties>
</file>