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346" r:id="rId2"/>
    <p:sldId id="311" r:id="rId3"/>
    <p:sldId id="371" r:id="rId4"/>
    <p:sldId id="405" r:id="rId5"/>
    <p:sldId id="408" r:id="rId6"/>
    <p:sldId id="407" r:id="rId7"/>
    <p:sldId id="400" r:id="rId8"/>
    <p:sldId id="366"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8E9E8"/>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702" autoAdjust="0"/>
    <p:restoredTop sz="93488" autoAdjust="0"/>
  </p:normalViewPr>
  <p:slideViewPr>
    <p:cSldViewPr>
      <p:cViewPr varScale="1">
        <p:scale>
          <a:sx n="82" d="100"/>
          <a:sy n="82" d="100"/>
        </p:scale>
        <p:origin x="1517" y="72"/>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80" d="100"/>
          <a:sy n="80" d="100"/>
        </p:scale>
        <p:origin x="3882" y="96"/>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7/30/2025</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a:t>January 2022</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7/30/2025</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p:nvPr>
        </p:nvSpPr>
        <p:spPr/>
        <p:txBody>
          <a:bodyPr/>
          <a:lstStyle/>
          <a:p>
            <a:r>
              <a:rPr lang="en-US"/>
              <a:t>January 2022</a:t>
            </a:r>
            <a:endParaRPr lang="en-US" dirty="0"/>
          </a:p>
        </p:txBody>
      </p:sp>
      <p:sp>
        <p:nvSpPr>
          <p:cNvPr id="5" name="Footer Placeholder 4"/>
          <p:cNvSpPr>
            <a:spLocks noGrp="1"/>
          </p:cNvSpPr>
          <p:nvPr>
            <p:ph type="ftr" sz="quarter" idx="4"/>
          </p:nvPr>
        </p:nvSpPr>
        <p:spPr/>
        <p:txBody>
          <a:bodyPr/>
          <a:lstStyle/>
          <a:p>
            <a:r>
              <a:rPr lang="en-US"/>
              <a:t>Submission</a:t>
            </a:r>
          </a:p>
        </p:txBody>
      </p:sp>
      <p:sp>
        <p:nvSpPr>
          <p:cNvPr id="6" name="Slide Number Placeholder 5"/>
          <p:cNvSpPr>
            <a:spLocks noGrp="1"/>
          </p:cNvSpPr>
          <p:nvPr>
            <p:ph type="sldNum" sz="quarter" idx="5"/>
          </p:nvPr>
        </p:nvSpPr>
        <p:spPr/>
        <p:txBody>
          <a:bodyPr/>
          <a:lstStyle/>
          <a:p>
            <a:fld id="{15234A02-7D3B-CD49-A0E0-CACF1D6BF2B3}" type="slidenum">
              <a:rPr lang="en-US" smtClean="0"/>
              <a:t>1</a:t>
            </a:fld>
            <a:endParaRPr lang="en-US"/>
          </a:p>
        </p:txBody>
      </p:sp>
    </p:spTree>
    <p:extLst>
      <p:ext uri="{BB962C8B-B14F-4D97-AF65-F5344CB8AC3E}">
        <p14:creationId xmlns:p14="http://schemas.microsoft.com/office/powerpoint/2010/main" val="7960762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July 2025</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69332"/>
          </a:xfrm>
          <a:prstGeom prst="rect">
            <a:avLst/>
          </a:prstGeom>
          <a:noFill/>
        </p:spPr>
        <p:txBody>
          <a:bodyPr wrap="square" rtlCol="0">
            <a:spAutoFit/>
          </a:bodyPr>
          <a:lstStyle/>
          <a:p>
            <a:pPr algn="r"/>
            <a:r>
              <a:rPr lang="it-IT" altLang="ko-KR" sz="1800" b="0" i="0" kern="1200" dirty="0">
                <a:solidFill>
                  <a:schemeClr val="tx1"/>
                </a:solidFill>
                <a:effectLst/>
                <a:latin typeface="+mn-lt"/>
                <a:ea typeface="+mn-ea"/>
                <a:cs typeface="+mn-cs"/>
              </a:rPr>
              <a:t>DCN </a:t>
            </a:r>
            <a:r>
              <a:rPr lang="it-IT" altLang="ko-KR" sz="1800" b="1" i="0" kern="1200" dirty="0">
                <a:solidFill>
                  <a:schemeClr val="tx1"/>
                </a:solidFill>
                <a:effectLst/>
                <a:latin typeface="+mn-lt"/>
                <a:ea typeface="+mn-ea"/>
                <a:cs typeface="+mn-cs"/>
              </a:rPr>
              <a:t>15-25-0383-00-07ma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50" r:id="rId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doi.org/10.1109/wcnc57260.2024.10571337" TargetMode="External"/><Relationship Id="rId2" Type="http://schemas.openxmlformats.org/officeDocument/2006/relationships/hyperlink" Target="https://doi.org/10.1109/lwc.2021.3088871" TargetMode="External"/><Relationship Id="rId1" Type="http://schemas.openxmlformats.org/officeDocument/2006/relationships/slideLayout" Target="../slideLayouts/slideLayout1.xml"/><Relationship Id="rId5" Type="http://schemas.openxmlformats.org/officeDocument/2006/relationships/hyperlink" Target="https://doi.org/10.3390/photonics11050404" TargetMode="External"/><Relationship Id="rId4" Type="http://schemas.openxmlformats.org/officeDocument/2006/relationships/hyperlink" Target="https://doi.org/10.1109/tcomm.2024.3478108"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114300" y="609600"/>
            <a:ext cx="8953500" cy="5047536"/>
          </a:xfrm>
          <a:prstGeom prst="rect">
            <a:avLst/>
          </a:prstGeom>
          <a:noFill/>
          <a:ln w="12700">
            <a:noFill/>
            <a:miter lim="800000"/>
            <a:headEnd type="none" w="sm" len="sm"/>
            <a:tailEnd type="none" w="sm" len="sm"/>
          </a:ln>
          <a:effectLst/>
        </p:spPr>
        <p:txBody>
          <a:bodyPr wrap="square">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Working Group for Wireless Specialty Networks (WSNs)</a:t>
            </a:r>
          </a:p>
          <a:p>
            <a:pPr algn="ctr" eaLnBrk="0" fontAlgn="base" hangingPunct="0">
              <a:spcBef>
                <a:spcPct val="0"/>
              </a:spcBef>
              <a:spcAft>
                <a:spcPct val="0"/>
              </a:spcAft>
            </a:pP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Future directions of AMC for NG FSO Technologies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July 30, 2025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Rafat Bin Mofidul</a:t>
            </a:r>
            <a:r>
              <a:rPr lang="en-US" altLang="zh-CN" sz="1600" dirty="0">
                <a:latin typeface="Times New Roman" panose="02020603050405020304" pitchFamily="18" charset="0"/>
                <a:cs typeface="Times New Roman" panose="02020603050405020304" pitchFamily="18" charset="0"/>
              </a:rPr>
              <a:t>, Yeong Min Jang</a:t>
            </a:r>
            <a:r>
              <a:rPr lang="en-US" altLang="zh-CN"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 Kookmin University, 77 </a:t>
            </a:r>
            <a:r>
              <a:rPr lang="en-US" altLang="ja-JP" sz="1600" dirty="0" err="1">
                <a:latin typeface="Times New Roman" panose="02020603050405020304" pitchFamily="18" charset="0"/>
                <a:ea typeface="ＭＳ Ｐゴシック" charset="-128"/>
                <a:cs typeface="Times New Roman" panose="02020603050405020304" pitchFamily="18" charset="0"/>
              </a:rPr>
              <a:t>Jeongneung</a:t>
            </a:r>
            <a:r>
              <a:rPr lang="en-US" altLang="ja-JP" sz="1600" dirty="0">
                <a:latin typeface="Times New Roman" panose="02020603050405020304" pitchFamily="18" charset="0"/>
                <a:ea typeface="ＭＳ Ｐゴシック" charset="-128"/>
                <a:cs typeface="Times New Roman" panose="02020603050405020304" pitchFamily="18" charset="0"/>
              </a:rPr>
              <a:t>-Ro, </a:t>
            </a:r>
            <a:r>
              <a:rPr lang="en-US" altLang="ja-JP" sz="1600" dirty="0" err="1">
                <a:latin typeface="Times New Roman" panose="02020603050405020304" pitchFamily="18" charset="0"/>
                <a:ea typeface="ＭＳ Ｐゴシック" charset="-128"/>
                <a:cs typeface="Times New Roman" panose="02020603050405020304" pitchFamily="18" charset="0"/>
              </a:rPr>
              <a:t>Seongbuk</a:t>
            </a:r>
            <a:r>
              <a:rPr lang="en-US" altLang="ja-JP" sz="1600" dirty="0">
                <a:latin typeface="Times New Roman" panose="02020603050405020304" pitchFamily="18" charset="0"/>
                <a:ea typeface="ＭＳ Ｐゴシック" charset="-128"/>
                <a:cs typeface="Times New Roman" panose="02020603050405020304" pitchFamily="18" charset="0"/>
              </a:rPr>
              <a:t>-Gu, Seoul, 136702, Republic of Korea</a:t>
            </a:r>
          </a:p>
          <a:p>
            <a:r>
              <a:rPr lang="en-US" altLang="ja-JP" sz="1600" dirty="0">
                <a:latin typeface="Times New Roman" panose="02020603050405020304" pitchFamily="18" charset="0"/>
                <a:ea typeface="ＭＳ Ｐゴシック" charset="-128"/>
                <a:cs typeface="Times New Roman" panose="02020603050405020304" pitchFamily="18" charset="0"/>
              </a:rPr>
              <a:t>Voice: +82-2-910-5068  				E-Mail: yjang</a:t>
            </a:r>
            <a:r>
              <a:rPr lang="en-US" altLang="ko-KR" sz="1600" dirty="0">
                <a:latin typeface="Times New Roman" panose="02020603050405020304" pitchFamily="18" charset="0"/>
                <a:ea typeface="굴림" charset="-127"/>
                <a:cs typeface="Times New Roman" panose="02020603050405020304" pitchFamily="18" charset="0"/>
              </a:rPr>
              <a:t>@kookmin.ac.kr</a:t>
            </a:r>
            <a:endParaRPr lang="en-US" altLang="ja-JP" sz="1600" dirty="0">
              <a:latin typeface="Times New Roman" panose="02020603050405020304" pitchFamily="18" charset="0"/>
              <a:ea typeface="ＭＳ Ｐゴシック" charset="-128"/>
              <a:cs typeface="Times New Roman" panose="02020603050405020304" pitchFamily="18" charset="0"/>
            </a:endParaRP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Present the advancements in the Future directions of AMC for NG-FSO.</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Presentation for contribution to IG NG-OWC.</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IG NG-OWC.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IG NG-OWC.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sz="3200" b="1" dirty="0">
                <a:latin typeface="Times New Roman" panose="02020603050405020304" pitchFamily="18" charset="0"/>
                <a:ea typeface="ＭＳ Ｐゴシック" charset="-128"/>
                <a:cs typeface="Times New Roman" panose="02020603050405020304" pitchFamily="18" charset="0"/>
              </a:rPr>
              <a:t>Future directions of AMC for NG FSO Technologies	</a:t>
            </a:r>
          </a:p>
          <a:p>
            <a:br>
              <a:rPr lang="en-US" altLang="ja-JP" sz="3200" dirty="0">
                <a:latin typeface="Times New Roman" panose="02020603050405020304" pitchFamily="18" charset="0"/>
                <a:ea typeface="ＭＳ Ｐゴシック" pitchFamily="50" charset="-128"/>
                <a:cs typeface="Times New Roman" panose="02020603050405020304" pitchFamily="18" charset="0"/>
              </a:rPr>
            </a:br>
            <a:r>
              <a:rPr lang="en-US" altLang="ja-JP" dirty="0">
                <a:latin typeface="Times New Roman" panose="02020603050405020304" pitchFamily="18" charset="0"/>
                <a:ea typeface="ＭＳ Ｐゴシック" pitchFamily="50" charset="-128"/>
                <a:cs typeface="Times New Roman" panose="02020603050405020304" pitchFamily="18" charset="0"/>
              </a:rPr>
              <a:t> </a:t>
            </a:r>
            <a:r>
              <a:rPr lang="en-US" altLang="ja-JP" sz="3200" dirty="0">
                <a:latin typeface="Times New Roman" panose="02020603050405020304" pitchFamily="18" charset="0"/>
                <a:ea typeface="ＭＳ Ｐゴシック" pitchFamily="50" charset="-128"/>
                <a:cs typeface="Times New Roman" panose="02020603050405020304" pitchFamily="18" charset="0"/>
              </a:rPr>
              <a:t>July 31, 2025</a:t>
            </a:r>
            <a:endParaRPr lang="ja-JP" altLang="ja-JP"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Contents</a:t>
            </a:r>
          </a:p>
        </p:txBody>
      </p:sp>
      <p:sp>
        <p:nvSpPr>
          <p:cNvPr id="3" name="Content Placeholder 2">
            <a:extLst>
              <a:ext uri="{FF2B5EF4-FFF2-40B4-BE49-F238E27FC236}">
                <a16:creationId xmlns:a16="http://schemas.microsoft.com/office/drawing/2014/main" id="{1457CB00-9C2B-302B-D482-0BFCC30DF5F7}"/>
              </a:ext>
            </a:extLst>
          </p:cNvPr>
          <p:cNvSpPr txBox="1">
            <a:spLocks/>
          </p:cNvSpPr>
          <p:nvPr/>
        </p:nvSpPr>
        <p:spPr>
          <a:xfrm>
            <a:off x="827417" y="1143000"/>
            <a:ext cx="7886700" cy="4800600"/>
          </a:xfrm>
          <a:prstGeom prst="rect">
            <a:avLst/>
          </a:prstGeom>
        </p:spPr>
        <p:txBody>
          <a:bodyPr vert="horz" lIns="68580" tIns="34290" rIns="68580" bIns="3429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Background Study</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Current Challenges in AMC for FSO</a:t>
            </a:r>
          </a:p>
          <a:p>
            <a:pPr>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Future directions in AMC for FSO</a:t>
            </a:r>
          </a:p>
          <a:p>
            <a:pPr>
              <a:buFont typeface="Wingdings" panose="05000000000000000000" pitchFamily="2" charset="2"/>
              <a:buChar char="Ø"/>
            </a:pPr>
            <a:r>
              <a:rPr lang="en-US" altLang="en-US" sz="2400" dirty="0">
                <a:latin typeface="Times New Roman" panose="02020603050405020304" pitchFamily="18" charset="0"/>
                <a:cs typeface="Times New Roman" panose="02020603050405020304" pitchFamily="18" charset="0"/>
              </a:rPr>
              <a:t>Conclusion</a:t>
            </a:r>
          </a:p>
          <a:p>
            <a:pPr>
              <a:buFont typeface="Wingdings" panose="05000000000000000000" pitchFamily="2" charset="2"/>
              <a:buChar char="Ø"/>
            </a:pPr>
            <a:endParaRPr kumimoji="0" lang="en-US" altLang="en-US" sz="2400" b="1" i="0" u="none" strike="noStrike" cap="none" normalizeH="0" baseline="0" dirty="0">
              <a:ln>
                <a:noFill/>
              </a:ln>
              <a:solidFill>
                <a:schemeClr val="tx1"/>
              </a:solidFill>
              <a:effectLst/>
              <a:latin typeface="Arial" panose="020B0604020202020204" pitchFamily="34" charset="0"/>
            </a:endParaRPr>
          </a:p>
          <a:p>
            <a:pPr>
              <a:buFont typeface="Wingdings" panose="05000000000000000000" pitchFamily="2" charset="2"/>
              <a:buChar char="Ø"/>
            </a:pPr>
            <a:endParaRPr kumimoji="0" lang="en-US" altLang="en-US" sz="2400" b="1" i="0" u="none" strike="noStrike" cap="none" normalizeH="0" baseline="0" dirty="0">
              <a:ln>
                <a:noFill/>
              </a:ln>
              <a:solidFill>
                <a:schemeClr val="tx1"/>
              </a:solidFill>
              <a:effectLst/>
              <a:latin typeface="Arial" panose="020B0604020202020204" pitchFamily="34" charset="0"/>
            </a:endParaRPr>
          </a:p>
          <a:p>
            <a:pPr>
              <a:buFont typeface="Wingdings" panose="05000000000000000000" pitchFamily="2" charset="2"/>
              <a:buChar char="Ø"/>
            </a:pPr>
            <a:endParaRPr lang="en-US" sz="2400" u="sng"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596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Background Study</a:t>
            </a:r>
          </a:p>
        </p:txBody>
      </p:sp>
      <p:sp>
        <p:nvSpPr>
          <p:cNvPr id="3" name="TextBox 2">
            <a:extLst>
              <a:ext uri="{FF2B5EF4-FFF2-40B4-BE49-F238E27FC236}">
                <a16:creationId xmlns:a16="http://schemas.microsoft.com/office/drawing/2014/main" id="{0B443860-99C9-8852-2EF5-079EE427E4E4}"/>
              </a:ext>
            </a:extLst>
          </p:cNvPr>
          <p:cNvSpPr txBox="1"/>
          <p:nvPr/>
        </p:nvSpPr>
        <p:spPr>
          <a:xfrm>
            <a:off x="457200" y="1066800"/>
            <a:ext cx="8229600" cy="5624617"/>
          </a:xfrm>
          <a:prstGeom prst="rect">
            <a:avLst/>
          </a:prstGeom>
          <a:noFill/>
        </p:spPr>
        <p:txBody>
          <a:bodyPr wrap="square">
            <a:spAutoFit/>
          </a:bodyPr>
          <a:lstStyle/>
          <a:p>
            <a:r>
              <a:rPr lang="en-US" sz="1600" b="1" dirty="0">
                <a:latin typeface="Times New Roman" panose="02020603050405020304" pitchFamily="18" charset="0"/>
                <a:cs typeface="Times New Roman" panose="02020603050405020304" pitchFamily="18" charset="0"/>
              </a:rPr>
              <a:t>Adaptive Modulation and Coding (AMC)</a:t>
            </a: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AMC dynamically adjusts the </a:t>
            </a:r>
            <a:r>
              <a:rPr lang="en-US" sz="1600" b="1" dirty="0">
                <a:latin typeface="Times New Roman" panose="02020603050405020304" pitchFamily="18" charset="0"/>
                <a:cs typeface="Times New Roman" panose="02020603050405020304" pitchFamily="18" charset="0"/>
              </a:rPr>
              <a:t>modulation scheme</a:t>
            </a:r>
            <a:r>
              <a:rPr lang="en-US" sz="1600" dirty="0">
                <a:latin typeface="Times New Roman" panose="02020603050405020304" pitchFamily="18" charset="0"/>
                <a:cs typeface="Times New Roman" panose="02020603050405020304" pitchFamily="18" charset="0"/>
              </a:rPr>
              <a:t> and </a:t>
            </a:r>
            <a:r>
              <a:rPr lang="en-US" sz="1600" b="1" dirty="0">
                <a:latin typeface="Times New Roman" panose="02020603050405020304" pitchFamily="18" charset="0"/>
                <a:cs typeface="Times New Roman" panose="02020603050405020304" pitchFamily="18" charset="0"/>
              </a:rPr>
              <a:t>coding rate</a:t>
            </a:r>
            <a:r>
              <a:rPr lang="en-US" sz="1600" dirty="0">
                <a:latin typeface="Times New Roman" panose="02020603050405020304" pitchFamily="18" charset="0"/>
                <a:cs typeface="Times New Roman" panose="02020603050405020304" pitchFamily="18" charset="0"/>
              </a:rPr>
              <a:t> based on real-time channel conditions.</a:t>
            </a:r>
          </a:p>
          <a:p>
            <a:pPr marL="285750" indent="-285750">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In </a:t>
            </a:r>
            <a:r>
              <a:rPr lang="en-US" sz="1600" b="1" dirty="0">
                <a:latin typeface="Times New Roman" panose="02020603050405020304" pitchFamily="18" charset="0"/>
                <a:cs typeface="Times New Roman" panose="02020603050405020304" pitchFamily="18" charset="0"/>
              </a:rPr>
              <a:t>FSO</a:t>
            </a:r>
            <a:r>
              <a:rPr lang="en-US" sz="1600" dirty="0">
                <a:latin typeface="Times New Roman" panose="02020603050405020304" pitchFamily="18" charset="0"/>
                <a:cs typeface="Times New Roman" panose="02020603050405020304" pitchFamily="18" charset="0"/>
              </a:rPr>
              <a:t>, channel fluctuations caused by </a:t>
            </a:r>
            <a:r>
              <a:rPr lang="en-US" sz="1600" b="1" dirty="0">
                <a:latin typeface="Times New Roman" panose="02020603050405020304" pitchFamily="18" charset="0"/>
                <a:cs typeface="Times New Roman" panose="02020603050405020304" pitchFamily="18" charset="0"/>
              </a:rPr>
              <a:t>atmospheric turbulence</a:t>
            </a:r>
            <a:r>
              <a:rPr lang="en-US" sz="1600" dirty="0">
                <a:latin typeface="Times New Roman" panose="02020603050405020304" pitchFamily="18" charset="0"/>
                <a:cs typeface="Times New Roman" panose="02020603050405020304" pitchFamily="18" charset="0"/>
              </a:rPr>
              <a:t>, </a:t>
            </a:r>
            <a:r>
              <a:rPr lang="en-US" sz="1600" b="1" dirty="0">
                <a:latin typeface="Times New Roman" panose="02020603050405020304" pitchFamily="18" charset="0"/>
                <a:cs typeface="Times New Roman" panose="02020603050405020304" pitchFamily="18" charset="0"/>
              </a:rPr>
              <a:t>pointing errors</a:t>
            </a:r>
            <a:r>
              <a:rPr lang="en-US" sz="1600" dirty="0">
                <a:latin typeface="Times New Roman" panose="02020603050405020304" pitchFamily="18" charset="0"/>
                <a:cs typeface="Times New Roman" panose="02020603050405020304" pitchFamily="18" charset="0"/>
              </a:rPr>
              <a:t>, and </a:t>
            </a:r>
            <a:r>
              <a:rPr lang="en-US" sz="1600" b="1" dirty="0">
                <a:latin typeface="Times New Roman" panose="02020603050405020304" pitchFamily="18" charset="0"/>
                <a:cs typeface="Times New Roman" panose="02020603050405020304" pitchFamily="18" charset="0"/>
              </a:rPr>
              <a:t>weather conditions</a:t>
            </a:r>
            <a:r>
              <a:rPr lang="en-US" sz="1600" dirty="0">
                <a:latin typeface="Times New Roman" panose="02020603050405020304" pitchFamily="18" charset="0"/>
                <a:cs typeface="Times New Roman" panose="02020603050405020304" pitchFamily="18" charset="0"/>
              </a:rPr>
              <a:t> make AMC an essential mechanism for link reliability and throughput optimization.</a:t>
            </a:r>
          </a:p>
          <a:p>
            <a:pPr marL="285750" indent="-285750">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Traditional AMC techniques rely on </a:t>
            </a:r>
            <a:r>
              <a:rPr lang="en-US" sz="1600" b="1" dirty="0">
                <a:latin typeface="Times New Roman" panose="02020603050405020304" pitchFamily="18" charset="0"/>
                <a:cs typeface="Times New Roman" panose="02020603050405020304" pitchFamily="18" charset="0"/>
              </a:rPr>
              <a:t>pre-defined thresholds</a:t>
            </a:r>
            <a:r>
              <a:rPr lang="en-US" sz="1600" dirty="0">
                <a:latin typeface="Times New Roman" panose="02020603050405020304" pitchFamily="18" charset="0"/>
                <a:cs typeface="Times New Roman" panose="02020603050405020304" pitchFamily="18" charset="0"/>
              </a:rPr>
              <a:t> and </a:t>
            </a:r>
            <a:r>
              <a:rPr lang="en-US" sz="1600" b="1" dirty="0">
                <a:latin typeface="Times New Roman" panose="02020603050405020304" pitchFamily="18" charset="0"/>
                <a:cs typeface="Times New Roman" panose="02020603050405020304" pitchFamily="18" charset="0"/>
              </a:rPr>
              <a:t>fixed lookup tables</a:t>
            </a:r>
            <a:r>
              <a:rPr lang="en-US" sz="1600" dirty="0">
                <a:latin typeface="Times New Roman" panose="02020603050405020304" pitchFamily="18" charset="0"/>
                <a:cs typeface="Times New Roman" panose="02020603050405020304" pitchFamily="18" charset="0"/>
              </a:rPr>
              <a:t>, which are insufficient under complex and rapidly varying FSO conditions [1].</a:t>
            </a:r>
          </a:p>
          <a:p>
            <a:r>
              <a:rPr lang="en-US" sz="1600" b="1" dirty="0">
                <a:latin typeface="Times New Roman" panose="02020603050405020304" pitchFamily="18" charset="0"/>
                <a:cs typeface="Times New Roman" panose="02020603050405020304" pitchFamily="18" charset="0"/>
              </a:rPr>
              <a:t>Existing Literature on AI-based AMC (Non-FSO):</a:t>
            </a: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A CNN-based AMC framework was proposed in [2], introducing scenario classification using deep features to guide modulation and coding decisions. However, this approach is tailored to </a:t>
            </a:r>
            <a:r>
              <a:rPr lang="en-US" sz="1600" b="1" dirty="0">
                <a:latin typeface="Times New Roman" panose="02020603050405020304" pitchFamily="18" charset="0"/>
                <a:cs typeface="Times New Roman" panose="02020603050405020304" pitchFamily="18" charset="0"/>
              </a:rPr>
              <a:t>vehicular radio systems</a:t>
            </a:r>
            <a:r>
              <a:rPr lang="en-US" sz="1600" dirty="0">
                <a:latin typeface="Times New Roman" panose="02020603050405020304" pitchFamily="18" charset="0"/>
                <a:cs typeface="Times New Roman" panose="02020603050405020304" pitchFamily="18" charset="0"/>
              </a:rPr>
              <a:t>, not optical channels.</a:t>
            </a:r>
          </a:p>
          <a:p>
            <a:pPr marL="285750" indent="-285750">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A Deep Reinforcement Learning-based AMC controller was introduced in [3] for </a:t>
            </a:r>
            <a:r>
              <a:rPr lang="en-US" sz="1600" b="1" dirty="0">
                <a:latin typeface="Times New Roman" panose="02020603050405020304" pitchFamily="18" charset="0"/>
                <a:cs typeface="Times New Roman" panose="02020603050405020304" pitchFamily="18" charset="0"/>
              </a:rPr>
              <a:t>vehicular optical camera communication (OCC)</a:t>
            </a:r>
            <a:r>
              <a:rPr lang="en-US" sz="1600" dirty="0">
                <a:latin typeface="Times New Roman" panose="02020603050405020304" pitchFamily="18" charset="0"/>
                <a:cs typeface="Times New Roman" panose="02020603050405020304" pitchFamily="18" charset="0"/>
              </a:rPr>
              <a:t> systems, achieving ultra-reliable and low-latency performance. Despite its promise, it has not been applied or evaluated in </a:t>
            </a:r>
            <a:r>
              <a:rPr lang="en-US" sz="1600" b="1" dirty="0">
                <a:latin typeface="Times New Roman" panose="02020603050405020304" pitchFamily="18" charset="0"/>
                <a:cs typeface="Times New Roman" panose="02020603050405020304" pitchFamily="18" charset="0"/>
              </a:rPr>
              <a:t>FSO environments</a:t>
            </a:r>
            <a:r>
              <a:rPr lang="en-US" sz="1600" dirty="0">
                <a:latin typeface="Times New Roman" panose="02020603050405020304" pitchFamily="18" charset="0"/>
                <a:cs typeface="Times New Roman" panose="02020603050405020304" pitchFamily="18" charset="0"/>
              </a:rPr>
              <a:t>.</a:t>
            </a:r>
          </a:p>
          <a:p>
            <a:r>
              <a:rPr lang="en-US" sz="1600" b="1" dirty="0">
                <a:latin typeface="Times New Roman" panose="02020603050405020304" pitchFamily="18" charset="0"/>
                <a:cs typeface="Times New Roman" panose="02020603050405020304" pitchFamily="18" charset="0"/>
              </a:rPr>
              <a:t>FSO-Related Machine Learning Research:</a:t>
            </a:r>
            <a:endParaRPr lang="en-US" sz="16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r>
              <a:rPr lang="en-US" sz="1600" dirty="0">
                <a:latin typeface="Times New Roman" panose="02020603050405020304" pitchFamily="18" charset="0"/>
                <a:cs typeface="Times New Roman" panose="02020603050405020304" pitchFamily="18" charset="0"/>
              </a:rPr>
              <a:t>A recent ML-based AMC approach for </a:t>
            </a:r>
            <a:r>
              <a:rPr lang="en-US" sz="1600" b="1" dirty="0">
                <a:latin typeface="Times New Roman" panose="02020603050405020304" pitchFamily="18" charset="0"/>
                <a:cs typeface="Times New Roman" panose="02020603050405020304" pitchFamily="18" charset="0"/>
              </a:rPr>
              <a:t>hybrid FSO/RF links</a:t>
            </a:r>
            <a:r>
              <a:rPr lang="en-US" sz="1600" dirty="0">
                <a:latin typeface="Times New Roman" panose="02020603050405020304" pitchFamily="18" charset="0"/>
                <a:cs typeface="Times New Roman" panose="02020603050405020304" pitchFamily="18" charset="0"/>
              </a:rPr>
              <a:t> was proposed in [4], enabling soft-switching between channels. While effective, it relies on shallow learning methods and lacks high-resolution temporal modeling capabilities.</a:t>
            </a:r>
          </a:p>
          <a:p>
            <a:pPr marL="285750" indent="-285750">
              <a:buFont typeface="Wingdings" panose="05000000000000000000" pitchFamily="2" charset="2"/>
              <a:buChar char="v"/>
            </a:pPr>
            <a:endParaRPr lang="en-US" sz="1400" dirty="0">
              <a:latin typeface="Times New Roman" panose="02020603050405020304" pitchFamily="18" charset="0"/>
              <a:cs typeface="Times New Roman" panose="02020603050405020304" pitchFamily="18" charset="0"/>
            </a:endParaRPr>
          </a:p>
          <a:p>
            <a:pPr marL="285750" indent="-285750">
              <a:buFont typeface="Wingdings" panose="05000000000000000000" pitchFamily="2" charset="2"/>
              <a:buChar char="v"/>
            </a:pPr>
            <a:endParaRPr lang="en-US" sz="1400" dirty="0"/>
          </a:p>
          <a:p>
            <a:pPr marL="285750" indent="-285750">
              <a:buFont typeface="Wingdings" panose="05000000000000000000" pitchFamily="2" charset="2"/>
              <a:buChar char="v"/>
            </a:pPr>
            <a:endParaRPr lang="en-US" sz="1400" dirty="0"/>
          </a:p>
          <a:p>
            <a:pPr algn="ctr"/>
            <a:endParaRPr lang="en-US" sz="135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1179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5218E1F-0B6A-8C43-EE5E-D69D0684D3E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19D91B2-B2B3-C4ED-92A9-70BF805A53EE}"/>
              </a:ext>
            </a:extLst>
          </p:cNvPr>
          <p:cNvSpPr>
            <a:spLocks noGrp="1"/>
          </p:cNvSpPr>
          <p:nvPr>
            <p:ph type="title"/>
          </p:nvPr>
        </p:nvSpPr>
        <p:spPr/>
        <p:txBody>
          <a:bodyPr>
            <a:normAutofit/>
          </a:bodyPr>
          <a:lstStyle/>
          <a:p>
            <a:r>
              <a:rPr lang="en-US" sz="2800" b="1" dirty="0">
                <a:latin typeface="Times New Roman" panose="02020603050405020304" pitchFamily="18" charset="0"/>
                <a:cs typeface="Times New Roman" panose="02020603050405020304" pitchFamily="18" charset="0"/>
              </a:rPr>
              <a:t>Current Problems in FSO AMC</a:t>
            </a:r>
          </a:p>
        </p:txBody>
      </p:sp>
      <p:sp>
        <p:nvSpPr>
          <p:cNvPr id="10" name="Rectangle 2">
            <a:extLst>
              <a:ext uri="{FF2B5EF4-FFF2-40B4-BE49-F238E27FC236}">
                <a16:creationId xmlns:a16="http://schemas.microsoft.com/office/drawing/2014/main" id="{EB7CE9AA-F700-8EBA-AA41-095450048AA4}"/>
              </a:ext>
            </a:extLst>
          </p:cNvPr>
          <p:cNvSpPr>
            <a:spLocks noChangeArrowheads="1"/>
          </p:cNvSpPr>
          <p:nvPr/>
        </p:nvSpPr>
        <p:spPr bwMode="auto">
          <a:xfrm>
            <a:off x="457200" y="1828800"/>
            <a:ext cx="8229600"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Nonlinear &amp; Rapid Channel Variation</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FSO channels are susceptible to atmospheric and mechanical disruptions, often non-Gaussian and non-stationary.</a:t>
            </a:r>
          </a:p>
          <a:p>
            <a:pPr marL="285750" lvl="0" indent="-285750" algn="just" eaLnBrk="0" fontAlgn="base" hangingPunct="0">
              <a:spcBef>
                <a:spcPct val="0"/>
              </a:spcBef>
              <a:spcAft>
                <a:spcPct val="0"/>
              </a:spcAft>
              <a:buFont typeface="Wingdings" panose="05000000000000000000" pitchFamily="2" charset="2"/>
              <a:buChar char="v"/>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Latency in AMC Decision-Making</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Traditional schemes are slow to respond due to </a:t>
            </a:r>
            <a:r>
              <a:rPr lang="en-US" b="1" dirty="0">
                <a:latin typeface="Times New Roman" panose="02020603050405020304" pitchFamily="18" charset="0"/>
                <a:cs typeface="Times New Roman" panose="02020603050405020304" pitchFamily="18" charset="0"/>
              </a:rPr>
              <a:t>fixed thresholds</a:t>
            </a:r>
            <a:r>
              <a:rPr lang="en-US" dirty="0">
                <a:latin typeface="Times New Roman" panose="02020603050405020304" pitchFamily="18" charset="0"/>
                <a:cs typeface="Times New Roman" panose="02020603050405020304" pitchFamily="18" charset="0"/>
              </a:rPr>
              <a:t> and outdated channel state estimates.</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v"/>
              <a:tabLst/>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Model Inflexibility</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Rule-based or SNR-threshold AMC cannot generalize across diverse weather/turbulence profiles.</a:t>
            </a:r>
          </a:p>
          <a:p>
            <a:pPr marL="285750" lvl="0" indent="-285750" algn="just" eaLnBrk="0" fontAlgn="base" hangingPunct="0">
              <a:spcBef>
                <a:spcPct val="0"/>
              </a:spcBef>
              <a:spcAft>
                <a:spcPct val="0"/>
              </a:spcAft>
              <a:buFont typeface="Wingdings" panose="05000000000000000000" pitchFamily="2" charset="2"/>
              <a:buChar char="v"/>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Lack of Spatiotemporal Intelligence</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Current systems fail to model the </a:t>
            </a:r>
            <a:r>
              <a:rPr lang="en-US" b="1" dirty="0">
                <a:latin typeface="Times New Roman" panose="02020603050405020304" pitchFamily="18" charset="0"/>
                <a:cs typeface="Times New Roman" panose="02020603050405020304" pitchFamily="18" charset="0"/>
              </a:rPr>
              <a:t>temporal evolution</a:t>
            </a:r>
            <a:r>
              <a:rPr lang="en-US" dirty="0">
                <a:latin typeface="Times New Roman" panose="02020603050405020304" pitchFamily="18" charset="0"/>
                <a:cs typeface="Times New Roman" panose="02020603050405020304" pitchFamily="18" charset="0"/>
              </a:rPr>
              <a:t> of channel states over time or between frame sequences.</a:t>
            </a:r>
          </a:p>
          <a:p>
            <a:pPr marL="285750" lvl="0" indent="-285750" algn="just" eaLnBrk="0" fontAlgn="base" hangingPunct="0">
              <a:spcBef>
                <a:spcPct val="0"/>
              </a:spcBef>
              <a:spcAft>
                <a:spcPct val="0"/>
              </a:spcAft>
              <a:buFont typeface="Wingdings" panose="05000000000000000000" pitchFamily="2" charset="2"/>
              <a:buChar char="v"/>
            </a:pPr>
            <a:r>
              <a:rPr kumimoji="0" lang="en-US" altLang="en-US" sz="1800" b="1"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Data Scarcity &amp; Generalization Gap</a:t>
            </a: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Most existing AMC methods are </a:t>
            </a:r>
            <a:r>
              <a:rPr lang="en-US" b="1" dirty="0">
                <a:latin typeface="Times New Roman" panose="02020603050405020304" pitchFamily="18" charset="0"/>
                <a:cs typeface="Times New Roman" panose="02020603050405020304" pitchFamily="18" charset="0"/>
              </a:rPr>
              <a:t>not trained on large or realistic FSO datasets</a:t>
            </a:r>
            <a:r>
              <a:rPr lang="en-US" dirty="0">
                <a:latin typeface="Times New Roman" panose="02020603050405020304" pitchFamily="18" charset="0"/>
                <a:cs typeface="Times New Roman" panose="02020603050405020304" pitchFamily="18" charset="0"/>
              </a:rPr>
              <a:t>, reducing practical robustness.</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91646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44436E-7FBA-D1D3-5F06-7D1485D1389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0CA36463-CC1D-1CF1-592C-013013414C9B}"/>
              </a:ext>
            </a:extLst>
          </p:cNvPr>
          <p:cNvSpPr>
            <a:spLocks noGrp="1"/>
          </p:cNvSpPr>
          <p:nvPr>
            <p:ph type="title"/>
          </p:nvPr>
        </p:nvSpPr>
        <p:spPr>
          <a:xfrm>
            <a:off x="503208" y="285058"/>
            <a:ext cx="8229600" cy="1143000"/>
          </a:xfrm>
        </p:spPr>
        <p:txBody>
          <a:bodyPr>
            <a:normAutofit/>
          </a:bodyPr>
          <a:lstStyle/>
          <a:p>
            <a:r>
              <a:rPr lang="en-US" altLang="ja-JP" sz="2400" b="1" dirty="0">
                <a:latin typeface="Times New Roman" panose="02020603050405020304" pitchFamily="18" charset="0"/>
                <a:ea typeface="ＭＳ Ｐゴシック" charset="-128"/>
                <a:cs typeface="Times New Roman" panose="02020603050405020304" pitchFamily="18" charset="0"/>
              </a:rPr>
              <a:t>Future Directions for AMC in FSO</a:t>
            </a:r>
            <a:endParaRPr lang="en-US" sz="2400" b="1" dirty="0">
              <a:latin typeface="Times New Roman" panose="02020603050405020304" pitchFamily="18" charset="0"/>
              <a:cs typeface="Times New Roman" panose="02020603050405020304" pitchFamily="18" charset="0"/>
            </a:endParaRPr>
          </a:p>
        </p:txBody>
      </p:sp>
      <p:sp>
        <p:nvSpPr>
          <p:cNvPr id="3" name="TextBox 2">
            <a:extLst>
              <a:ext uri="{FF2B5EF4-FFF2-40B4-BE49-F238E27FC236}">
                <a16:creationId xmlns:a16="http://schemas.microsoft.com/office/drawing/2014/main" id="{CE33D71A-D76F-DD3B-EE4D-223369368B66}"/>
              </a:ext>
            </a:extLst>
          </p:cNvPr>
          <p:cNvSpPr txBox="1"/>
          <p:nvPr/>
        </p:nvSpPr>
        <p:spPr>
          <a:xfrm>
            <a:off x="457200" y="5334000"/>
            <a:ext cx="8229600" cy="730969"/>
          </a:xfrm>
          <a:prstGeom prst="rect">
            <a:avLst/>
          </a:prstGeom>
          <a:noFill/>
        </p:spPr>
        <p:txBody>
          <a:bodyPr wrap="square">
            <a:spAutoFit/>
          </a:bodyPr>
          <a:lstStyle/>
          <a:p>
            <a:pPr marL="285750" indent="-285750">
              <a:buFont typeface="Wingdings" panose="05000000000000000000" pitchFamily="2" charset="2"/>
              <a:buChar char="v"/>
            </a:pPr>
            <a:endParaRPr lang="en-US" sz="1400" dirty="0"/>
          </a:p>
          <a:p>
            <a:pPr marL="285750" indent="-285750">
              <a:buFont typeface="Wingdings" panose="05000000000000000000" pitchFamily="2" charset="2"/>
              <a:buChar char="v"/>
            </a:pPr>
            <a:endParaRPr lang="en-US" sz="1400" dirty="0"/>
          </a:p>
          <a:p>
            <a:pPr algn="ctr"/>
            <a:endParaRPr lang="en-US" sz="1350" dirty="0">
              <a:latin typeface="Times New Roman" panose="02020603050405020304" pitchFamily="18" charset="0"/>
              <a:cs typeface="Times New Roman" panose="02020603050405020304" pitchFamily="18" charset="0"/>
            </a:endParaRPr>
          </a:p>
        </p:txBody>
      </p:sp>
      <p:sp>
        <p:nvSpPr>
          <p:cNvPr id="10" name="TextBox 9">
            <a:extLst>
              <a:ext uri="{FF2B5EF4-FFF2-40B4-BE49-F238E27FC236}">
                <a16:creationId xmlns:a16="http://schemas.microsoft.com/office/drawing/2014/main" id="{F8A71E2E-6CDD-CE91-6E0E-C865CDC2F201}"/>
              </a:ext>
            </a:extLst>
          </p:cNvPr>
          <p:cNvSpPr txBox="1"/>
          <p:nvPr/>
        </p:nvSpPr>
        <p:spPr>
          <a:xfrm>
            <a:off x="381000" y="3171869"/>
            <a:ext cx="8305800" cy="2893100"/>
          </a:xfrm>
          <a:prstGeom prst="rect">
            <a:avLst/>
          </a:prstGeom>
          <a:noFill/>
        </p:spPr>
        <p:txBody>
          <a:bodyPr wrap="square">
            <a:spAutoFit/>
          </a:bodyPr>
          <a:lstStyle/>
          <a:p>
            <a:pPr marL="285750" indent="-285750" algn="just">
              <a:buFont typeface="Wingdings" panose="05000000000000000000" pitchFamily="2" charset="2"/>
              <a:buChar char="v"/>
            </a:pPr>
            <a:r>
              <a:rPr lang="en-US" sz="1600" b="1" dirty="0">
                <a:latin typeface="Times New Roman" panose="02020603050405020304" pitchFamily="18" charset="0"/>
                <a:cs typeface="Times New Roman" panose="02020603050405020304" pitchFamily="18" charset="0"/>
              </a:rPr>
              <a:t>Deep Learning for Spatiotemporal Understanding:</a:t>
            </a:r>
            <a:r>
              <a:rPr lang="en-US" sz="1600" dirty="0">
                <a:latin typeface="Times New Roman" panose="02020603050405020304" pitchFamily="18" charset="0"/>
                <a:cs typeface="Times New Roman" panose="02020603050405020304" pitchFamily="18" charset="0"/>
              </a:rPr>
              <a:t> Use hybrid models (e.g., CNN + Transformer) to capture both local distortions and temporal dynamics of FSO channels.</a:t>
            </a:r>
          </a:p>
          <a:p>
            <a:pPr marL="285750" indent="-285750" algn="just">
              <a:buFont typeface="Wingdings" panose="05000000000000000000" pitchFamily="2" charset="2"/>
              <a:buChar char="v"/>
            </a:pPr>
            <a:r>
              <a:rPr lang="en-US" sz="1600" b="1" dirty="0">
                <a:latin typeface="Times New Roman" panose="02020603050405020304" pitchFamily="18" charset="0"/>
                <a:cs typeface="Times New Roman" panose="02020603050405020304" pitchFamily="18" charset="0"/>
              </a:rPr>
              <a:t>Reinforcement Learning-Based AMC Policies: </a:t>
            </a:r>
            <a:r>
              <a:rPr lang="en-US" sz="1600" dirty="0">
                <a:latin typeface="Times New Roman" panose="02020603050405020304" pitchFamily="18" charset="0"/>
                <a:cs typeface="Times New Roman" panose="02020603050405020304" pitchFamily="18" charset="0"/>
              </a:rPr>
              <a:t>Apply</a:t>
            </a:r>
            <a:r>
              <a:rPr lang="en-US" sz="1600" b="1" dirty="0">
                <a:latin typeface="Times New Roman" panose="02020603050405020304" pitchFamily="18" charset="0"/>
                <a:cs typeface="Times New Roman" panose="02020603050405020304" pitchFamily="18" charset="0"/>
              </a:rPr>
              <a:t> </a:t>
            </a:r>
            <a:r>
              <a:rPr lang="en-US" sz="1600" dirty="0">
                <a:latin typeface="Times New Roman" panose="02020603050405020304" pitchFamily="18" charset="0"/>
                <a:cs typeface="Times New Roman" panose="02020603050405020304" pitchFamily="18" charset="0"/>
              </a:rPr>
              <a:t>online DRL to enable the system to learn and adapt in real-time to channel changes and QoS targets.</a:t>
            </a:r>
          </a:p>
          <a:p>
            <a:pPr marL="285750" indent="-285750" algn="just">
              <a:buFont typeface="Wingdings" panose="05000000000000000000" pitchFamily="2" charset="2"/>
              <a:buChar char="v"/>
            </a:pPr>
            <a:r>
              <a:rPr lang="en-US" sz="1600" b="1" dirty="0">
                <a:latin typeface="Times New Roman" panose="02020603050405020304" pitchFamily="18" charset="0"/>
                <a:cs typeface="Times New Roman" panose="02020603050405020304" pitchFamily="18" charset="0"/>
              </a:rPr>
              <a:t>Multi-Modal Channel Estimation: </a:t>
            </a:r>
            <a:r>
              <a:rPr lang="en-US" sz="1600" dirty="0">
                <a:latin typeface="Times New Roman" panose="02020603050405020304" pitchFamily="18" charset="0"/>
                <a:cs typeface="Times New Roman" panose="02020603050405020304" pitchFamily="18" charset="0"/>
              </a:rPr>
              <a:t>Fuse FSO signal statistics, weather data, and sensor inputs (e.g., beam tracking, GPS) to inform AMC decisions more accurately.</a:t>
            </a:r>
          </a:p>
          <a:p>
            <a:pPr marL="285750" indent="-285750" algn="just">
              <a:buFont typeface="Wingdings" panose="05000000000000000000" pitchFamily="2" charset="2"/>
              <a:buChar char="v"/>
            </a:pPr>
            <a:r>
              <a:rPr lang="en-US" sz="1600" b="1" dirty="0">
                <a:latin typeface="Times New Roman" panose="02020603050405020304" pitchFamily="18" charset="0"/>
                <a:cs typeface="Times New Roman" panose="02020603050405020304" pitchFamily="18" charset="0"/>
              </a:rPr>
              <a:t>Real-Time AMC with Edge Inference: </a:t>
            </a:r>
            <a:r>
              <a:rPr lang="en-US" sz="1600" dirty="0">
                <a:latin typeface="Times New Roman" panose="02020603050405020304" pitchFamily="18" charset="0"/>
                <a:cs typeface="Times New Roman" panose="02020603050405020304" pitchFamily="18" charset="0"/>
              </a:rPr>
              <a:t>Optimize AMC inference for low-latency deployment on FPGAs or embedded edge devices in airborne or satellite FSO platforms.</a:t>
            </a:r>
          </a:p>
          <a:p>
            <a:pPr marL="285750" indent="-285750" algn="just">
              <a:buFont typeface="Wingdings" panose="05000000000000000000" pitchFamily="2" charset="2"/>
              <a:buChar char="v"/>
            </a:pPr>
            <a:r>
              <a:rPr lang="en-US" sz="1600" b="1" dirty="0">
                <a:latin typeface="Times New Roman" panose="02020603050405020304" pitchFamily="18" charset="0"/>
                <a:cs typeface="Times New Roman" panose="02020603050405020304" pitchFamily="18" charset="0"/>
              </a:rPr>
              <a:t>Dataset Development &amp; Simulation Environments: </a:t>
            </a:r>
            <a:r>
              <a:rPr lang="en-US" sz="1600" dirty="0">
                <a:latin typeface="Times New Roman" panose="02020603050405020304" pitchFamily="18" charset="0"/>
                <a:cs typeface="Times New Roman" panose="02020603050405020304" pitchFamily="18" charset="0"/>
              </a:rPr>
              <a:t>Develop open-source, high-fidelity datasets for FSO channels under diverse weather and mobility conditions to support deep model training.</a:t>
            </a:r>
          </a:p>
        </p:txBody>
      </p:sp>
      <p:sp>
        <p:nvSpPr>
          <p:cNvPr id="13" name="Rectangle: Rounded Corners 12">
            <a:extLst>
              <a:ext uri="{FF2B5EF4-FFF2-40B4-BE49-F238E27FC236}">
                <a16:creationId xmlns:a16="http://schemas.microsoft.com/office/drawing/2014/main" id="{50F740D7-6F8F-FE6B-7DF7-4F903AB899BF}"/>
              </a:ext>
            </a:extLst>
          </p:cNvPr>
          <p:cNvSpPr/>
          <p:nvPr/>
        </p:nvSpPr>
        <p:spPr>
          <a:xfrm>
            <a:off x="503208" y="1310617"/>
            <a:ext cx="1219200" cy="6397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Times New Roman" panose="02020603050405020304" pitchFamily="18" charset="0"/>
                <a:cs typeface="Times New Roman" panose="02020603050405020304" pitchFamily="18" charset="0"/>
              </a:rPr>
              <a:t>Real-time FSO Channel Input</a:t>
            </a:r>
          </a:p>
          <a:p>
            <a:pPr algn="ctr"/>
            <a:r>
              <a:rPr lang="en-US" sz="900" dirty="0">
                <a:latin typeface="Times New Roman" panose="02020603050405020304" pitchFamily="18" charset="0"/>
                <a:cs typeface="Times New Roman" panose="02020603050405020304" pitchFamily="18" charset="0"/>
              </a:rPr>
              <a:t>(Signal + Metadata)</a:t>
            </a:r>
          </a:p>
        </p:txBody>
      </p:sp>
      <p:sp>
        <p:nvSpPr>
          <p:cNvPr id="18" name="Rectangle: Rounded Corners 17">
            <a:extLst>
              <a:ext uri="{FF2B5EF4-FFF2-40B4-BE49-F238E27FC236}">
                <a16:creationId xmlns:a16="http://schemas.microsoft.com/office/drawing/2014/main" id="{484C6DF5-50A7-486B-9A8F-9FC6B2971705}"/>
              </a:ext>
            </a:extLst>
          </p:cNvPr>
          <p:cNvSpPr/>
          <p:nvPr/>
        </p:nvSpPr>
        <p:spPr>
          <a:xfrm>
            <a:off x="2098334" y="1310617"/>
            <a:ext cx="1502352" cy="6397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Times New Roman" panose="02020603050405020304" pitchFamily="18" charset="0"/>
                <a:cs typeface="Times New Roman" panose="02020603050405020304" pitchFamily="18" charset="0"/>
              </a:rPr>
              <a:t>Spatiotemporal Feature Extraction</a:t>
            </a:r>
          </a:p>
          <a:p>
            <a:pPr algn="ctr"/>
            <a:r>
              <a:rPr lang="en-US" sz="900" dirty="0">
                <a:latin typeface="Times New Roman" panose="02020603050405020304" pitchFamily="18" charset="0"/>
                <a:cs typeface="Times New Roman" panose="02020603050405020304" pitchFamily="18" charset="0"/>
              </a:rPr>
              <a:t>(CNN + Transformer)</a:t>
            </a:r>
          </a:p>
        </p:txBody>
      </p:sp>
      <p:sp>
        <p:nvSpPr>
          <p:cNvPr id="19" name="Rectangle: Rounded Corners 18">
            <a:extLst>
              <a:ext uri="{FF2B5EF4-FFF2-40B4-BE49-F238E27FC236}">
                <a16:creationId xmlns:a16="http://schemas.microsoft.com/office/drawing/2014/main" id="{E0D5999E-80C6-80D0-72AE-853C1EE224CB}"/>
              </a:ext>
            </a:extLst>
          </p:cNvPr>
          <p:cNvSpPr/>
          <p:nvPr/>
        </p:nvSpPr>
        <p:spPr>
          <a:xfrm>
            <a:off x="3976612" y="1310617"/>
            <a:ext cx="2195588" cy="6397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Times New Roman" panose="02020603050405020304" pitchFamily="18" charset="0"/>
                <a:cs typeface="Times New Roman" panose="02020603050405020304" pitchFamily="18" charset="0"/>
              </a:rPr>
              <a:t>Adaptive Modulation &amp; Coding Decision </a:t>
            </a:r>
          </a:p>
          <a:p>
            <a:pPr algn="ctr"/>
            <a:r>
              <a:rPr lang="en-US" sz="900" dirty="0">
                <a:latin typeface="Times New Roman" panose="02020603050405020304" pitchFamily="18" charset="0"/>
                <a:cs typeface="Times New Roman" panose="02020603050405020304" pitchFamily="18" charset="0"/>
              </a:rPr>
              <a:t>(Deep Neural Network /Reinforcement Learning)</a:t>
            </a:r>
          </a:p>
        </p:txBody>
      </p:sp>
      <p:sp>
        <p:nvSpPr>
          <p:cNvPr id="21" name="Rectangle: Rounded Corners 20">
            <a:extLst>
              <a:ext uri="{FF2B5EF4-FFF2-40B4-BE49-F238E27FC236}">
                <a16:creationId xmlns:a16="http://schemas.microsoft.com/office/drawing/2014/main" id="{0D99A1FD-B670-CA7F-2FB0-35FEA0380A8E}"/>
              </a:ext>
            </a:extLst>
          </p:cNvPr>
          <p:cNvSpPr/>
          <p:nvPr/>
        </p:nvSpPr>
        <p:spPr>
          <a:xfrm>
            <a:off x="6681158" y="1304697"/>
            <a:ext cx="1542691" cy="6397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Times New Roman" panose="02020603050405020304" pitchFamily="18" charset="0"/>
                <a:cs typeface="Times New Roman" panose="02020603050405020304" pitchFamily="18" charset="0"/>
              </a:rPr>
              <a:t>Selected AMC Scheme</a:t>
            </a:r>
          </a:p>
          <a:p>
            <a:pPr algn="ctr"/>
            <a:r>
              <a:rPr lang="en-US" sz="900" dirty="0">
                <a:latin typeface="Times New Roman" panose="02020603050405020304" pitchFamily="18" charset="0"/>
                <a:cs typeface="Times New Roman" panose="02020603050405020304" pitchFamily="18" charset="0"/>
              </a:rPr>
              <a:t>(Modulation + Coding)</a:t>
            </a:r>
          </a:p>
        </p:txBody>
      </p:sp>
      <p:sp>
        <p:nvSpPr>
          <p:cNvPr id="22" name="Rectangle: Rounded Corners 21">
            <a:extLst>
              <a:ext uri="{FF2B5EF4-FFF2-40B4-BE49-F238E27FC236}">
                <a16:creationId xmlns:a16="http://schemas.microsoft.com/office/drawing/2014/main" id="{922BBC78-4114-1745-88E0-08D5B6A78D83}"/>
              </a:ext>
            </a:extLst>
          </p:cNvPr>
          <p:cNvSpPr/>
          <p:nvPr/>
        </p:nvSpPr>
        <p:spPr>
          <a:xfrm>
            <a:off x="5074406" y="2187924"/>
            <a:ext cx="1542691" cy="6397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t>Performance Monitor</a:t>
            </a:r>
          </a:p>
          <a:p>
            <a:pPr algn="ctr"/>
            <a:r>
              <a:rPr lang="en-US" sz="900" dirty="0"/>
              <a:t>(BER, Throughput)</a:t>
            </a:r>
          </a:p>
        </p:txBody>
      </p:sp>
      <p:sp>
        <p:nvSpPr>
          <p:cNvPr id="23" name="Rectangle: Rounded Corners 22">
            <a:extLst>
              <a:ext uri="{FF2B5EF4-FFF2-40B4-BE49-F238E27FC236}">
                <a16:creationId xmlns:a16="http://schemas.microsoft.com/office/drawing/2014/main" id="{B3C5EA71-C170-D20E-7166-F1BECC79B982}"/>
              </a:ext>
            </a:extLst>
          </p:cNvPr>
          <p:cNvSpPr/>
          <p:nvPr/>
        </p:nvSpPr>
        <p:spPr>
          <a:xfrm>
            <a:off x="2133600" y="2187924"/>
            <a:ext cx="1668491" cy="639762"/>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sz="900" dirty="0">
                <a:latin typeface="Times New Roman" panose="02020603050405020304" pitchFamily="18" charset="0"/>
                <a:cs typeface="Times New Roman" panose="02020603050405020304" pitchFamily="18" charset="0"/>
              </a:rPr>
              <a:t>Transmission System</a:t>
            </a:r>
          </a:p>
          <a:p>
            <a:pPr algn="ctr"/>
            <a:r>
              <a:rPr lang="en-US" sz="900" dirty="0">
                <a:latin typeface="Times New Roman" panose="02020603050405020304" pitchFamily="18" charset="0"/>
                <a:cs typeface="Times New Roman" panose="02020603050405020304" pitchFamily="18" charset="0"/>
              </a:rPr>
              <a:t>(Encoder/Decoder, Modem)</a:t>
            </a:r>
          </a:p>
        </p:txBody>
      </p:sp>
      <p:cxnSp>
        <p:nvCxnSpPr>
          <p:cNvPr id="26" name="Straight Arrow Connector 25">
            <a:extLst>
              <a:ext uri="{FF2B5EF4-FFF2-40B4-BE49-F238E27FC236}">
                <a16:creationId xmlns:a16="http://schemas.microsoft.com/office/drawing/2014/main" id="{B9865A1B-1D07-2F0A-3880-1E12E3098F80}"/>
              </a:ext>
            </a:extLst>
          </p:cNvPr>
          <p:cNvCxnSpPr>
            <a:cxnSpLocks/>
            <a:stCxn id="13" idx="3"/>
            <a:endCxn id="18" idx="1"/>
          </p:cNvCxnSpPr>
          <p:nvPr/>
        </p:nvCxnSpPr>
        <p:spPr>
          <a:xfrm>
            <a:off x="1722408" y="1630498"/>
            <a:ext cx="375926" cy="0"/>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27" name="Straight Arrow Connector 26">
            <a:extLst>
              <a:ext uri="{FF2B5EF4-FFF2-40B4-BE49-F238E27FC236}">
                <a16:creationId xmlns:a16="http://schemas.microsoft.com/office/drawing/2014/main" id="{89AC8944-ED14-0C6A-F933-58EBE7054272}"/>
              </a:ext>
            </a:extLst>
          </p:cNvPr>
          <p:cNvCxnSpPr>
            <a:cxnSpLocks/>
            <a:stCxn id="18" idx="3"/>
            <a:endCxn id="19" idx="1"/>
          </p:cNvCxnSpPr>
          <p:nvPr/>
        </p:nvCxnSpPr>
        <p:spPr>
          <a:xfrm>
            <a:off x="3600686" y="1630498"/>
            <a:ext cx="375926" cy="0"/>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3" name="Straight Arrow Connector 32">
            <a:extLst>
              <a:ext uri="{FF2B5EF4-FFF2-40B4-BE49-F238E27FC236}">
                <a16:creationId xmlns:a16="http://schemas.microsoft.com/office/drawing/2014/main" id="{F5F44107-AF89-252D-E5F4-596287537814}"/>
              </a:ext>
            </a:extLst>
          </p:cNvPr>
          <p:cNvCxnSpPr>
            <a:cxnSpLocks/>
            <a:stCxn id="19" idx="3"/>
            <a:endCxn id="21" idx="1"/>
          </p:cNvCxnSpPr>
          <p:nvPr/>
        </p:nvCxnSpPr>
        <p:spPr>
          <a:xfrm flipV="1">
            <a:off x="6172200" y="1624578"/>
            <a:ext cx="508958" cy="5920"/>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7" name="Connector: Elbow 36">
            <a:extLst>
              <a:ext uri="{FF2B5EF4-FFF2-40B4-BE49-F238E27FC236}">
                <a16:creationId xmlns:a16="http://schemas.microsoft.com/office/drawing/2014/main" id="{9988B69D-0FB1-E5E9-4EF8-3ED5F6CB9DDC}"/>
              </a:ext>
            </a:extLst>
          </p:cNvPr>
          <p:cNvCxnSpPr>
            <a:stCxn id="21" idx="2"/>
            <a:endCxn id="22" idx="3"/>
          </p:cNvCxnSpPr>
          <p:nvPr/>
        </p:nvCxnSpPr>
        <p:spPr>
          <a:xfrm rot="5400000">
            <a:off x="6753128" y="1808429"/>
            <a:ext cx="563346" cy="835407"/>
          </a:xfrm>
          <a:prstGeom prst="bentConnector2">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cxnSp>
        <p:nvCxnSpPr>
          <p:cNvPr id="39" name="Straight Arrow Connector 38">
            <a:extLst>
              <a:ext uri="{FF2B5EF4-FFF2-40B4-BE49-F238E27FC236}">
                <a16:creationId xmlns:a16="http://schemas.microsoft.com/office/drawing/2014/main" id="{6E0CB1E1-F7A9-A776-A999-51F49D1EC594}"/>
              </a:ext>
            </a:extLst>
          </p:cNvPr>
          <p:cNvCxnSpPr>
            <a:stCxn id="22" idx="1"/>
            <a:endCxn id="23" idx="3"/>
          </p:cNvCxnSpPr>
          <p:nvPr/>
        </p:nvCxnSpPr>
        <p:spPr>
          <a:xfrm flipH="1">
            <a:off x="3802091" y="2507805"/>
            <a:ext cx="1272315" cy="0"/>
          </a:xfrm>
          <a:prstGeom prst="straightConnector1">
            <a:avLst/>
          </a:prstGeom>
          <a:ln w="19050">
            <a:solidFill>
              <a:schemeClr val="tx1"/>
            </a:solidFill>
            <a:tailEnd type="triangle"/>
          </a:ln>
        </p:spPr>
        <p:style>
          <a:lnRef idx="1">
            <a:schemeClr val="dk1"/>
          </a:lnRef>
          <a:fillRef idx="0">
            <a:schemeClr val="dk1"/>
          </a:fillRef>
          <a:effectRef idx="0">
            <a:schemeClr val="dk1"/>
          </a:effectRef>
          <a:fontRef idx="minor">
            <a:schemeClr val="tx1"/>
          </a:fontRef>
        </p:style>
      </p:cxnSp>
      <p:sp>
        <p:nvSpPr>
          <p:cNvPr id="43" name="TextBox 42">
            <a:extLst>
              <a:ext uri="{FF2B5EF4-FFF2-40B4-BE49-F238E27FC236}">
                <a16:creationId xmlns:a16="http://schemas.microsoft.com/office/drawing/2014/main" id="{A2146049-BA51-AFCF-CF6D-5DEDBEDD6D4E}"/>
              </a:ext>
            </a:extLst>
          </p:cNvPr>
          <p:cNvSpPr txBox="1"/>
          <p:nvPr/>
        </p:nvSpPr>
        <p:spPr>
          <a:xfrm>
            <a:off x="4038600" y="2286000"/>
            <a:ext cx="1066800" cy="230832"/>
          </a:xfrm>
          <a:prstGeom prst="rect">
            <a:avLst/>
          </a:prstGeom>
          <a:noFill/>
        </p:spPr>
        <p:txBody>
          <a:bodyPr wrap="square" rtlCol="0">
            <a:spAutoFit/>
          </a:bodyPr>
          <a:lstStyle/>
          <a:p>
            <a:r>
              <a:rPr lang="en-US" sz="900" dirty="0">
                <a:latin typeface="Times New Roman" panose="02020603050405020304" pitchFamily="18" charset="0"/>
                <a:cs typeface="Times New Roman" panose="02020603050405020304" pitchFamily="18" charset="0"/>
              </a:rPr>
              <a:t>Feedback/Reward </a:t>
            </a:r>
          </a:p>
        </p:txBody>
      </p:sp>
    </p:spTree>
    <p:extLst>
      <p:ext uri="{BB962C8B-B14F-4D97-AF65-F5344CB8AC3E}">
        <p14:creationId xmlns:p14="http://schemas.microsoft.com/office/powerpoint/2010/main" val="3841622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AEE7F6-D074-258E-0C1B-33A8B5F5BCF6}"/>
            </a:ext>
          </a:extLst>
        </p:cNvPr>
        <p:cNvGrpSpPr/>
        <p:nvPr/>
      </p:nvGrpSpPr>
      <p:grpSpPr>
        <a:xfrm>
          <a:off x="0" y="0"/>
          <a:ext cx="0" cy="0"/>
          <a:chOff x="0" y="0"/>
          <a:chExt cx="0" cy="0"/>
        </a:xfrm>
      </p:grpSpPr>
      <p:sp>
        <p:nvSpPr>
          <p:cNvPr id="5" name="TextBox 4">
            <a:extLst>
              <a:ext uri="{FF2B5EF4-FFF2-40B4-BE49-F238E27FC236}">
                <a16:creationId xmlns:a16="http://schemas.microsoft.com/office/drawing/2014/main" id="{2A0173A2-54C9-4D46-DE01-600090705AB3}"/>
              </a:ext>
            </a:extLst>
          </p:cNvPr>
          <p:cNvSpPr txBox="1"/>
          <p:nvPr/>
        </p:nvSpPr>
        <p:spPr>
          <a:xfrm>
            <a:off x="3048000" y="609600"/>
            <a:ext cx="2743200" cy="523220"/>
          </a:xfrm>
          <a:prstGeom prst="rect">
            <a:avLst/>
          </a:prstGeom>
          <a:noFill/>
        </p:spPr>
        <p:txBody>
          <a:bodyPr wrap="square" rtlCol="0">
            <a:spAutoFit/>
          </a:bodyPr>
          <a:lstStyle/>
          <a:p>
            <a:pPr algn="ctr"/>
            <a:r>
              <a:rPr lang="en-US" sz="2800" b="1" dirty="0">
                <a:latin typeface="Times New Roman" panose="02020603050405020304" pitchFamily="18" charset="0"/>
                <a:cs typeface="Times New Roman" panose="02020603050405020304" pitchFamily="18" charset="0"/>
              </a:rPr>
              <a:t>Conclusion</a:t>
            </a:r>
          </a:p>
        </p:txBody>
      </p:sp>
      <p:sp>
        <p:nvSpPr>
          <p:cNvPr id="8" name="Rectangle 1">
            <a:extLst>
              <a:ext uri="{FF2B5EF4-FFF2-40B4-BE49-F238E27FC236}">
                <a16:creationId xmlns:a16="http://schemas.microsoft.com/office/drawing/2014/main" id="{4CCAAC65-D056-43EE-E0AE-C4B37A0F9C37}"/>
              </a:ext>
            </a:extLst>
          </p:cNvPr>
          <p:cNvSpPr>
            <a:spLocks noChangeArrowheads="1"/>
          </p:cNvSpPr>
          <p:nvPr/>
        </p:nvSpPr>
        <p:spPr bwMode="auto">
          <a:xfrm>
            <a:off x="419100" y="1150205"/>
            <a:ext cx="8305800" cy="42473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Current techniques are inadequate for Next-Generation Free-Space Optical (NG-FSO) systems due to their reliance on fixed thresholds, limiting adaptability to complex, dynamic channel conditions.</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Deep learning and reinforcement learning-based AMC approaches enhance responsiveness by learning from channel behavior and generalizing across diverse scenarios.</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 Proposed advancements will enhance performance in lower altitude wireless networks, such as drone, UAV, or UAM networks, enabling reliable communication in high-demand environments.</a:t>
            </a:r>
          </a:p>
          <a:p>
            <a:pPr marL="285750" marR="0" lvl="0" indent="-285750" algn="just" defTabSz="914400" rtl="0" eaLnBrk="0" fontAlgn="base" latinLnBrk="0" hangingPunct="0">
              <a:lnSpc>
                <a:spcPct val="100000"/>
              </a:lnSpc>
              <a:spcBef>
                <a:spcPct val="0"/>
              </a:spcBef>
              <a:spcAft>
                <a:spcPct val="0"/>
              </a:spcAft>
              <a:buClrTx/>
              <a:buSzTx/>
              <a:buFont typeface="Wingdings" panose="05000000000000000000" pitchFamily="2" charset="2"/>
              <a:buChar char="§"/>
              <a:tabLst/>
            </a:pP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285750" lvl="0" indent="-285750" algn="just" eaLnBrk="0" fontAlgn="base" hangingPunct="0">
              <a:spcBef>
                <a:spcPct val="0"/>
              </a:spcBef>
              <a:spcAft>
                <a:spcPct val="0"/>
              </a:spcAft>
              <a:buFont typeface="Wingdings" panose="05000000000000000000" pitchFamily="2" charset="2"/>
              <a:buChar char="§"/>
            </a:pPr>
            <a:r>
              <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rPr>
              <a:t>Develop real-time, deep learning-driven AMC systems trained on realistic FSO </a:t>
            </a:r>
            <a:r>
              <a:rPr lang="en-US" altLang="en-US" dirty="0">
                <a:latin typeface="Times New Roman" panose="02020603050405020304" pitchFamily="18" charset="0"/>
                <a:cs typeface="Times New Roman" panose="02020603050405020304" pitchFamily="18" charset="0"/>
              </a:rPr>
              <a:t>datasets to realize these capabilities and address spatiotemporal channel dynamics fully.</a:t>
            </a:r>
            <a:endParaRPr kumimoji="0" lang="en-US" altLang="en-US" sz="18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434078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3646908" y="533400"/>
            <a:ext cx="185018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a:t>Reference</a:t>
            </a:r>
            <a:endParaRPr lang="en-US" sz="2400" dirty="0"/>
          </a:p>
        </p:txBody>
      </p:sp>
      <p:sp>
        <p:nvSpPr>
          <p:cNvPr id="2" name="TextBox 1">
            <a:extLst>
              <a:ext uri="{FF2B5EF4-FFF2-40B4-BE49-F238E27FC236}">
                <a16:creationId xmlns:a16="http://schemas.microsoft.com/office/drawing/2014/main" id="{6D280E98-31BA-D310-9D27-A445FF2B584E}"/>
              </a:ext>
            </a:extLst>
          </p:cNvPr>
          <p:cNvSpPr txBox="1"/>
          <p:nvPr/>
        </p:nvSpPr>
        <p:spPr>
          <a:xfrm>
            <a:off x="190498" y="1447800"/>
            <a:ext cx="8763000" cy="3323987"/>
          </a:xfrm>
          <a:prstGeom prst="rect">
            <a:avLst/>
          </a:prstGeom>
          <a:noFill/>
        </p:spPr>
        <p:txBody>
          <a:bodyPr wrap="square" rtlCol="0">
            <a:spAutoFit/>
          </a:bodyPr>
          <a:lstStyle/>
          <a:p>
            <a:r>
              <a:rPr lang="en-US" sz="1400" dirty="0">
                <a:latin typeface="Times New Roman" panose="02020603050405020304" pitchFamily="18" charset="0"/>
                <a:cs typeface="Times New Roman" panose="02020603050405020304" pitchFamily="18" charset="0"/>
              </a:rPr>
              <a:t>[1] M. </a:t>
            </a:r>
            <a:r>
              <a:rPr lang="en-US" sz="1400" dirty="0" err="1">
                <a:latin typeface="Times New Roman" panose="02020603050405020304" pitchFamily="18" charset="0"/>
                <a:cs typeface="Times New Roman" panose="02020603050405020304" pitchFamily="18" charset="0"/>
              </a:rPr>
              <a:t>Elamassie</a:t>
            </a:r>
            <a:r>
              <a:rPr lang="en-US" sz="1400" dirty="0">
                <a:latin typeface="Times New Roman" panose="02020603050405020304" pitchFamily="18" charset="0"/>
                <a:cs typeface="Times New Roman" panose="02020603050405020304" pitchFamily="18" charset="0"/>
              </a:rPr>
              <a:t> and M. Uysal, “Feedback-Free Adaptive Modulation Selection Algorithm for FSO Systems,” IEEE Wireless Communications Letters, vol. 10, no. 9, pp. 1964–1968, Sep. 2021, </a:t>
            </a:r>
            <a:r>
              <a:rPr lang="en-US" sz="1400" dirty="0" err="1">
                <a:latin typeface="Times New Roman" panose="02020603050405020304" pitchFamily="18" charset="0"/>
                <a:cs typeface="Times New Roman" panose="02020603050405020304" pitchFamily="18" charset="0"/>
              </a:rPr>
              <a:t>doi</a:t>
            </a:r>
            <a:r>
              <a:rPr lang="en-US"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hlinkClick r:id="rId2"/>
              </a:rPr>
              <a:t>https://doi.org/10.1109/lwc.2021.3088871</a:t>
            </a:r>
            <a:r>
              <a:rPr lang="en-US" sz="1400" dirty="0">
                <a:latin typeface="Times New Roman" panose="02020603050405020304" pitchFamily="18" charset="0"/>
                <a:cs typeface="Times New Roman" panose="02020603050405020304" pitchFamily="18" charset="0"/>
              </a:rPr>
              <a:t>.</a:t>
            </a:r>
          </a:p>
          <a:p>
            <a:endParaRPr lang="en-US" sz="1400" dirty="0">
              <a:latin typeface="Times New Roman" panose="02020603050405020304" pitchFamily="18" charset="0"/>
              <a:cs typeface="Times New Roman" panose="02020603050405020304" pitchFamily="18" charset="0"/>
            </a:endParaRPr>
          </a:p>
          <a:p>
            <a:r>
              <a:rPr lang="en-US" sz="1400" b="0" i="0" dirty="0">
                <a:effectLst/>
                <a:latin typeface="Times New Roman" panose="02020603050405020304" pitchFamily="18" charset="0"/>
                <a:cs typeface="Times New Roman" panose="02020603050405020304" pitchFamily="18" charset="0"/>
              </a:rPr>
              <a:t>[2] Z. Wang, Y. Tang, S. Song, H. Chen, X. Lu, and F. Liu, “SI-AMC: Integrating DL-Based Scenario Identification into Adaptive Modulation and Coding in Vehicular Communications,” 2022 IEEE Wireless Communications and Networking Conference (WCNC), pp. 1–6, Apr. 2024, </a:t>
            </a:r>
            <a:r>
              <a:rPr lang="en-US" sz="1400" b="0" i="0" dirty="0" err="1">
                <a:effectLst/>
                <a:latin typeface="Times New Roman" panose="02020603050405020304" pitchFamily="18" charset="0"/>
                <a:cs typeface="Times New Roman" panose="02020603050405020304" pitchFamily="18" charset="0"/>
              </a:rPr>
              <a:t>doi</a:t>
            </a:r>
            <a:r>
              <a:rPr lang="en-US" sz="1400" b="0" i="0" dirty="0">
                <a:effectLst/>
                <a:latin typeface="Times New Roman" panose="02020603050405020304" pitchFamily="18" charset="0"/>
                <a:cs typeface="Times New Roman" panose="02020603050405020304" pitchFamily="18" charset="0"/>
              </a:rPr>
              <a:t>: </a:t>
            </a:r>
            <a:r>
              <a:rPr lang="en-US" sz="1400" b="0" i="0" dirty="0">
                <a:effectLst/>
                <a:latin typeface="Times New Roman" panose="02020603050405020304" pitchFamily="18" charset="0"/>
                <a:cs typeface="Times New Roman" panose="02020603050405020304" pitchFamily="18" charset="0"/>
                <a:hlinkClick r:id="rId3"/>
              </a:rPr>
              <a:t>https://doi.org/10.1109/wcnc57260.2024.10571337</a:t>
            </a:r>
            <a:r>
              <a:rPr lang="en-US" sz="1400" b="0" i="0" dirty="0">
                <a:effectLst/>
                <a:latin typeface="Times New Roman" panose="02020603050405020304" pitchFamily="18" charset="0"/>
                <a:cs typeface="Times New Roman" panose="02020603050405020304" pitchFamily="18" charset="0"/>
              </a:rPr>
              <a:t>. </a:t>
            </a:r>
          </a:p>
          <a:p>
            <a:endParaRPr lang="en-US" sz="1400" b="0" i="0" dirty="0">
              <a:effectLst/>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[3] A. Islam, N. Thomos, and L. </a:t>
            </a:r>
            <a:r>
              <a:rPr lang="en-US" sz="1400" dirty="0" err="1">
                <a:latin typeface="Times New Roman" panose="02020603050405020304" pitchFamily="18" charset="0"/>
                <a:cs typeface="Times New Roman" panose="02020603050405020304" pitchFamily="18" charset="0"/>
              </a:rPr>
              <a:t>Musavian</a:t>
            </a:r>
            <a:r>
              <a:rPr lang="en-US" sz="1400" dirty="0">
                <a:latin typeface="Times New Roman" panose="02020603050405020304" pitchFamily="18" charset="0"/>
                <a:cs typeface="Times New Roman" panose="02020603050405020304" pitchFamily="18" charset="0"/>
              </a:rPr>
              <a:t>, “Deep Reinforcement Learning Based Ultra Reliable and Low Latency Vehicular OCC,” IEEE Transactions on Communications, pp. 1–1, 2024, </a:t>
            </a:r>
            <a:r>
              <a:rPr lang="en-US" sz="1400" dirty="0" err="1">
                <a:latin typeface="Times New Roman" panose="02020603050405020304" pitchFamily="18" charset="0"/>
                <a:cs typeface="Times New Roman" panose="02020603050405020304" pitchFamily="18" charset="0"/>
              </a:rPr>
              <a:t>doi:</a:t>
            </a:r>
            <a:r>
              <a:rPr lang="en-US" sz="1400" dirty="0" err="1">
                <a:latin typeface="Times New Roman" panose="02020603050405020304" pitchFamily="18" charset="0"/>
                <a:cs typeface="Times New Roman" panose="02020603050405020304" pitchFamily="18" charset="0"/>
                <a:hlinkClick r:id="rId4"/>
              </a:rPr>
              <a:t>https</a:t>
            </a:r>
            <a:r>
              <a:rPr lang="en-US" sz="1400" dirty="0">
                <a:latin typeface="Times New Roman" panose="02020603050405020304" pitchFamily="18" charset="0"/>
                <a:cs typeface="Times New Roman" panose="02020603050405020304" pitchFamily="18" charset="0"/>
                <a:hlinkClick r:id="rId4"/>
              </a:rPr>
              <a:t>://doi.org/10.1109/tcomm.2024.3478108</a:t>
            </a:r>
            <a:r>
              <a:rPr lang="en-US" sz="1400" dirty="0">
                <a:latin typeface="Times New Roman" panose="02020603050405020304" pitchFamily="18" charset="0"/>
                <a:cs typeface="Times New Roman" panose="02020603050405020304" pitchFamily="18" charset="0"/>
              </a:rPr>
              <a:t>.</a:t>
            </a:r>
          </a:p>
          <a:p>
            <a:endParaRPr lang="en-US" sz="1400" dirty="0">
              <a:latin typeface="Times New Roman" panose="02020603050405020304" pitchFamily="18" charset="0"/>
              <a:cs typeface="Times New Roman" panose="02020603050405020304" pitchFamily="18" charset="0"/>
            </a:endParaRPr>
          </a:p>
          <a:p>
            <a:r>
              <a:rPr lang="en-US" sz="1400" dirty="0">
                <a:latin typeface="Times New Roman" panose="02020603050405020304" pitchFamily="18" charset="0"/>
                <a:cs typeface="Times New Roman" panose="02020603050405020304" pitchFamily="18" charset="0"/>
              </a:rPr>
              <a:t>[4] J. Shao, Y. Liu, X. Du, and T. Xie, “Adaptive Modulation Scheme for Soft-Switching Hybrid FSO/RF Links Based on Machine Learning,” Photonics, vol. 11, no. 5, p. 404, Apr. 2024, </a:t>
            </a:r>
            <a:r>
              <a:rPr lang="en-US" sz="1400" dirty="0" err="1">
                <a:latin typeface="Times New Roman" panose="02020603050405020304" pitchFamily="18" charset="0"/>
                <a:cs typeface="Times New Roman" panose="02020603050405020304" pitchFamily="18" charset="0"/>
              </a:rPr>
              <a:t>doi</a:t>
            </a:r>
            <a:r>
              <a:rPr lang="en-US" sz="1400" dirty="0">
                <a:latin typeface="Times New Roman" panose="02020603050405020304" pitchFamily="18" charset="0"/>
                <a:cs typeface="Times New Roman" panose="02020603050405020304" pitchFamily="18" charset="0"/>
              </a:rPr>
              <a:t>: </a:t>
            </a:r>
            <a:r>
              <a:rPr lang="en-US" sz="1400" dirty="0">
                <a:latin typeface="Times New Roman" panose="02020603050405020304" pitchFamily="18" charset="0"/>
                <a:cs typeface="Times New Roman" panose="02020603050405020304" pitchFamily="18" charset="0"/>
                <a:hlinkClick r:id="rId5"/>
              </a:rPr>
              <a:t>https://doi.org/10.3390/photonics11050404</a:t>
            </a:r>
            <a:r>
              <a:rPr lang="en-US" sz="1400" dirty="0">
                <a:latin typeface="Times New Roman" panose="02020603050405020304" pitchFamily="18" charset="0"/>
                <a:cs typeface="Times New Roman" panose="02020603050405020304" pitchFamily="18" charset="0"/>
              </a:rPr>
              <a:t>. </a:t>
            </a:r>
            <a:endParaRPr lang="en-US" dirty="0"/>
          </a:p>
          <a:p>
            <a:endParaRPr lang="en-US" altLang="ko-K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4500647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33356</TotalTime>
  <Words>1119</Words>
  <Application>Microsoft Office PowerPoint</Application>
  <PresentationFormat>화면 슬라이드 쇼(4:3)</PresentationFormat>
  <Paragraphs>79</Paragraphs>
  <Slides>8</Slides>
  <Notes>1</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8</vt:i4>
      </vt:variant>
    </vt:vector>
  </HeadingPairs>
  <TitlesOfParts>
    <vt:vector size="13" baseType="lpstr">
      <vt:lpstr>Arial</vt:lpstr>
      <vt:lpstr>Calibri</vt:lpstr>
      <vt:lpstr>Times New Roman</vt:lpstr>
      <vt:lpstr>Wingdings</vt:lpstr>
      <vt:lpstr>Office Theme</vt:lpstr>
      <vt:lpstr>PowerPoint 프레젠테이션</vt:lpstr>
      <vt:lpstr>PowerPoint 프레젠테이션</vt:lpstr>
      <vt:lpstr>Contents</vt:lpstr>
      <vt:lpstr>Background Study</vt:lpstr>
      <vt:lpstr>Current Problems in FSO AMC</vt:lpstr>
      <vt:lpstr>Future Directions for AMC in FSO</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장영민(교원-전자시스템공학전공)</cp:lastModifiedBy>
  <cp:revision>1001</cp:revision>
  <cp:lastPrinted>2017-05-07T15:48:38Z</cp:lastPrinted>
  <dcterms:created xsi:type="dcterms:W3CDTF">2010-05-15T17:50:32Z</dcterms:created>
  <dcterms:modified xsi:type="dcterms:W3CDTF">2025-07-30T11:07:21Z</dcterms:modified>
</cp:coreProperties>
</file>