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4"/>
  </p:notesMasterIdLst>
  <p:handoutMasterIdLst>
    <p:handoutMasterId r:id="rId15"/>
  </p:handoutMasterIdLst>
  <p:sldIdLst>
    <p:sldId id="346" r:id="rId5"/>
    <p:sldId id="311" r:id="rId6"/>
    <p:sldId id="371" r:id="rId7"/>
    <p:sldId id="372" r:id="rId8"/>
    <p:sldId id="381" r:id="rId9"/>
    <p:sldId id="382" r:id="rId10"/>
    <p:sldId id="365" r:id="rId11"/>
    <p:sldId id="383" r:id="rId12"/>
    <p:sldId id="366"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05" autoAdjust="0"/>
    <p:restoredTop sz="93548" autoAdjust="0"/>
  </p:normalViewPr>
  <p:slideViewPr>
    <p:cSldViewPr showGuides="1">
      <p:cViewPr varScale="1">
        <p:scale>
          <a:sx n="77" d="100"/>
          <a:sy n="77" d="100"/>
        </p:scale>
        <p:origin x="1507" y="62"/>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7/30/2025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7/30/2025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400110"/>
          </a:xfrm>
          <a:prstGeom prst="rect">
            <a:avLst/>
          </a:prstGeom>
          <a:noFill/>
        </p:spPr>
        <p:txBody>
          <a:bodyPr wrap="square" rtlCol="0">
            <a:spAutoFit/>
          </a:bodyPr>
          <a:lstStyle/>
          <a:p>
            <a:pPr algn="r"/>
            <a:r>
              <a:rPr lang="it-IT" altLang="ko-KR" sz="1800" b="0" i="0" kern="1200" dirty="0">
                <a:solidFill>
                  <a:schemeClr val="tx1"/>
                </a:solidFill>
                <a:effectLst/>
                <a:latin typeface="+mn-lt"/>
                <a:ea typeface="+mn-ea"/>
                <a:cs typeface="+mn-cs"/>
              </a:rPr>
              <a:t>DCN </a:t>
            </a:r>
            <a:r>
              <a:rPr lang="it-IT" altLang="ko-KR" sz="2000" b="1" i="0" kern="1200" dirty="0">
                <a:solidFill>
                  <a:schemeClr val="tx1"/>
                </a:solidFill>
                <a:effectLst/>
                <a:latin typeface="+mn-lt"/>
                <a:ea typeface="+mn-ea"/>
                <a:cs typeface="+mn-cs"/>
              </a:rPr>
              <a:t>15-25-0385-00-07ma</a:t>
            </a: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10" name="TextBox 9"/>
          <p:cNvSpPr txBox="1"/>
          <p:nvPr userDrawn="1"/>
        </p:nvSpPr>
        <p:spPr>
          <a:xfrm>
            <a:off x="457200" y="149423"/>
            <a:ext cx="1524000" cy="369332"/>
          </a:xfrm>
          <a:prstGeom prst="rect">
            <a:avLst/>
          </a:prstGeom>
          <a:noFill/>
        </p:spPr>
        <p:txBody>
          <a:bodyPr wrap="square" rtlCol="0">
            <a:spAutoFit/>
          </a:bodyPr>
          <a:lstStyle/>
          <a:p>
            <a:r>
              <a:rPr lang="it-IT" altLang="ko-KR" sz="1800" b="1" dirty="0">
                <a:latin typeface="Times New Roman" panose="02020603050405020304" pitchFamily="18" charset="0"/>
                <a:cs typeface="Times New Roman" panose="02020603050405020304" pitchFamily="18" charset="0"/>
              </a:rPr>
              <a:t>July</a:t>
            </a:r>
            <a:r>
              <a:rPr lang="ko-KR" altLang="en-US" sz="1800" b="1" dirty="0">
                <a:latin typeface="Times New Roman" panose="02020603050405020304" pitchFamily="18" charset="0"/>
                <a:cs typeface="Times New Roman" panose="02020603050405020304" pitchFamily="18" charset="0"/>
              </a:rPr>
              <a:t> </a:t>
            </a:r>
            <a:r>
              <a:rPr lang="en-US" altLang="ko-KR" sz="1800" b="1" dirty="0">
                <a:latin typeface="Times New Roman" panose="02020603050405020304" pitchFamily="18" charset="0"/>
                <a:cs typeface="Times New Roman" panose="02020603050405020304" pitchFamily="18" charset="0"/>
              </a:rPr>
              <a:t>2025</a:t>
            </a:r>
            <a:endParaRPr lang="en-US" sz="1800" b="1" dirty="0">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July 2025</a:t>
            </a:r>
          </a:p>
        </p:txBody>
      </p:sp>
      <p:sp>
        <p:nvSpPr>
          <p:cNvPr id="13"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9"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5" name="TextBox 14"/>
          <p:cNvSpPr txBox="1"/>
          <p:nvPr userDrawn="1"/>
        </p:nvSpPr>
        <p:spPr>
          <a:xfrm>
            <a:off x="5410200" y="152400"/>
            <a:ext cx="3276600" cy="369332"/>
          </a:xfrm>
          <a:prstGeom prst="rect">
            <a:avLst/>
          </a:prstGeom>
          <a:noFill/>
        </p:spPr>
        <p:txBody>
          <a:bodyPr wrap="square" rtlCol="0">
            <a:spAutoFit/>
          </a:bodyPr>
          <a:lstStyle/>
          <a:p>
            <a:pPr algn="r"/>
            <a:r>
              <a:rPr lang="it-IT" altLang="ko-KR" sz="1800" b="0" i="0" kern="1200" dirty="0">
                <a:solidFill>
                  <a:schemeClr val="tx1"/>
                </a:solidFill>
                <a:effectLst/>
                <a:latin typeface="+mn-lt"/>
                <a:ea typeface="+mn-ea"/>
                <a:cs typeface="+mn-cs"/>
              </a:rPr>
              <a:t>DCN </a:t>
            </a:r>
            <a:r>
              <a:rPr lang="it-IT" altLang="ko-KR" sz="1800" b="1" i="0" kern="1200" dirty="0">
                <a:solidFill>
                  <a:schemeClr val="tx1"/>
                </a:solidFill>
                <a:effectLst/>
                <a:latin typeface="+mn-lt"/>
                <a:ea typeface="+mn-ea"/>
                <a:cs typeface="+mn-cs"/>
              </a:rPr>
              <a:t>15-25-0385-00-07ma</a:t>
            </a:r>
            <a:endParaRPr lang="en-US" sz="14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0" name="Date Placeholder 3"/>
          <p:cNvSpPr txBox="1"/>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anose="02020603050405020304" pitchFamily="18" charset="0"/>
                <a:cs typeface="Times New Roman" panose="02020603050405020304"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Slide</a:t>
            </a:r>
          </a:p>
        </p:txBody>
      </p:sp>
      <p:sp>
        <p:nvSpPr>
          <p:cNvPr id="12" name="Slide Number Placeholder 5"/>
          <p:cNvSpPr txBox="1"/>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t>‹#›</a:t>
            </a:fld>
            <a:endParaRPr lang="en-US" dirty="0">
              <a:solidFill>
                <a:schemeClr val="tx1"/>
              </a:solidFill>
            </a:endParaRPr>
          </a:p>
        </p:txBody>
      </p:sp>
      <p:sp>
        <p:nvSpPr>
          <p:cNvPr id="13" name="Footer Placeholder 1"/>
          <p:cNvSpPr txBox="1"/>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Malgun Gothic" panose="020B0503020000020004" pitchFamily="34" charset="-127"/>
              <a:cs typeface="+mn-cs"/>
            </a:endParaRPr>
          </a:p>
        </p:txBody>
      </p:sp>
      <p:sp>
        <p:nvSpPr>
          <p:cNvPr id="14" name="Date Placeholder 1"/>
          <p:cNvSpPr txBox="1"/>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oi.org/10.1109/JSAC.2021.3088656" TargetMode="External"/><Relationship Id="rId7" Type="http://schemas.openxmlformats.org/officeDocument/2006/relationships/hyperlink" Target="https://doi.org/10.1109/ACCESS.2024.3360003" TargetMode="External"/><Relationship Id="rId2" Type="http://schemas.openxmlformats.org/officeDocument/2006/relationships/hyperlink" Target="https://doi.org/10.1109/TCSVT.2021.3082521" TargetMode="External"/><Relationship Id="rId1" Type="http://schemas.openxmlformats.org/officeDocument/2006/relationships/slideLayout" Target="../slideLayouts/slideLayout2.xml"/><Relationship Id="rId6" Type="http://schemas.openxmlformats.org/officeDocument/2006/relationships/hyperlink" Target="https://doi.org/10.1109/ICC42927.2021.9500996" TargetMode="External"/><Relationship Id="rId5" Type="http://schemas.openxmlformats.org/officeDocument/2006/relationships/hyperlink" Target="https://doi.org/10.1109/COMST.2024.3416309" TargetMode="External"/><Relationship Id="rId4" Type="http://schemas.openxmlformats.org/officeDocument/2006/relationships/hyperlink" Target="https://doi.org/10.1109/TNSE.2019.294226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293757"/>
          </a:xfrm>
          <a:prstGeom prst="rect">
            <a:avLst/>
          </a:prstGeom>
          <a:noFill/>
          <a:ln w="12700">
            <a:noFill/>
            <a:miter lim="800000"/>
            <a:headEnd type="none" w="sm" len="sm"/>
            <a:tailEnd type="none" w="sm" len="sm"/>
          </a:ln>
          <a:effectLst/>
        </p:spPr>
        <p:txBody>
          <a:bodyPr>
            <a:spAutoFit/>
          </a:bodyPr>
          <a:lstStyle/>
          <a:p>
            <a:pPr algn="ctr"/>
            <a:r>
              <a:rPr lang="en-US" altLang="ja-JP" b="1" u="sng" dirty="0">
                <a:effectLst>
                  <a:outerShdw blurRad="38100" dist="38100" dir="2700000" algn="tl">
                    <a:srgbClr val="C0C0C0"/>
                  </a:outerShdw>
                </a:effectLst>
                <a:latin typeface="Times New Roman" panose="02020603050405020304" pitchFamily="18" charset="0"/>
                <a:ea typeface="MS PGothic" panose="020B0600070205080204" charset="-128"/>
                <a:cs typeface="Times New Roman" panose="02020603050405020304" pitchFamily="18" charset="0"/>
              </a:rPr>
              <a:t>Project: IEEE P802.15 Working Group for Wireless Specialty Networks (WSNs)</a:t>
            </a:r>
            <a:endParaRPr lang="en-US" altLang="ja-JP" sz="1600" b="1"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Submission Title: </a:t>
            </a:r>
            <a:r>
              <a:rPr lang="en-GB" altLang="ja-JP" sz="1600" dirty="0">
                <a:latin typeface="Times New Roman" panose="02020603050405020304" pitchFamily="18" charset="0"/>
                <a:ea typeface="MS PGothic" panose="020B0600070205080204" charset="-128"/>
                <a:cs typeface="Times New Roman" panose="02020603050405020304" pitchFamily="18" charset="0"/>
              </a:rPr>
              <a:t>Improving Code Rate of Drone-FSO Communication Using Deep Learning Joint Source-Channel Coding</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Date Submitted: </a:t>
            </a:r>
            <a:r>
              <a:rPr lang="en-US" altLang="ja-JP" sz="1600" dirty="0">
                <a:latin typeface="Times New Roman" panose="02020603050405020304" pitchFamily="18" charset="0"/>
                <a:ea typeface="MS PGothic" panose="020B0600070205080204" charset="-128"/>
                <a:cs typeface="Times New Roman" panose="02020603050405020304" pitchFamily="18" charset="0"/>
              </a:rPr>
              <a:t>July 28, 2025	</a:t>
            </a: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Source:</a:t>
            </a:r>
            <a:r>
              <a:rPr lang="en-US" altLang="ja-JP" sz="1600" dirty="0">
                <a:latin typeface="Times New Roman" panose="02020603050405020304" pitchFamily="18" charset="0"/>
                <a:ea typeface="MS PGothic" panose="020B0600070205080204" charset="-128"/>
                <a:cs typeface="Times New Roman" panose="02020603050405020304" pitchFamily="18" charset="0"/>
              </a:rPr>
              <a:t> Irzal</a:t>
            </a:r>
            <a:r>
              <a:rPr lang="ko-KR" altLang="en-US"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a:latin typeface="Times New Roman" panose="02020603050405020304" pitchFamily="18" charset="0"/>
                <a:ea typeface="MS PGothic" panose="020B0600070205080204" charset="-128"/>
                <a:cs typeface="Times New Roman" panose="02020603050405020304" pitchFamily="18" charset="0"/>
              </a:rPr>
              <a:t>Zaini</a:t>
            </a:r>
            <a:r>
              <a:rPr lang="en-US" altLang="zh-CN" sz="1600" dirty="0">
                <a:latin typeface="Times New Roman" panose="02020603050405020304" pitchFamily="18" charset="0"/>
                <a:cs typeface="Times New Roman" panose="02020603050405020304" pitchFamily="18" charset="0"/>
              </a:rPr>
              <a:t>, Yeong Min Jang</a:t>
            </a:r>
            <a:r>
              <a:rPr lang="en-US" altLang="zh-CN" sz="1600" dirty="0">
                <a:latin typeface="Times New Roman" panose="02020603050405020304" pitchFamily="18" charset="0"/>
                <a:ea typeface="MS PGothic" panose="020B0600070205080204" charset="-128"/>
                <a:cs typeface="Times New Roman" panose="02020603050405020304" pitchFamily="18" charset="0"/>
              </a:rPr>
              <a:t> (</a:t>
            </a:r>
            <a:r>
              <a:rPr lang="en-US" altLang="ko-KR" sz="1600" dirty="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dirty="0">
                <a:latin typeface="Times New Roman" panose="02020603050405020304" pitchFamily="18" charset="0"/>
                <a:ea typeface="MS PGothic" panose="020B0600070205080204" charset="-128"/>
                <a:cs typeface="Times New Roman" panose="02020603050405020304" pitchFamily="18" charset="0"/>
              </a:rPr>
              <a:t>Address: Kookmin University, 77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Jeongneung</a:t>
            </a:r>
            <a:r>
              <a:rPr lang="en-US" altLang="ja-JP" sz="1600" dirty="0">
                <a:latin typeface="Times New Roman" panose="02020603050405020304" pitchFamily="18" charset="0"/>
                <a:ea typeface="MS PGothic" panose="020B0600070205080204" charset="-128"/>
                <a:cs typeface="Times New Roman" panose="02020603050405020304" pitchFamily="18" charset="0"/>
              </a:rPr>
              <a:t>-Ro, </a:t>
            </a:r>
            <a:r>
              <a:rPr lang="en-US" altLang="ja-JP" sz="1600" dirty="0" err="1">
                <a:latin typeface="Times New Roman" panose="02020603050405020304" pitchFamily="18" charset="0"/>
                <a:ea typeface="MS PGothic" panose="020B0600070205080204" charset="-128"/>
                <a:cs typeface="Times New Roman" panose="02020603050405020304" pitchFamily="18" charset="0"/>
              </a:rPr>
              <a:t>Seongbuk</a:t>
            </a:r>
            <a:r>
              <a:rPr lang="en-US" altLang="ja-JP" sz="1600" dirty="0">
                <a:latin typeface="Times New Roman" panose="02020603050405020304" pitchFamily="18" charset="0"/>
                <a:ea typeface="MS PGothic" panose="020B0600070205080204" charset="-128"/>
                <a:cs typeface="Times New Roman" panose="02020603050405020304" pitchFamily="18" charset="0"/>
              </a:rPr>
              <a:t>-Gu, Seoul, 136702, Republic of Korea</a:t>
            </a:r>
          </a:p>
          <a:p>
            <a:r>
              <a:rPr lang="en-US" altLang="ja-JP" sz="1600" dirty="0">
                <a:latin typeface="Times New Roman" panose="02020603050405020304" pitchFamily="18" charset="0"/>
                <a:ea typeface="MS PGothic" panose="020B0600070205080204" charset="-128"/>
                <a:cs typeface="Times New Roman" panose="02020603050405020304" pitchFamily="18" charset="0"/>
              </a:rPr>
              <a:t>Voice: +82-2-910-5068  				E-Mail: yjang</a:t>
            </a:r>
            <a:r>
              <a:rPr lang="en-US" altLang="ko-KR" sz="1600" dirty="0">
                <a:latin typeface="Times New Roman" panose="02020603050405020304" pitchFamily="18" charset="0"/>
                <a:ea typeface="굴림" charset="-127"/>
                <a:cs typeface="Times New Roman" panose="02020603050405020304" pitchFamily="18" charset="0"/>
              </a:rPr>
              <a:t>@kookmin.ac.kr</a:t>
            </a:r>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Re:</a:t>
            </a:r>
            <a:r>
              <a:rPr lang="en-US" altLang="ja-JP" sz="1600" dirty="0">
                <a:latin typeface="Times New Roman" panose="02020603050405020304" pitchFamily="18" charset="0"/>
                <a:ea typeface="MS PGothic" panose="020B0600070205080204" charset="-128"/>
                <a:cs typeface="Times New Roman" panose="02020603050405020304" pitchFamily="18" charset="0"/>
              </a:rPr>
              <a:t> </a:t>
            </a:r>
            <a:r>
              <a:rPr lang="en-US" altLang="ja-JP" dirty="0">
                <a:latin typeface="Times New Roman" panose="02020603050405020304" pitchFamily="18" charset="0"/>
                <a:ea typeface="MS PGothic" panose="020B0600070205080204"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Abstract:</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 the use case of DL JSCC for Drone FSO Communication</a:t>
            </a:r>
          </a:p>
          <a:p>
            <a:pPr>
              <a:spcBef>
                <a:spcPts val="600"/>
              </a:spcBef>
              <a:spcAft>
                <a:spcPts val="600"/>
              </a:spcAft>
            </a:pPr>
            <a:r>
              <a:rPr lang="en-US" altLang="ja-JP" sz="1600" b="1" dirty="0">
                <a:latin typeface="Times New Roman" panose="02020603050405020304" pitchFamily="18" charset="0"/>
                <a:ea typeface="MS PGothic" panose="020B0600070205080204" charset="-128"/>
                <a:cs typeface="Times New Roman" panose="02020603050405020304" pitchFamily="18" charset="0"/>
              </a:rPr>
              <a:t>Purpose:</a:t>
            </a:r>
            <a:r>
              <a:rPr lang="en-US" altLang="ja-JP" sz="1600" dirty="0">
                <a:latin typeface="Times New Roman" panose="02020603050405020304" pitchFamily="18" charset="0"/>
                <a:ea typeface="MS PGothic" panose="020B0600070205080204" charset="-128"/>
                <a:cs typeface="Times New Roman" panose="02020603050405020304" pitchFamily="18" charset="0"/>
              </a:rPr>
              <a:t>	Presentation for contribution on IG NG-OCC</a:t>
            </a:r>
          </a:p>
          <a:p>
            <a:pPr algn="just"/>
            <a:r>
              <a:rPr lang="en-US" altLang="ja-JP" sz="1600" b="1" dirty="0">
                <a:latin typeface="Times New Roman" panose="02020603050405020304" pitchFamily="18" charset="0"/>
                <a:ea typeface="MS PGothic" panose="020B0600070205080204" charset="-128"/>
                <a:cs typeface="Times New Roman" panose="02020603050405020304" pitchFamily="18" charset="0"/>
              </a:rPr>
              <a:t>Notice: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This document has been prepared to assist the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MS PGothic" panose="020B0600070205080204" charset="-128"/>
              <a:cs typeface="Times New Roman" panose="02020603050405020304" pitchFamily="18" charset="0"/>
            </a:endParaRPr>
          </a:p>
          <a:p>
            <a:r>
              <a:rPr lang="en-US" altLang="ja-JP" sz="1600" b="1" dirty="0">
                <a:latin typeface="Times New Roman" panose="02020603050405020304" pitchFamily="18" charset="0"/>
                <a:ea typeface="MS PGothic" panose="020B0600070205080204" charset="-128"/>
                <a:cs typeface="Times New Roman" panose="02020603050405020304" pitchFamily="18" charset="0"/>
              </a:rPr>
              <a:t>Release:</a:t>
            </a:r>
            <a:r>
              <a:rPr lang="en-US" altLang="ja-JP" sz="1600" dirty="0">
                <a:latin typeface="Times New Roman" panose="02020603050405020304" pitchFamily="18" charset="0"/>
                <a:ea typeface="MS PGothic" panose="020B0600070205080204" charset="-128"/>
                <a:cs typeface="Times New Roman" panose="02020603050405020304" pitchFamily="18" charset="0"/>
              </a:rPr>
              <a:t>	The contributor acknowledges and accepts that this contribution becomes the property of IEEE and may be made publicly available by IG NG-OCC.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altLang="ja-JP" b="1" dirty="0">
                <a:latin typeface="Times New Roman" panose="02020603050405020304" pitchFamily="18" charset="0"/>
                <a:ea typeface="MS PGothic" panose="020B0600070205080204" charset="-128"/>
                <a:cs typeface="Times New Roman" panose="02020603050405020304" pitchFamily="18" charset="0"/>
              </a:rPr>
              <a:t>Improving Code Rate of Drone-FSO Communication Using Deep Learning Joint Source-Channel Coding </a:t>
            </a:r>
            <a:br>
              <a:rPr lang="en-US" altLang="ja-JP" b="1" dirty="0">
                <a:latin typeface="Times New Roman" panose="02020603050405020304" pitchFamily="18" charset="0"/>
                <a:ea typeface="MS PGothic" panose="020B0600070205080204" charset="-128"/>
                <a:cs typeface="Times New Roman" panose="02020603050405020304" pitchFamily="18" charset="0"/>
              </a:rPr>
            </a:br>
            <a:r>
              <a:rPr lang="en-US" altLang="ja-JP" dirty="0">
                <a:latin typeface="Times New Roman" panose="02020603050405020304" pitchFamily="18" charset="0"/>
                <a:ea typeface="MS PGothic" panose="020B0600070205080204" charset="-128"/>
                <a:cs typeface="Times New Roman" panose="02020603050405020304" pitchFamily="18" charset="0"/>
              </a:rPr>
              <a:t>Contribution</a:t>
            </a:r>
            <a:br>
              <a:rPr lang="en-US" altLang="ja-JP" dirty="0">
                <a:latin typeface="Times New Roman" panose="02020603050405020304" pitchFamily="18" charset="0"/>
                <a:ea typeface="MS PGothic" panose="020B0600070205080204" charset="-128"/>
                <a:cs typeface="Times New Roman" panose="02020603050405020304" pitchFamily="18" charset="0"/>
              </a:rPr>
            </a:br>
            <a:br>
              <a:rPr lang="en-US" altLang="ja-JP" dirty="0">
                <a:latin typeface="Times New Roman" panose="02020603050405020304" pitchFamily="18" charset="0"/>
                <a:ea typeface="MS PGothic" panose="020B0600070205080204" charset="-128"/>
                <a:cs typeface="Times New Roman" panose="02020603050405020304" pitchFamily="18" charset="0"/>
              </a:rPr>
            </a:br>
            <a:r>
              <a:rPr lang="en-US" altLang="ja-JP" dirty="0">
                <a:latin typeface="Times New Roman" panose="02020603050405020304" pitchFamily="18" charset="0"/>
                <a:ea typeface="MS PGothic" panose="020B0600070205080204" charset="-128"/>
                <a:cs typeface="Times New Roman" panose="02020603050405020304" pitchFamily="18" charset="0"/>
              </a:rPr>
              <a:t> </a:t>
            </a:r>
            <a:br>
              <a:rPr lang="en-US" altLang="ja-JP" dirty="0">
                <a:latin typeface="Times New Roman" panose="02020603050405020304" pitchFamily="18" charset="0"/>
                <a:ea typeface="MS PGothic" panose="020B0600070205080204" charset="-128"/>
                <a:cs typeface="Times New Roman" panose="02020603050405020304" pitchFamily="18" charset="0"/>
              </a:rPr>
            </a:br>
            <a:r>
              <a:rPr lang="en-US" altLang="ja-JP" dirty="0">
                <a:latin typeface="Times New Roman" panose="02020603050405020304" pitchFamily="18" charset="0"/>
                <a:ea typeface="MS PGothic" panose="020B0600070205080204" charset="-128"/>
                <a:cs typeface="Times New Roman" panose="02020603050405020304" pitchFamily="18" charset="0"/>
              </a:rPr>
              <a:t>July 31, 2025</a:t>
            </a:r>
            <a:endParaRPr lang="ja-JP" altLang="ja-JP"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p>
          <a:p>
            <a:pPr algn="just"/>
            <a:r>
              <a:rPr lang="en-US" altLang="ja-JP" sz="2800" dirty="0">
                <a:latin typeface="Times New Roman" panose="02020603050405020304" pitchFamily="18" charset="0"/>
                <a:cs typeface="Times New Roman" panose="02020603050405020304" pitchFamily="18" charset="0"/>
              </a:rPr>
              <a:t>Drone-FSO Communication System</a:t>
            </a:r>
          </a:p>
          <a:p>
            <a:pPr algn="just"/>
            <a:r>
              <a:rPr lang="en-GB" altLang="ja-JP" sz="2800" dirty="0">
                <a:latin typeface="Times New Roman" panose="02020603050405020304" pitchFamily="18" charset="0"/>
                <a:cs typeface="Times New Roman" panose="02020603050405020304" pitchFamily="18" charset="0"/>
              </a:rPr>
              <a:t>Deep Learning Joint Source-Channel Coding</a:t>
            </a:r>
          </a:p>
          <a:p>
            <a:pPr algn="just"/>
            <a:r>
              <a:rPr lang="en-GB" altLang="ja-JP" sz="2800" dirty="0">
                <a:latin typeface="Times New Roman" panose="02020603050405020304" pitchFamily="18" charset="0"/>
                <a:cs typeface="Times New Roman" panose="02020603050405020304" pitchFamily="18" charset="0"/>
              </a:rPr>
              <a:t>JSCC Performance Comparison</a:t>
            </a:r>
          </a:p>
          <a:p>
            <a:pPr algn="just"/>
            <a:r>
              <a:rPr lang="en-US" altLang="ja-JP" sz="2800" dirty="0">
                <a:latin typeface="Times New Roman" panose="02020603050405020304" pitchFamily="18" charset="0"/>
                <a:cs typeface="Times New Roman" panose="02020603050405020304" pitchFamily="18" charset="0"/>
              </a:rPr>
              <a:t>Conclusion</a:t>
            </a:r>
          </a:p>
          <a:p>
            <a:pPr algn="just"/>
            <a:endParaRPr lang="en-US" altLang="ja-JP" sz="2800" dirty="0">
              <a:latin typeface="Times New Roman" panose="02020603050405020304" pitchFamily="18" charset="0"/>
              <a:cs typeface="Times New Roman" panose="02020603050405020304" pitchFamily="18" charset="0"/>
            </a:endParaRP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Background</a:t>
            </a:r>
          </a:p>
        </p:txBody>
      </p:sp>
      <p:sp>
        <p:nvSpPr>
          <p:cNvPr id="7" name="Rectangle 3"/>
          <p:cNvSpPr>
            <a:spLocks noGrp="1" noChangeArrowheads="1"/>
          </p:cNvSpPr>
          <p:nvPr>
            <p:ph idx="1"/>
          </p:nvPr>
        </p:nvSpPr>
        <p:spPr>
          <a:xfrm>
            <a:off x="457200" y="1219200"/>
            <a:ext cx="8382000" cy="4918464"/>
          </a:xfrm>
        </p:spPr>
        <p:txBody>
          <a:bodyPr>
            <a:normAutofit/>
          </a:bodyPr>
          <a:lstStyle/>
          <a:p>
            <a:pPr lvl="0" algn="just"/>
            <a:r>
              <a:rPr lang="en-US" altLang="ko-KR" sz="2400" dirty="0">
                <a:latin typeface="Times New Roman" panose="02020603050405020304" pitchFamily="18" charset="0"/>
                <a:cs typeface="Times New Roman" panose="02020603050405020304" pitchFamily="18" charset="0"/>
              </a:rPr>
              <a:t>Drone-FSO communication system is a promising future of the wireless technology.</a:t>
            </a:r>
          </a:p>
          <a:p>
            <a:pPr lvl="0" algn="just"/>
            <a:r>
              <a:rPr lang="en-US" altLang="ko-KR" sz="2400" dirty="0">
                <a:latin typeface="Times New Roman" panose="02020603050405020304" pitchFamily="18" charset="0"/>
                <a:cs typeface="Times New Roman" panose="02020603050405020304" pitchFamily="18" charset="0"/>
              </a:rPr>
              <a:t>However, FSO system performance suffers greatly from the channel noise such as dust, rain droplets, and small particles.</a:t>
            </a:r>
          </a:p>
          <a:p>
            <a:pPr lvl="0" algn="just"/>
            <a:r>
              <a:rPr lang="en-US" altLang="ko-KR" sz="2400" dirty="0">
                <a:latin typeface="Times New Roman" panose="02020603050405020304" pitchFamily="18" charset="0"/>
                <a:cs typeface="Times New Roman" panose="02020603050405020304" pitchFamily="18" charset="0"/>
              </a:rPr>
              <a:t>Therefore, a new</a:t>
            </a:r>
            <a:r>
              <a:rPr lang="ko-KR" altLang="en-US" sz="2400" dirty="0">
                <a:latin typeface="Times New Roman" panose="02020603050405020304" pitchFamily="18" charset="0"/>
                <a:cs typeface="Times New Roman" panose="02020603050405020304" pitchFamily="18" charset="0"/>
              </a:rPr>
              <a:t> </a:t>
            </a:r>
            <a:r>
              <a:rPr lang="en-US" altLang="ko-KR" sz="2400" dirty="0">
                <a:latin typeface="Times New Roman" panose="02020603050405020304" pitchFamily="18" charset="0"/>
                <a:cs typeface="Times New Roman" panose="02020603050405020304" pitchFamily="18" charset="0"/>
              </a:rPr>
              <a:t>approach</a:t>
            </a:r>
            <a:r>
              <a:rPr lang="ko-KR" altLang="en-US" sz="2400" dirty="0">
                <a:latin typeface="Times New Roman" panose="02020603050405020304" pitchFamily="18" charset="0"/>
                <a:cs typeface="Times New Roman" panose="02020603050405020304" pitchFamily="18" charset="0"/>
              </a:rPr>
              <a:t> </a:t>
            </a:r>
            <a:r>
              <a:rPr lang="en-US" altLang="ko-KR" sz="2400" dirty="0">
                <a:latin typeface="Times New Roman" panose="02020603050405020304" pitchFamily="18" charset="0"/>
                <a:cs typeface="Times New Roman" panose="02020603050405020304" pitchFamily="18" charset="0"/>
              </a:rPr>
              <a:t>of robust channel coding scheme is required to mitigate this issue.</a:t>
            </a:r>
          </a:p>
          <a:p>
            <a:pPr lvl="0" algn="just"/>
            <a:r>
              <a:rPr lang="en-US" altLang="ko-KR" sz="2400" dirty="0">
                <a:latin typeface="Times New Roman" panose="02020603050405020304" pitchFamily="18" charset="0"/>
                <a:cs typeface="Times New Roman" panose="02020603050405020304" pitchFamily="18" charset="0"/>
              </a:rPr>
              <a:t>Joint Source-Channel Coding (JSCC) scheme can improve the FSO system performance with coding rate close to unity.</a:t>
            </a:r>
          </a:p>
          <a:p>
            <a:pPr lvl="0" algn="just"/>
            <a:r>
              <a:rPr lang="en-US" altLang="ko-KR" sz="2400" dirty="0">
                <a:latin typeface="Times New Roman" panose="02020603050405020304" pitchFamily="18" charset="0"/>
                <a:cs typeface="Times New Roman" panose="02020603050405020304" pitchFamily="18" charset="0"/>
              </a:rPr>
              <a:t>The utilization of Deep Learning implementation can reduce the JSCC process load and be deployed in a lightweight Drone-FSO systems.</a:t>
            </a:r>
            <a:endParaRPr lang="en-US" altLang="ko-K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Grp="1" noChangeArrowheads="1"/>
          </p:cNvSpPr>
          <p:nvPr>
            <p:ph idx="1"/>
          </p:nvPr>
        </p:nvSpPr>
        <p:spPr>
          <a:xfrm>
            <a:off x="260272" y="1861148"/>
            <a:ext cx="4311728" cy="4082452"/>
          </a:xfrm>
        </p:spPr>
        <p:txBody>
          <a:bodyPr>
            <a:normAutofit/>
          </a:bodyPr>
          <a:lstStyle/>
          <a:p>
            <a:pPr algn="just"/>
            <a:r>
              <a:rPr lang="en-US" altLang="ja-JP" sz="2000" dirty="0">
                <a:latin typeface="Times New Roman" panose="02020603050405020304" pitchFamily="18" charset="0"/>
                <a:cs typeface="Times New Roman" panose="02020603050405020304" pitchFamily="18" charset="0"/>
              </a:rPr>
              <a:t>The FSO has advantages over radio system thanks to its superior bandwidth and transmission speed.</a:t>
            </a:r>
          </a:p>
          <a:p>
            <a:pPr algn="just"/>
            <a:r>
              <a:rPr lang="en-US" altLang="ja-JP" sz="2000" dirty="0">
                <a:latin typeface="Times New Roman" panose="02020603050405020304" pitchFamily="18" charset="0"/>
                <a:cs typeface="Times New Roman" panose="02020603050405020304" pitchFamily="18" charset="0"/>
              </a:rPr>
              <a:t>However, this exploit comes with a price, that the channel condition affects greatly to FSO system performance.</a:t>
            </a:r>
          </a:p>
          <a:p>
            <a:pPr algn="just"/>
            <a:r>
              <a:rPr lang="en-US" altLang="ja-JP" sz="2000" dirty="0">
                <a:latin typeface="Times New Roman" panose="02020603050405020304" pitchFamily="18" charset="0"/>
                <a:cs typeface="Times New Roman" panose="02020603050405020304" pitchFamily="18" charset="0"/>
              </a:rPr>
              <a:t>In the cellular network, a Drone can be used as a hovering base-station to cover mobile user that can’t be reached by ground base-station.</a:t>
            </a:r>
          </a:p>
          <a:p>
            <a:pPr algn="just"/>
            <a:endParaRPr lang="en-US" altLang="ja-JP" sz="2000" dirty="0">
              <a:latin typeface="Times New Roman" panose="02020603050405020304" pitchFamily="18" charset="0"/>
              <a:cs typeface="Times New Roman" panose="02020603050405020304" pitchFamily="18" charset="0"/>
            </a:endParaRPr>
          </a:p>
        </p:txBody>
      </p:sp>
      <p:sp>
        <p:nvSpPr>
          <p:cNvPr id="6" name="Title 5"/>
          <p:cNvSpPr>
            <a:spLocks noGrp="1"/>
          </p:cNvSpPr>
          <p:nvPr>
            <p:ph type="title"/>
          </p:nvPr>
        </p:nvSpPr>
        <p:spPr>
          <a:xfrm>
            <a:off x="457200" y="381000"/>
            <a:ext cx="8229600" cy="1295400"/>
          </a:xfrm>
        </p:spPr>
        <p:txBody>
          <a:bodyPr>
            <a:normAutofit fontScale="90000"/>
          </a:bodyPr>
          <a:lstStyle/>
          <a:p>
            <a:r>
              <a:rPr lang="en-GB" altLang="ja-JP" dirty="0">
                <a:latin typeface="Times New Roman" panose="02020603050405020304" pitchFamily="18" charset="0"/>
                <a:cs typeface="Times New Roman" panose="02020603050405020304" pitchFamily="18" charset="0"/>
              </a:rPr>
              <a:t>Drone-FSO Communication Architecture</a:t>
            </a:r>
          </a:p>
        </p:txBody>
      </p:sp>
      <p:pic>
        <p:nvPicPr>
          <p:cNvPr id="3" name="Picture 2">
            <a:extLst>
              <a:ext uri="{FF2B5EF4-FFF2-40B4-BE49-F238E27FC236}">
                <a16:creationId xmlns:a16="http://schemas.microsoft.com/office/drawing/2014/main" id="{9BAF4B18-32D5-6C4F-98F6-8196CD94E6D4}"/>
              </a:ext>
            </a:extLst>
          </p:cNvPr>
          <p:cNvPicPr>
            <a:picLocks noChangeAspect="1"/>
          </p:cNvPicPr>
          <p:nvPr/>
        </p:nvPicPr>
        <p:blipFill>
          <a:blip r:embed="rId2"/>
          <a:stretch>
            <a:fillRect/>
          </a:stretch>
        </p:blipFill>
        <p:spPr>
          <a:xfrm>
            <a:off x="4873703" y="1981200"/>
            <a:ext cx="4010025" cy="2552700"/>
          </a:xfrm>
          <a:prstGeom prst="rect">
            <a:avLst/>
          </a:prstGeom>
        </p:spPr>
      </p:pic>
      <p:sp>
        <p:nvSpPr>
          <p:cNvPr id="8" name="TextBox 7">
            <a:extLst>
              <a:ext uri="{FF2B5EF4-FFF2-40B4-BE49-F238E27FC236}">
                <a16:creationId xmlns:a16="http://schemas.microsoft.com/office/drawing/2014/main" id="{64E8C2A4-9583-2A44-FA65-5BEFE2C67573}"/>
              </a:ext>
            </a:extLst>
          </p:cNvPr>
          <p:cNvSpPr txBox="1"/>
          <p:nvPr/>
        </p:nvSpPr>
        <p:spPr>
          <a:xfrm>
            <a:off x="5562600" y="4687979"/>
            <a:ext cx="2667000" cy="307777"/>
          </a:xfrm>
          <a:prstGeom prst="rect">
            <a:avLst/>
          </a:prstGeom>
          <a:noFill/>
        </p:spPr>
        <p:txBody>
          <a:bodyPr wrap="square">
            <a:spAutoFit/>
          </a:bodyPr>
          <a:lstStyle/>
          <a:p>
            <a:pPr algn="ctr"/>
            <a:r>
              <a:rPr lang="en-US" sz="1400" dirty="0">
                <a:latin typeface="Times New Roman" panose="02020603050405020304" pitchFamily="18" charset="0"/>
                <a:cs typeface="Times New Roman" panose="02020603050405020304" pitchFamily="18" charset="0"/>
              </a:rPr>
              <a:t>&lt;Role of Drones in FSO network&gt;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383748-B91F-CF29-2102-FB385838AC87}"/>
            </a:ext>
          </a:extLst>
        </p:cNvPr>
        <p:cNvGrpSpPr/>
        <p:nvPr/>
      </p:nvGrpSpPr>
      <p:grpSpPr>
        <a:xfrm>
          <a:off x="0" y="0"/>
          <a:ext cx="0" cy="0"/>
          <a:chOff x="0" y="0"/>
          <a:chExt cx="0" cy="0"/>
        </a:xfrm>
      </p:grpSpPr>
      <p:sp>
        <p:nvSpPr>
          <p:cNvPr id="7" name="Rectangle 3">
            <a:extLst>
              <a:ext uri="{FF2B5EF4-FFF2-40B4-BE49-F238E27FC236}">
                <a16:creationId xmlns:a16="http://schemas.microsoft.com/office/drawing/2014/main" id="{C13505B4-6629-463E-7AF1-5BBC5BB5CEEE}"/>
              </a:ext>
            </a:extLst>
          </p:cNvPr>
          <p:cNvSpPr>
            <a:spLocks noGrp="1" noChangeArrowheads="1"/>
          </p:cNvSpPr>
          <p:nvPr>
            <p:ph idx="1"/>
          </p:nvPr>
        </p:nvSpPr>
        <p:spPr>
          <a:xfrm>
            <a:off x="260272" y="1861148"/>
            <a:ext cx="4311728" cy="4082452"/>
          </a:xfrm>
        </p:spPr>
        <p:txBody>
          <a:bodyPr>
            <a:normAutofit fontScale="92500" lnSpcReduction="20000"/>
          </a:bodyPr>
          <a:lstStyle/>
          <a:p>
            <a:pPr algn="just"/>
            <a:r>
              <a:rPr lang="en-US" altLang="ja-JP" sz="2000" dirty="0">
                <a:latin typeface="Times New Roman" panose="02020603050405020304" pitchFamily="18" charset="0"/>
                <a:cs typeface="Times New Roman" panose="02020603050405020304" pitchFamily="18" charset="0"/>
              </a:rPr>
              <a:t>The usage of bit-level channel coding is usually redundant in the fragile FSO communication system, hence not efficient.</a:t>
            </a:r>
          </a:p>
          <a:p>
            <a:pPr algn="just"/>
            <a:r>
              <a:rPr lang="en-US" altLang="ja-JP" sz="2000" dirty="0">
                <a:latin typeface="Times New Roman" panose="02020603050405020304" pitchFamily="18" charset="0"/>
                <a:cs typeface="Times New Roman" panose="02020603050405020304" pitchFamily="18" charset="0"/>
              </a:rPr>
              <a:t>Therefore, considering high-level semantic coding scheme can improve the performance and effectiveness of FSO system.</a:t>
            </a:r>
          </a:p>
          <a:p>
            <a:pPr algn="just"/>
            <a:r>
              <a:rPr lang="en-US" altLang="ja-JP" sz="2000" dirty="0">
                <a:latin typeface="Times New Roman" panose="02020603050405020304" pitchFamily="18" charset="0"/>
                <a:cs typeface="Times New Roman" panose="02020603050405020304" pitchFamily="18" charset="0"/>
              </a:rPr>
              <a:t>The DL JSCC combines the process of source encoding and channel coding into one network process.</a:t>
            </a:r>
          </a:p>
          <a:p>
            <a:pPr algn="just"/>
            <a:r>
              <a:rPr lang="en-US" altLang="ja-JP" sz="2000" dirty="0">
                <a:latin typeface="Times New Roman" panose="02020603050405020304" pitchFamily="18" charset="0"/>
                <a:cs typeface="Times New Roman" panose="02020603050405020304" pitchFamily="18" charset="0"/>
              </a:rPr>
              <a:t>This tandem of source and channel coding results in more reliable and efficient data transmission, especially in bandwidth-limited or highly error-prone wireless systems.</a:t>
            </a:r>
          </a:p>
          <a:p>
            <a:pPr algn="just"/>
            <a:endParaRPr lang="en-US" altLang="ja-JP" sz="2000" dirty="0">
              <a:latin typeface="Times New Roman" panose="02020603050405020304" pitchFamily="18" charset="0"/>
              <a:cs typeface="Times New Roman" panose="02020603050405020304" pitchFamily="18" charset="0"/>
            </a:endParaRPr>
          </a:p>
        </p:txBody>
      </p:sp>
      <p:sp>
        <p:nvSpPr>
          <p:cNvPr id="6" name="Title 5">
            <a:extLst>
              <a:ext uri="{FF2B5EF4-FFF2-40B4-BE49-F238E27FC236}">
                <a16:creationId xmlns:a16="http://schemas.microsoft.com/office/drawing/2014/main" id="{532DFD46-7AE9-932E-D0AE-FAE8D8CF0CDB}"/>
              </a:ext>
            </a:extLst>
          </p:cNvPr>
          <p:cNvSpPr>
            <a:spLocks noGrp="1"/>
          </p:cNvSpPr>
          <p:nvPr>
            <p:ph type="title"/>
          </p:nvPr>
        </p:nvSpPr>
        <p:spPr>
          <a:xfrm>
            <a:off x="457200" y="381000"/>
            <a:ext cx="8229600" cy="1295400"/>
          </a:xfrm>
        </p:spPr>
        <p:txBody>
          <a:bodyPr>
            <a:normAutofit fontScale="90000"/>
          </a:bodyPr>
          <a:lstStyle/>
          <a:p>
            <a:r>
              <a:rPr lang="en-GB" altLang="ja-JP" dirty="0">
                <a:latin typeface="Times New Roman" panose="02020603050405020304" pitchFamily="18" charset="0"/>
                <a:cs typeface="Times New Roman" panose="02020603050405020304" pitchFamily="18" charset="0"/>
              </a:rPr>
              <a:t>Deep Learning Joint Source-Channel Coding</a:t>
            </a:r>
          </a:p>
        </p:txBody>
      </p:sp>
      <p:sp>
        <p:nvSpPr>
          <p:cNvPr id="5" name="TextBox 4">
            <a:extLst>
              <a:ext uri="{FF2B5EF4-FFF2-40B4-BE49-F238E27FC236}">
                <a16:creationId xmlns:a16="http://schemas.microsoft.com/office/drawing/2014/main" id="{50A5DC14-F849-3EBF-8882-777317B02C88}"/>
              </a:ext>
            </a:extLst>
          </p:cNvPr>
          <p:cNvSpPr txBox="1"/>
          <p:nvPr/>
        </p:nvSpPr>
        <p:spPr>
          <a:xfrm>
            <a:off x="5562600" y="4687979"/>
            <a:ext cx="2209800" cy="307777"/>
          </a:xfrm>
          <a:prstGeom prst="rect">
            <a:avLst/>
          </a:prstGeom>
          <a:noFill/>
        </p:spPr>
        <p:txBody>
          <a:bodyPr wrap="square">
            <a:spAutoFit/>
          </a:bodyPr>
          <a:lstStyle/>
          <a:p>
            <a:pPr algn="ctr"/>
            <a:r>
              <a:rPr lang="en-US" sz="1400" dirty="0">
                <a:latin typeface="Times New Roman" panose="02020603050405020304" pitchFamily="18" charset="0"/>
                <a:cs typeface="Times New Roman" panose="02020603050405020304" pitchFamily="18" charset="0"/>
              </a:rPr>
              <a:t>&lt;Deep JSCC architecture&gt;</a:t>
            </a:r>
          </a:p>
        </p:txBody>
      </p:sp>
      <p:pic>
        <p:nvPicPr>
          <p:cNvPr id="4" name="Picture 3">
            <a:extLst>
              <a:ext uri="{FF2B5EF4-FFF2-40B4-BE49-F238E27FC236}">
                <a16:creationId xmlns:a16="http://schemas.microsoft.com/office/drawing/2014/main" id="{8E548998-CD46-3A38-01D2-8C9B7E6931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4536" y="2042364"/>
            <a:ext cx="4279191" cy="2619383"/>
          </a:xfrm>
          <a:prstGeom prst="rect">
            <a:avLst/>
          </a:prstGeom>
        </p:spPr>
      </p:pic>
    </p:spTree>
    <p:extLst>
      <p:ext uri="{BB962C8B-B14F-4D97-AF65-F5344CB8AC3E}">
        <p14:creationId xmlns:p14="http://schemas.microsoft.com/office/powerpoint/2010/main" val="1483831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201533" y="533400"/>
            <a:ext cx="6740948" cy="707886"/>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4000" dirty="0"/>
              <a:t>JSCC Performance Comparison</a:t>
            </a:r>
            <a:endParaRPr lang="en-US" sz="3200" dirty="0"/>
          </a:p>
        </p:txBody>
      </p:sp>
      <p:pic>
        <p:nvPicPr>
          <p:cNvPr id="4" name="Picture 3">
            <a:extLst>
              <a:ext uri="{FF2B5EF4-FFF2-40B4-BE49-F238E27FC236}">
                <a16:creationId xmlns:a16="http://schemas.microsoft.com/office/drawing/2014/main" id="{E7E10C40-D07E-91D4-F9E9-9557CD34418A}"/>
              </a:ext>
            </a:extLst>
          </p:cNvPr>
          <p:cNvPicPr>
            <a:picLocks noChangeAspect="1"/>
          </p:cNvPicPr>
          <p:nvPr/>
        </p:nvPicPr>
        <p:blipFill>
          <a:blip r:embed="rId2"/>
          <a:stretch>
            <a:fillRect/>
          </a:stretch>
        </p:blipFill>
        <p:spPr>
          <a:xfrm>
            <a:off x="4852299" y="1974705"/>
            <a:ext cx="4031429" cy="3334470"/>
          </a:xfrm>
          <a:prstGeom prst="rect">
            <a:avLst/>
          </a:prstGeom>
        </p:spPr>
      </p:pic>
      <p:sp>
        <p:nvSpPr>
          <p:cNvPr id="5" name="Rectangle 3">
            <a:extLst>
              <a:ext uri="{FF2B5EF4-FFF2-40B4-BE49-F238E27FC236}">
                <a16:creationId xmlns:a16="http://schemas.microsoft.com/office/drawing/2014/main" id="{664B8C84-7385-1FF7-A470-AACCCED988F3}"/>
              </a:ext>
            </a:extLst>
          </p:cNvPr>
          <p:cNvSpPr>
            <a:spLocks noGrp="1" noChangeArrowheads="1"/>
          </p:cNvSpPr>
          <p:nvPr>
            <p:ph idx="1"/>
          </p:nvPr>
        </p:nvSpPr>
        <p:spPr>
          <a:xfrm>
            <a:off x="260272" y="1861148"/>
            <a:ext cx="4311728" cy="4082452"/>
          </a:xfrm>
        </p:spPr>
        <p:txBody>
          <a:bodyPr>
            <a:normAutofit/>
          </a:bodyPr>
          <a:lstStyle/>
          <a:p>
            <a:pPr algn="just"/>
            <a:r>
              <a:rPr lang="en-US" altLang="ja-JP" sz="2000" dirty="0">
                <a:latin typeface="Times New Roman" panose="02020603050405020304" pitchFamily="18" charset="0"/>
                <a:cs typeface="Times New Roman" panose="02020603050405020304" pitchFamily="18" charset="0"/>
              </a:rPr>
              <a:t>The 32-bit employed JSCC shows BER value at best with the lower Eb/N0.</a:t>
            </a:r>
          </a:p>
          <a:p>
            <a:pPr algn="just"/>
            <a:r>
              <a:rPr lang="en-US" altLang="ja-JP" sz="2000" dirty="0">
                <a:latin typeface="Times New Roman" panose="02020603050405020304" pitchFamily="18" charset="0"/>
                <a:cs typeface="Times New Roman" panose="02020603050405020304" pitchFamily="18" charset="0"/>
              </a:rPr>
              <a:t>Compared to the regular channel coding schemes such as LDPC and Turbo, the proposed-FP32 JSCC scheme perform better.</a:t>
            </a:r>
          </a:p>
        </p:txBody>
      </p:sp>
      <p:sp>
        <p:nvSpPr>
          <p:cNvPr id="6" name="TextBox 5">
            <a:extLst>
              <a:ext uri="{FF2B5EF4-FFF2-40B4-BE49-F238E27FC236}">
                <a16:creationId xmlns:a16="http://schemas.microsoft.com/office/drawing/2014/main" id="{D3C5C425-9DA8-3DFA-9E30-BA310FEFCB62}"/>
              </a:ext>
            </a:extLst>
          </p:cNvPr>
          <p:cNvSpPr txBox="1"/>
          <p:nvPr/>
        </p:nvSpPr>
        <p:spPr>
          <a:xfrm>
            <a:off x="6019800" y="1707259"/>
            <a:ext cx="2209800" cy="307777"/>
          </a:xfrm>
          <a:prstGeom prst="rect">
            <a:avLst/>
          </a:prstGeom>
          <a:noFill/>
        </p:spPr>
        <p:txBody>
          <a:bodyPr wrap="square">
            <a:spAutoFit/>
          </a:bodyPr>
          <a:lstStyle/>
          <a:p>
            <a:pPr algn="ctr"/>
            <a:r>
              <a:rPr lang="en-US" sz="1400" dirty="0">
                <a:latin typeface="Times New Roman" panose="02020603050405020304" pitchFamily="18" charset="0"/>
                <a:cs typeface="Times New Roman" panose="02020603050405020304" pitchFamily="18" charset="0"/>
              </a:rPr>
              <a:t>&lt;JSCC BER performance&gt;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A35EBE-5D7A-266E-F8E3-59C92BC81148}"/>
            </a:ext>
          </a:extLst>
        </p:cNvPr>
        <p:cNvGrpSpPr/>
        <p:nvPr/>
      </p:nvGrpSpPr>
      <p:grpSpPr>
        <a:xfrm>
          <a:off x="0" y="0"/>
          <a:ext cx="0" cy="0"/>
          <a:chOff x="0" y="0"/>
          <a:chExt cx="0" cy="0"/>
        </a:xfrm>
      </p:grpSpPr>
      <p:sp>
        <p:nvSpPr>
          <p:cNvPr id="9" name="TextBox 8">
            <a:extLst>
              <a:ext uri="{FF2B5EF4-FFF2-40B4-BE49-F238E27FC236}">
                <a16:creationId xmlns:a16="http://schemas.microsoft.com/office/drawing/2014/main" id="{BDBC2A20-B8F2-5F63-2158-8283B9FFFF14}"/>
              </a:ext>
            </a:extLst>
          </p:cNvPr>
          <p:cNvSpPr txBox="1"/>
          <p:nvPr/>
        </p:nvSpPr>
        <p:spPr>
          <a:xfrm>
            <a:off x="3544317" y="533400"/>
            <a:ext cx="2055371"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Conclusion</a:t>
            </a:r>
            <a:endParaRPr lang="en-US" sz="2400" dirty="0"/>
          </a:p>
        </p:txBody>
      </p:sp>
      <p:sp>
        <p:nvSpPr>
          <p:cNvPr id="2" name="Rectangle 3">
            <a:extLst>
              <a:ext uri="{FF2B5EF4-FFF2-40B4-BE49-F238E27FC236}">
                <a16:creationId xmlns:a16="http://schemas.microsoft.com/office/drawing/2014/main" id="{23267E9B-EDAD-42CB-70F2-56F609373CD8}"/>
              </a:ext>
            </a:extLst>
          </p:cNvPr>
          <p:cNvSpPr>
            <a:spLocks noGrp="1" noChangeArrowheads="1"/>
          </p:cNvSpPr>
          <p:nvPr>
            <p:ph idx="1"/>
          </p:nvPr>
        </p:nvSpPr>
        <p:spPr>
          <a:xfrm>
            <a:off x="457200" y="1417638"/>
            <a:ext cx="8229600" cy="4918464"/>
          </a:xfrm>
        </p:spPr>
        <p:txBody>
          <a:bodyPr>
            <a:normAutofit/>
          </a:bodyPr>
          <a:lstStyle/>
          <a:p>
            <a:pPr lvl="0" algn="just"/>
            <a:r>
              <a:rPr lang="en-US" altLang="ko-KR" sz="2400" dirty="0">
                <a:latin typeface="Times New Roman" panose="02020603050405020304" pitchFamily="18" charset="0"/>
                <a:cs typeface="Times New Roman" panose="02020603050405020304" pitchFamily="18" charset="0"/>
              </a:rPr>
              <a:t>JSCC scheme can improve the FSO system performance with coding rate close to unity by combining the process of source coding (data compression) and the channel coding (error correction algorithm).</a:t>
            </a:r>
          </a:p>
          <a:p>
            <a:pPr lvl="0" algn="just"/>
            <a:r>
              <a:rPr lang="en-US" altLang="ko-KR" sz="2400" dirty="0">
                <a:latin typeface="Times New Roman" panose="02020603050405020304" pitchFamily="18" charset="0"/>
                <a:cs typeface="Times New Roman" panose="02020603050405020304" pitchFamily="18" charset="0"/>
              </a:rPr>
              <a:t>The utilization of Deep Learning implementation can reduce the JSCC process load and be deployed in a lightweight Drone-FSO systems.</a:t>
            </a:r>
            <a:endParaRPr lang="en-US" altLang="ko-KR" sz="2400" dirty="0"/>
          </a:p>
        </p:txBody>
      </p:sp>
    </p:spTree>
    <p:extLst>
      <p:ext uri="{BB962C8B-B14F-4D97-AF65-F5344CB8AC3E}">
        <p14:creationId xmlns:p14="http://schemas.microsoft.com/office/powerpoint/2010/main" val="481728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2" name="TextBox 1"/>
          <p:cNvSpPr txBox="1"/>
          <p:nvPr/>
        </p:nvSpPr>
        <p:spPr>
          <a:xfrm>
            <a:off x="190498" y="1447800"/>
            <a:ext cx="8763000" cy="4278094"/>
          </a:xfrm>
          <a:prstGeom prst="rect">
            <a:avLst/>
          </a:prstGeom>
          <a:noFill/>
        </p:spPr>
        <p:txBody>
          <a:bodyPr wrap="square" rtlCol="0">
            <a:spAutoFit/>
          </a:bodyPr>
          <a:lstStyle/>
          <a:p>
            <a:pPr marL="342900" indent="-342900" algn="just" fontAlgn="base">
              <a:buFont typeface="+mj-lt"/>
              <a:buAutoNum type="arabicPeriod"/>
            </a:pPr>
            <a:r>
              <a:rPr lang="en-US" altLang="ko-KR" sz="1600" dirty="0">
                <a:latin typeface="Times New Roman" panose="02020603050405020304" pitchFamily="18" charset="0"/>
                <a:cs typeface="Times New Roman" panose="02020603050405020304" pitchFamily="18" charset="0"/>
              </a:rPr>
              <a:t>Xu, J., et al. (April 2022). Wireless Image Transmission Using Deep Source Channel Coding With Attention Modules. IEEE Transactions on Circuits and Systems for Video Technology. </a:t>
            </a:r>
            <a:r>
              <a:rPr lang="en-US" altLang="ko-KR" sz="1600" dirty="0">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10.1109/TCSVT.2021.3082521</a:t>
            </a:r>
            <a:r>
              <a:rPr lang="en-US" altLang="ko-KR" sz="1600" dirty="0">
                <a:latin typeface="Times New Roman" panose="02020603050405020304" pitchFamily="18" charset="0"/>
                <a:cs typeface="Times New Roman" panose="02020603050405020304" pitchFamily="18" charset="0"/>
              </a:rPr>
              <a:t>.</a:t>
            </a:r>
          </a:p>
          <a:p>
            <a:pPr marL="342900" indent="-342900" algn="just" fontAlgn="base">
              <a:buFont typeface="+mj-lt"/>
              <a:buAutoNum type="arabicPeriod"/>
            </a:pPr>
            <a:r>
              <a:rPr lang="en-US" sz="1600" i="0" dirty="0">
                <a:effectLst/>
                <a:latin typeface="Times New Roman" panose="02020603050405020304" pitchFamily="18" charset="0"/>
                <a:cs typeface="Times New Roman" panose="02020603050405020304" pitchFamily="18" charset="0"/>
              </a:rPr>
              <a:t>Wang, J., et al. (October 2021). </a:t>
            </a:r>
            <a:r>
              <a:rPr lang="en-US" altLang="ko-KR" sz="1600" dirty="0">
                <a:latin typeface="Times New Roman" panose="02020603050405020304" pitchFamily="18" charset="0"/>
                <a:cs typeface="Times New Roman" panose="02020603050405020304" pitchFamily="18" charset="0"/>
              </a:rPr>
              <a:t>Hovering UAV-Based FSO Communications: Channel Modelling, Performance Analysis, and Parameter Optimization. IEEE Journal on Selected Areas in Communications. </a:t>
            </a:r>
            <a:r>
              <a:rPr lang="en-US" altLang="ko-KR" sz="1600" dirty="0">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10.1109/JSAC.2021.3088656</a:t>
            </a:r>
            <a:r>
              <a:rPr lang="en-US" altLang="ko-KR" sz="1600" dirty="0">
                <a:latin typeface="Times New Roman" panose="02020603050405020304" pitchFamily="18" charset="0"/>
                <a:cs typeface="Times New Roman" panose="02020603050405020304" pitchFamily="18" charset="0"/>
              </a:rPr>
              <a:t>.</a:t>
            </a:r>
          </a:p>
          <a:p>
            <a:pPr marL="342900" indent="-342900" algn="just" fontAlgn="base">
              <a:buFont typeface="+mj-lt"/>
              <a:buAutoNum type="arabicPeriod"/>
            </a:pPr>
            <a:r>
              <a:rPr lang="en-US" sz="1600" i="0" dirty="0">
                <a:effectLst/>
                <a:latin typeface="Times New Roman" panose="02020603050405020304" pitchFamily="18" charset="0"/>
                <a:cs typeface="Times New Roman" panose="02020603050405020304" pitchFamily="18" charset="0"/>
              </a:rPr>
              <a:t>Wu</a:t>
            </a:r>
            <a:r>
              <a:rPr lang="en-US" sz="1600" dirty="0">
                <a:latin typeface="Times New Roman" panose="02020603050405020304" pitchFamily="18" charset="0"/>
                <a:cs typeface="Times New Roman" panose="02020603050405020304" pitchFamily="18" charset="0"/>
              </a:rPr>
              <a:t>, D., et al. (September 2020). </a:t>
            </a:r>
            <a:r>
              <a:rPr lang="en-US" altLang="ko-KR" sz="1600" dirty="0">
                <a:latin typeface="Times New Roman" panose="02020603050405020304" pitchFamily="18" charset="0"/>
                <a:cs typeface="Times New Roman" panose="02020603050405020304" pitchFamily="18" charset="0"/>
              </a:rPr>
              <a:t>An FSO-Based Drone Assisted Mobile Access Network for Emergency Communications. IEEE Transactions on Network Science and Engineering. </a:t>
            </a:r>
            <a:r>
              <a:rPr lang="en-US" altLang="ko-KR" sz="1600" dirty="0">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10.1109/TNSE.2019.2942266</a:t>
            </a:r>
            <a:r>
              <a:rPr lang="en-US" altLang="ko-KR" sz="1600" dirty="0">
                <a:latin typeface="Times New Roman" panose="02020603050405020304" pitchFamily="18" charset="0"/>
                <a:cs typeface="Times New Roman" panose="02020603050405020304" pitchFamily="18" charset="0"/>
              </a:rPr>
              <a:t>.</a:t>
            </a:r>
          </a:p>
          <a:p>
            <a:pPr marL="342900" indent="-342900" algn="just" fontAlgn="base">
              <a:buFont typeface="+mj-lt"/>
              <a:buAutoNum type="arabicPeriod"/>
            </a:pPr>
            <a:r>
              <a:rPr lang="en-US" altLang="ko-KR" sz="1600" dirty="0">
                <a:latin typeface="Times New Roman" panose="02020603050405020304" pitchFamily="18" charset="0"/>
                <a:cs typeface="Times New Roman" panose="02020603050405020304" pitchFamily="18" charset="0"/>
              </a:rPr>
              <a:t>Meng, S., et al. (February 2025). Semantics-Empowered Space-Air-Ground-Sea Integrated Network: New Paradigm, Frameworks, and Challenges. IEEE Communications Surveys &amp; Tutorials. </a:t>
            </a:r>
            <a:r>
              <a:rPr lang="en-US" altLang="ko-KR" sz="1600" dirty="0">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10.1109/COMST.2024.3416309</a:t>
            </a:r>
            <a:r>
              <a:rPr lang="en-US" altLang="ko-KR" sz="1600" dirty="0">
                <a:latin typeface="Times New Roman" panose="02020603050405020304" pitchFamily="18" charset="0"/>
                <a:cs typeface="Times New Roman" panose="02020603050405020304" pitchFamily="18" charset="0"/>
              </a:rPr>
              <a:t>.</a:t>
            </a:r>
          </a:p>
          <a:p>
            <a:pPr marL="342900" indent="-342900" algn="just" fontAlgn="base">
              <a:buFont typeface="+mj-lt"/>
              <a:buAutoNum type="arabicPeriod"/>
            </a:pPr>
            <a:r>
              <a:rPr lang="en-US" altLang="ko-KR" sz="1600" dirty="0">
                <a:latin typeface="Times New Roman" panose="02020603050405020304" pitchFamily="18" charset="0"/>
                <a:cs typeface="Times New Roman" panose="02020603050405020304" pitchFamily="18" charset="0"/>
              </a:rPr>
              <a:t>Yang, M., et al. (May 2021). Deep Joint Source Channel Coding for Wireless Image Transmission with OFDM. ICC 2021 - IEEE International Conference on Communications. </a:t>
            </a:r>
            <a:r>
              <a:rPr lang="en-US" altLang="ko-KR" sz="1600" dirty="0">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10.1109/ICC42927.2021.9500996</a:t>
            </a:r>
            <a:r>
              <a:rPr lang="en-US" altLang="ko-KR" sz="1600" dirty="0">
                <a:latin typeface="Times New Roman" panose="02020603050405020304" pitchFamily="18" charset="0"/>
                <a:cs typeface="Times New Roman" panose="02020603050405020304" pitchFamily="18" charset="0"/>
              </a:rPr>
              <a:t>.</a:t>
            </a:r>
          </a:p>
          <a:p>
            <a:pPr marL="342900" indent="-342900" algn="just" fontAlgn="base">
              <a:buFont typeface="+mj-lt"/>
              <a:buAutoNum type="arabicPeriod"/>
            </a:pPr>
            <a:r>
              <a:rPr lang="en-US" altLang="ko-KR" sz="1600" dirty="0">
                <a:latin typeface="Times New Roman" panose="02020603050405020304" pitchFamily="18" charset="0"/>
                <a:cs typeface="Times New Roman" panose="02020603050405020304" pitchFamily="18" charset="0"/>
              </a:rPr>
              <a:t>Zhong, X., et al. (January 2024). Joint Source-Channel Coding System for 6G Communication: Design, Prototype and Future Directions. IEEE Access. </a:t>
            </a:r>
            <a:r>
              <a:rPr lang="en-US" altLang="ko-KR" sz="1600" dirty="0">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10.1109/ACCESS.2024.3360003</a:t>
            </a:r>
            <a:r>
              <a:rPr lang="en-US" altLang="ko-KR" sz="1600" dirty="0">
                <a:latin typeface="Times New Roman" panose="02020603050405020304" pitchFamily="18" charset="0"/>
                <a:cs typeface="Times New Roman" panose="02020603050405020304" pitchFamily="18" charset="0"/>
              </a:rPr>
              <a: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d2d52638-a577-4146-8a61-edc88726ed7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문서" ma:contentTypeID="0x0101003D7EAF2D49E7234BBA849E16D1839185" ma:contentTypeVersion="5" ma:contentTypeDescription="새 문서를 만듭니다." ma:contentTypeScope="" ma:versionID="9bfd601f2d94de75d397f3e717f76389">
  <xsd:schema xmlns:xsd="http://www.w3.org/2001/XMLSchema" xmlns:xs="http://www.w3.org/2001/XMLSchema" xmlns:p="http://schemas.microsoft.com/office/2006/metadata/properties" xmlns:ns3="d2d52638-a577-4146-8a61-edc88726ed70" targetNamespace="http://schemas.microsoft.com/office/2006/metadata/properties" ma:root="true" ma:fieldsID="0f6257f84a16dda1c6139f93f3d666ad" ns3:_="">
    <xsd:import namespace="d2d52638-a577-4146-8a61-edc88726ed70"/>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_activity"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2d52638-a577-4146-8a61-edc88726ed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_activity" ma:index="11" nillable="true" ma:displayName="_activity" ma:hidden="true" ma:internalName="_activity">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콘텐츠 형식"/>
        <xsd:element ref="dc:title" minOccurs="0" maxOccurs="1" ma:index="4" ma:displayName="제목"/>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871DA1-9CBA-472A-82C5-D9821E1966FB}">
  <ds:schemaRefs>
    <ds:schemaRef ds:uri="http://schemas.microsoft.com/sharepoint/v3/contenttype/forms"/>
  </ds:schemaRefs>
</ds:datastoreItem>
</file>

<file path=customXml/itemProps2.xml><?xml version="1.0" encoding="utf-8"?>
<ds:datastoreItem xmlns:ds="http://schemas.openxmlformats.org/officeDocument/2006/customXml" ds:itemID="{AF5FAF00-FDD2-4686-A310-7CE225436C39}">
  <ds:schemaRefs>
    <ds:schemaRef ds:uri="http://schemas.microsoft.com/office/2006/metadata/properties"/>
    <ds:schemaRef ds:uri="http://www.w3.org/2000/xmlns/"/>
    <ds:schemaRef ds:uri="d2d52638-a577-4146-8a61-edc88726ed70"/>
    <ds:schemaRef ds:uri="http://www.w3.org/2001/XMLSchema-instance"/>
    <ds:schemaRef ds:uri="http://schemas.microsoft.com/office/infopath/2007/PartnerControls"/>
  </ds:schemaRefs>
</ds:datastoreItem>
</file>

<file path=customXml/itemProps3.xml><?xml version="1.0" encoding="utf-8"?>
<ds:datastoreItem xmlns:ds="http://schemas.openxmlformats.org/officeDocument/2006/customXml" ds:itemID="{8B3493AA-7B9F-4F47-A1EB-3C9C78A753DF}">
  <ds:schemaRefs>
    <ds:schemaRef ds:uri="http://schemas.microsoft.com/office/2006/metadata/contentType"/>
    <ds:schemaRef ds:uri="http://schemas.microsoft.com/office/2006/metadata/properties/metaAttributes"/>
    <ds:schemaRef ds:uri="http://www.w3.org/2000/xmlns/"/>
    <ds:schemaRef ds:uri="http://www.w3.org/2001/XMLSchema"/>
    <ds:schemaRef ds:uri="d2d52638-a577-4146-8a61-edc88726ed70"/>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667</TotalTime>
  <Words>825</Words>
  <Application>Microsoft Office PowerPoint</Application>
  <PresentationFormat>화면 슬라이드 쇼(4:3)</PresentationFormat>
  <Paragraphs>52</Paragraphs>
  <Slides>9</Slides>
  <Notes>0</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9</vt:i4>
      </vt:variant>
    </vt:vector>
  </HeadingPairs>
  <TitlesOfParts>
    <vt:vector size="13" baseType="lpstr">
      <vt:lpstr>Arial</vt:lpstr>
      <vt:lpstr>Calibri</vt:lpstr>
      <vt:lpstr>Times New Roman</vt:lpstr>
      <vt:lpstr>Office Theme</vt:lpstr>
      <vt:lpstr>PowerPoint 프레젠테이션</vt:lpstr>
      <vt:lpstr>PowerPoint 프레젠테이션</vt:lpstr>
      <vt:lpstr>Contents</vt:lpstr>
      <vt:lpstr>Background</vt:lpstr>
      <vt:lpstr>Drone-FSO Communication Architecture</vt:lpstr>
      <vt:lpstr>Deep Learning Joint Source-Channel Coding</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1026</cp:revision>
  <cp:lastPrinted>2017-05-07T15:48:00Z</cp:lastPrinted>
  <dcterms:created xsi:type="dcterms:W3CDTF">2010-05-15T17:50:00Z</dcterms:created>
  <dcterms:modified xsi:type="dcterms:W3CDTF">2025-07-30T11:20:46Z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09072EAF3D884EE1B37D6EE19ACF6F18_13</vt:lpwstr>
  </property>
  <property fmtid="{D5CDD505-2E9C-101B-9397-08002B2CF9AE}" pid="3" name="KSOProductBuildVer">
    <vt:lpwstr>1033-12.2.0.16909</vt:lpwstr>
  </property>
  <property fmtid="{D5CDD505-2E9C-101B-9397-08002B2CF9AE}" pid="4" name="ContentTypeId">
    <vt:lpwstr>0x0101003D7EAF2D49E7234BBA849E16D1839185</vt:lpwstr>
  </property>
</Properties>
</file>