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346" r:id="rId2"/>
    <p:sldId id="311" r:id="rId3"/>
    <p:sldId id="371" r:id="rId4"/>
    <p:sldId id="372" r:id="rId5"/>
    <p:sldId id="398" r:id="rId6"/>
    <p:sldId id="399" r:id="rId7"/>
    <p:sldId id="409" r:id="rId8"/>
    <p:sldId id="410" r:id="rId9"/>
    <p:sldId id="400" r:id="rId10"/>
    <p:sldId id="40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userDrawn="1">
          <p15:clr>
            <a:srgbClr val="A4A3A4"/>
          </p15:clr>
        </p15:guide>
        <p15:guide id="2" pos="2866" userDrawn="1">
          <p15:clr>
            <a:srgbClr val="A4A3A4"/>
          </p15:clr>
        </p15:guide>
      </p15:sldGuideLst>
    </p:ext>
    <p:ext uri="{2D200454-40CA-4A62-9FC3-DE9A4176ACB9}">
      <p15:notesGuideLst xmlns:p15="http://schemas.microsoft.com/office/powerpoint/2012/main">
        <p15:guide id="1" orient="horz" pos="2925">
          <p15:clr>
            <a:srgbClr val="A4A3A4"/>
          </p15:clr>
        </p15:guide>
        <p15:guide id="2" pos="21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3488" autoAdjust="0"/>
  </p:normalViewPr>
  <p:slideViewPr>
    <p:cSldViewPr showGuides="1">
      <p:cViewPr varScale="1">
        <p:scale>
          <a:sx n="82" d="100"/>
          <a:sy n="82" d="100"/>
        </p:scale>
        <p:origin x="1363" y="72"/>
      </p:cViewPr>
      <p:guideLst>
        <p:guide orient="horz" pos="2158"/>
        <p:guide pos="2866"/>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25"/>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7/30/2025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7/30/2025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364018" y="84892"/>
            <a:ext cx="3276600" cy="400110"/>
          </a:xfrm>
          <a:prstGeom prst="rect">
            <a:avLst/>
          </a:prstGeom>
          <a:noFill/>
        </p:spPr>
        <p:txBody>
          <a:bodyPr wrap="square" rtlCol="0">
            <a:spAutoFit/>
          </a:bodyPr>
          <a:lstStyle/>
          <a:p>
            <a:pPr algn="r"/>
            <a:r>
              <a:rPr lang="it-IT" altLang="ko-KR" sz="2000" b="0" i="0" kern="1200" dirty="0">
                <a:solidFill>
                  <a:schemeClr val="tx1"/>
                </a:solidFill>
                <a:effectLst/>
                <a:latin typeface="+mn-lt"/>
                <a:ea typeface="+mn-ea"/>
                <a:cs typeface="+mn-cs"/>
              </a:rPr>
              <a:t>DCN </a:t>
            </a:r>
            <a:r>
              <a:rPr lang="it-IT" altLang="ko-KR" sz="2000" b="1" i="0" kern="1200" dirty="0">
                <a:solidFill>
                  <a:schemeClr val="tx1"/>
                </a:solidFill>
                <a:effectLst/>
                <a:latin typeface="+mn-lt"/>
                <a:ea typeface="+mn-ea"/>
                <a:cs typeface="+mn-cs"/>
              </a:rPr>
              <a:t>15-25-0386-00-07ma</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533400" y="84892"/>
            <a:ext cx="1524000" cy="369332"/>
          </a:xfrm>
          <a:prstGeom prst="rect">
            <a:avLst/>
          </a:prstGeom>
          <a:noFill/>
        </p:spPr>
        <p:txBody>
          <a:bodyPr wrap="square" rtlCol="0">
            <a:spAutoFit/>
          </a:bodyPr>
          <a:lstStyle/>
          <a:p>
            <a:r>
              <a:rPr lang="it-IT" altLang="ko-KR" sz="1800" b="1" dirty="0">
                <a:latin typeface="Times New Roman" panose="02020603050405020304" pitchFamily="18" charset="0"/>
                <a:cs typeface="Times New Roman" panose="02020603050405020304" pitchFamily="18" charset="0"/>
              </a:rPr>
              <a:t>July</a:t>
            </a:r>
            <a:r>
              <a:rPr lang="ko-KR" altLang="en-US" sz="1800" b="1" dirty="0">
                <a:latin typeface="Times New Roman" panose="02020603050405020304" pitchFamily="18" charset="0"/>
                <a:cs typeface="Times New Roman" panose="02020603050405020304" pitchFamily="18" charset="0"/>
              </a:rPr>
              <a:t> </a:t>
            </a:r>
            <a:r>
              <a:rPr lang="en-US" altLang="ko-KR" sz="1800" b="1" dirty="0">
                <a:latin typeface="Times New Roman" panose="02020603050405020304" pitchFamily="18" charset="0"/>
                <a:cs typeface="Times New Roman" panose="02020603050405020304" pitchFamily="18" charset="0"/>
              </a:rPr>
              <a:t>2025</a:t>
            </a:r>
            <a:endParaRPr lang="en-US" sz="1800" b="1"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61818" y="101024"/>
            <a:ext cx="1524000"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July 2025</a:t>
            </a:r>
          </a:p>
        </p:txBody>
      </p:sp>
      <p:sp>
        <p:nvSpPr>
          <p:cNvPr id="13"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userDrawn="1"/>
        </p:nvSpPr>
        <p:spPr>
          <a:xfrm>
            <a:off x="5562600" y="124403"/>
            <a:ext cx="3276600" cy="400110"/>
          </a:xfrm>
          <a:prstGeom prst="rect">
            <a:avLst/>
          </a:prstGeom>
          <a:noFill/>
        </p:spPr>
        <p:txBody>
          <a:bodyPr wrap="square" rtlCol="0">
            <a:spAutoFit/>
          </a:bodyPr>
          <a:lstStyle/>
          <a:p>
            <a:pPr algn="r"/>
            <a:r>
              <a:rPr lang="it-IT" altLang="ko-KR" sz="2000" b="0" i="0" kern="1200" dirty="0">
                <a:solidFill>
                  <a:schemeClr val="tx1"/>
                </a:solidFill>
                <a:effectLst/>
                <a:latin typeface="+mn-lt"/>
                <a:ea typeface="+mn-ea"/>
                <a:cs typeface="+mn-cs"/>
              </a:rPr>
              <a:t>DCN </a:t>
            </a:r>
            <a:r>
              <a:rPr lang="it-IT" altLang="ko-KR" sz="2000" b="1" i="0" kern="1200" dirty="0">
                <a:solidFill>
                  <a:schemeClr val="tx1"/>
                </a:solidFill>
                <a:effectLst/>
                <a:latin typeface="+mn-lt"/>
                <a:ea typeface="+mn-ea"/>
                <a:cs typeface="+mn-cs"/>
              </a:rPr>
              <a:t>15-25-0386-00-07ma</a:t>
            </a:r>
            <a:r>
              <a:rPr lang="en-US" altLang="ko-KR" sz="2000" b="0" i="0" kern="1200" dirty="0">
                <a:solidFill>
                  <a:schemeClr val="tx1"/>
                </a:solidFill>
                <a:effectLst/>
                <a:latin typeface="+mn-lt"/>
                <a:ea typeface="+mn-ea"/>
                <a:cs typeface="+mn-cs"/>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Slide</a:t>
            </a:r>
          </a:p>
        </p:txBody>
      </p:sp>
      <p:sp>
        <p:nvSpPr>
          <p:cNvPr id="12" name="Slide Number Placeholder 5"/>
          <p:cNvSpPr txBox="1"/>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t>‹#›</a:t>
            </a:fld>
            <a:endParaRPr lang="en-US" dirty="0">
              <a:solidFill>
                <a:schemeClr val="tx1"/>
              </a:solidFill>
            </a:endParaRPr>
          </a:p>
        </p:txBody>
      </p:sp>
      <p:sp>
        <p:nvSpPr>
          <p:cNvPr id="13" name="Footer Placeholder 1"/>
          <p:cNvSpPr txBox="1"/>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33400" y="533400"/>
            <a:ext cx="8447926" cy="5292725"/>
          </a:xfrm>
          <a:prstGeom prst="rect">
            <a:avLst/>
          </a:prstGeom>
          <a:noFill/>
          <a:ln w="12700">
            <a:noFill/>
            <a:miter lim="800000"/>
            <a:headEnd type="none" w="sm" len="sm"/>
            <a:tailEnd type="none" w="sm" len="sm"/>
          </a:ln>
          <a:effectLst/>
        </p:spPr>
        <p:txBody>
          <a:bodyPr wrap="square">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Working Group for Wireless Specialty Networks (WSNs)</a:t>
            </a:r>
            <a:endParaRPr lang="en-US" altLang="en-US" sz="1600" b="1" dirty="0">
              <a:solidFill>
                <a:prstClr val="black"/>
              </a:solidFill>
              <a:latin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Submission Title: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sym typeface="+mn-ea"/>
              </a:rPr>
              <a:t>Future Directions for Handover Mechanism in Hybrid FSO/OCC-RF Networks</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Date Submitted: </a:t>
            </a:r>
            <a:r>
              <a:rPr lang="en-US" altLang="ja-JP" sz="1600" dirty="0">
                <a:latin typeface="Times New Roman" panose="02020603050405020304" pitchFamily="18" charset="0"/>
                <a:ea typeface="MS PGothic" panose="020B0600070205080204" charset="-128"/>
                <a:cs typeface="Times New Roman" panose="02020603050405020304" pitchFamily="18" charset="0"/>
              </a:rPr>
              <a:t>July 30, 2025	</a:t>
            </a: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Source:</a:t>
            </a:r>
            <a:r>
              <a:rPr lang="en-US" altLang="ja-JP" sz="1600" dirty="0">
                <a:latin typeface="Times New Roman" panose="02020603050405020304" pitchFamily="18" charset="0"/>
                <a:ea typeface="MS PGothic" panose="020B0600070205080204" charset="-128"/>
                <a:cs typeface="Times New Roman" panose="02020603050405020304" pitchFamily="18" charset="0"/>
              </a:rPr>
              <a:t> Muhammad Ayaz</a:t>
            </a:r>
            <a:r>
              <a:rPr lang="en-US" altLang="zh-CN" sz="1600" dirty="0">
                <a:latin typeface="Times New Roman" panose="02020603050405020304" pitchFamily="18" charset="0"/>
                <a:cs typeface="Times New Roman" panose="02020603050405020304" pitchFamily="18" charset="0"/>
              </a:rPr>
              <a:t>, Yeong Min Jang</a:t>
            </a:r>
            <a:r>
              <a:rPr lang="en-US" altLang="zh-CN" sz="1600" dirty="0">
                <a:latin typeface="Times New Roman" panose="02020603050405020304" pitchFamily="18" charset="0"/>
                <a:ea typeface="MS PGothic" panose="020B0600070205080204" charset="-128"/>
                <a:cs typeface="Times New Roman" panose="02020603050405020304" pitchFamily="18" charset="0"/>
              </a:rPr>
              <a:t> (</a:t>
            </a:r>
            <a:r>
              <a:rPr lang="en-US" altLang="ko-KR" sz="1600" dirty="0" err="1">
                <a:latin typeface="Times New Roman" panose="02020603050405020304" pitchFamily="18" charset="0"/>
                <a:ea typeface="굴림" panose="020B0600000101010101" charset="-127"/>
                <a:cs typeface="Times New Roman" panose="02020603050405020304" pitchFamily="18" charset="0"/>
              </a:rPr>
              <a:t>Kookmin</a:t>
            </a:r>
            <a:r>
              <a:rPr lang="en-US" altLang="ko-KR" sz="1600" dirty="0">
                <a:latin typeface="Times New Roman" panose="02020603050405020304" pitchFamily="18" charset="0"/>
                <a:ea typeface="굴림" panose="020B0600000101010101" charset="-127"/>
                <a:cs typeface="Times New Roman" panose="02020603050405020304" pitchFamily="18" charset="0"/>
              </a:rPr>
              <a:t> University)</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Address: Room #603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Mirae</a:t>
            </a:r>
            <a:r>
              <a:rPr lang="en-US" altLang="ja-JP" sz="1600" dirty="0">
                <a:latin typeface="Times New Roman" panose="02020603050405020304" pitchFamily="18" charset="0"/>
                <a:ea typeface="MS PGothic" panose="020B0600070205080204" charset="-128"/>
                <a:cs typeface="Times New Roman" panose="02020603050405020304" pitchFamily="18" charset="0"/>
              </a:rPr>
              <a:t> Building,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Kookmin</a:t>
            </a:r>
            <a:r>
              <a:rPr lang="en-US" altLang="ja-JP" sz="1600" dirty="0">
                <a:latin typeface="Times New Roman" panose="02020603050405020304" pitchFamily="18" charset="0"/>
                <a:ea typeface="MS PGothic" panose="020B0600070205080204" charset="-128"/>
                <a:cs typeface="Times New Roman" panose="02020603050405020304" pitchFamily="18" charset="0"/>
              </a:rPr>
              <a:t> University, 77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Jeongneung</a:t>
            </a:r>
            <a:r>
              <a:rPr lang="en-US" altLang="ja-JP" sz="1600" dirty="0">
                <a:latin typeface="Times New Roman" panose="02020603050405020304" pitchFamily="18" charset="0"/>
                <a:ea typeface="MS PGothic" panose="020B0600070205080204" charset="-128"/>
                <a:cs typeface="Times New Roman" panose="02020603050405020304" pitchFamily="18" charset="0"/>
              </a:rPr>
              <a:t>-Ro,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Seongbuk</a:t>
            </a:r>
            <a:r>
              <a:rPr lang="en-US" altLang="ja-JP" sz="1600" dirty="0">
                <a:latin typeface="Times New Roman" panose="02020603050405020304" pitchFamily="18" charset="0"/>
                <a:ea typeface="MS PGothic" panose="020B0600070205080204" charset="-128"/>
                <a:cs typeface="Times New Roman" panose="02020603050405020304" pitchFamily="18" charset="0"/>
              </a:rPr>
              <a:t>-Gu, Seoul, 136702, Republic of Korea</a:t>
            </a:r>
          </a:p>
          <a:p>
            <a:r>
              <a:rPr lang="en-US" altLang="ja-JP" sz="1600" dirty="0">
                <a:latin typeface="Times New Roman" panose="02020603050405020304" pitchFamily="18" charset="0"/>
                <a:ea typeface="MS PGothic" panose="020B0600070205080204" charset="-128"/>
                <a:cs typeface="Times New Roman" panose="02020603050405020304" pitchFamily="18" charset="0"/>
              </a:rPr>
              <a:t>Voice: +82-2-910-5068  				E-Mail: yjang</a:t>
            </a:r>
            <a:r>
              <a:rPr lang="en-US" altLang="ko-KR" sz="1600" dirty="0">
                <a:latin typeface="Times New Roman" panose="02020603050405020304" pitchFamily="18" charset="0"/>
                <a:ea typeface="굴림" panose="020B0600000101010101" charset="-127"/>
                <a:cs typeface="Times New Roman" panose="02020603050405020304" pitchFamily="18" charset="0"/>
              </a:rPr>
              <a:t>@kookmin.ac.kr</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Re: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ja-JP" dirty="0">
                <a:latin typeface="Times New Roman" panose="02020603050405020304" pitchFamily="18" charset="0"/>
                <a:ea typeface="MS PGothic" panose="020B0600070205080204"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Abstract: </a:t>
            </a:r>
            <a:r>
              <a:rPr lang="en-US" altLang="en-US" sz="1600" dirty="0">
                <a:latin typeface="Times New Roman" panose="02020603050405020304" pitchFamily="18" charset="0"/>
                <a:cs typeface="Times New Roman" panose="02020603050405020304" pitchFamily="18" charset="0"/>
                <a:sym typeface="+mn-ea"/>
              </a:rPr>
              <a:t>Future Directions for Handover Mechanism in Hybrid FSO/OCC-RF Networks.</a:t>
            </a:r>
            <a:endParaRPr lang="en-US" altLang="ja-JP" sz="1600" dirty="0">
              <a:latin typeface="Times New Roman" panose="02020603050405020304" pitchFamily="18" charset="0"/>
              <a:ea typeface="MS PGothic" panose="020B0600070205080204" charset="-128"/>
              <a:cs typeface="Times New Roman" panose="02020603050405020304" pitchFamily="18" charset="0"/>
              <a:sym typeface="+mn-ea"/>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Purpose:</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MS PGothic" panose="020B0600070205080204" charset="-128"/>
                <a:cs typeface="Times New Roman" panose="02020603050405020304" pitchFamily="18" charset="0"/>
              </a:rPr>
              <a:t>Notice: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Release: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The contributor acknowledges and accepts that this contribution becomes the property of IEEE and may be made publicly available by IG NG-OWC.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52803" y="533400"/>
            <a:ext cx="2438400" cy="70675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altLang="ja-JP" sz="4000" dirty="0">
                <a:ea typeface="MS PGothic" panose="020B0600070205080204" charset="-128"/>
                <a:cs typeface="Times New Roman" panose="02020603050405020304" pitchFamily="18" charset="0"/>
              </a:rPr>
              <a:t>References</a:t>
            </a:r>
          </a:p>
        </p:txBody>
      </p:sp>
      <p:sp>
        <p:nvSpPr>
          <p:cNvPr id="2" name="Rectangle 3"/>
          <p:cNvSpPr>
            <a:spLocks noGrp="1" noChangeArrowheads="1"/>
          </p:cNvSpPr>
          <p:nvPr>
            <p:ph idx="1"/>
          </p:nvPr>
        </p:nvSpPr>
        <p:spPr>
          <a:xfrm>
            <a:off x="457200" y="1227455"/>
            <a:ext cx="8229600" cy="5109210"/>
          </a:xfrm>
        </p:spPr>
        <p:txBody>
          <a:bodyPr>
            <a:normAutofit/>
          </a:bodyPr>
          <a:lstStyle/>
          <a:p>
            <a:pPr marL="0" lvl="0" indent="0" algn="just">
              <a:buClrTx/>
              <a:buSzTx/>
              <a:buNone/>
            </a:pPr>
            <a:r>
              <a:rPr lang="en-US" altLang="ja-JP" sz="1400" dirty="0">
                <a:latin typeface="Times New Roman" panose="02020603050405020304" pitchFamily="18" charset="0"/>
                <a:cs typeface="Times New Roman" panose="02020603050405020304" pitchFamily="18" charset="0"/>
                <a:sym typeface="+mn-ea"/>
              </a:rPr>
              <a:t>[1] </a:t>
            </a:r>
            <a:r>
              <a:rPr lang="en-US" altLang="en-US" sz="1400" dirty="0">
                <a:latin typeface="Times New Roman" panose="02020603050405020304" pitchFamily="18" charset="0"/>
                <a:cs typeface="Times New Roman" panose="02020603050405020304" pitchFamily="18" charset="0"/>
                <a:sym typeface="+mn-ea"/>
              </a:rPr>
              <a:t>Mohsan, S. A. H., &amp; Amjad, H. (2021). A comprehensive survey on hybrid wireless networks: practical considerations, challenges, applications and research directions. In Optical and Quantum Electronics (Vol. 53, pp. 523–523). https://doi.org/10.1007/s11082-021-03141-1</a:t>
            </a:r>
          </a:p>
          <a:p>
            <a:pPr marL="0" lvl="0" indent="0" algn="just">
              <a:buClrTx/>
              <a:buSzTx/>
              <a:buNone/>
            </a:pPr>
            <a:endParaRPr lang="en-US" altLang="en-US" sz="1400" dirty="0">
              <a:latin typeface="Times New Roman" panose="02020603050405020304" pitchFamily="18" charset="0"/>
              <a:cs typeface="Times New Roman" panose="02020603050405020304" pitchFamily="18" charset="0"/>
              <a:sym typeface="+mn-ea"/>
            </a:endParaRPr>
          </a:p>
          <a:p>
            <a:pPr marL="0" lvl="0" indent="0" algn="just">
              <a:buClrTx/>
              <a:buSzTx/>
              <a:buNone/>
            </a:pPr>
            <a:r>
              <a:rPr lang="en-US" altLang="ja-JP" sz="1400" dirty="0">
                <a:latin typeface="Times New Roman" panose="02020603050405020304" pitchFamily="18" charset="0"/>
                <a:cs typeface="Times New Roman" panose="02020603050405020304" pitchFamily="18" charset="0"/>
                <a:sym typeface="+mn-ea"/>
              </a:rPr>
              <a:t>[2] </a:t>
            </a:r>
            <a:r>
              <a:rPr lang="en-US" altLang="en-US" sz="1400" dirty="0">
                <a:latin typeface="Times New Roman" panose="02020603050405020304" pitchFamily="18" charset="0"/>
                <a:cs typeface="Times New Roman" panose="02020603050405020304" pitchFamily="18" charset="0"/>
                <a:sym typeface="+mn-ea"/>
              </a:rPr>
              <a:t>Hassan, H., Althunibat, S., Amneh Al-Mbaideen, Mazen Hasna, &amp; Khalid A. Qaraqe. (2025). A survey on hybrid free space optical and radio frequency systems: classification, progress, observations, and challenges. International Journal of Engineering Research and Reviews, 13–2025. https://doi.org/10.1109/ACCESS.2025.3558500</a:t>
            </a:r>
          </a:p>
          <a:p>
            <a:pPr marL="0" lvl="0" indent="0" algn="just">
              <a:buClrTx/>
              <a:buSzTx/>
              <a:buNone/>
            </a:pPr>
            <a:endParaRPr lang="en-US" altLang="en-US" sz="1400" dirty="0">
              <a:latin typeface="Times New Roman" panose="02020603050405020304" pitchFamily="18" charset="0"/>
              <a:cs typeface="Times New Roman" panose="02020603050405020304" pitchFamily="18" charset="0"/>
              <a:sym typeface="+mn-ea"/>
            </a:endParaRPr>
          </a:p>
          <a:p>
            <a:pPr marL="0" lvl="0" indent="0" algn="just">
              <a:buClrTx/>
              <a:buSzTx/>
              <a:buNone/>
            </a:pPr>
            <a:r>
              <a:rPr lang="en-US" altLang="ja-JP" sz="1400" dirty="0">
                <a:latin typeface="Times New Roman" panose="02020603050405020304" pitchFamily="18" charset="0"/>
                <a:cs typeface="Times New Roman" panose="02020603050405020304" pitchFamily="18" charset="0"/>
                <a:sym typeface="+mn-ea"/>
              </a:rPr>
              <a:t>[3] </a:t>
            </a:r>
            <a:r>
              <a:rPr lang="en-US" altLang="en-US" sz="1400" dirty="0">
                <a:latin typeface="Times New Roman" panose="02020603050405020304" pitchFamily="18" charset="0"/>
                <a:cs typeface="Times New Roman" panose="02020603050405020304" pitchFamily="18" charset="0"/>
                <a:sym typeface="+mn-ea"/>
              </a:rPr>
              <a:t>Sun, Q., Hu, Q., Wu, Y., Chen, X., Zhang, J., &amp; López-Benítez, M. (2024). Performance Analysis of Mixed FSO/RF System for Satellite-Terrestrial Relay Network. IEEE Transactions on Vehicular Technology, 73(8), 11378–11393. https://doi.org/10.1109/tvt.2024.3373653</a:t>
            </a:r>
          </a:p>
          <a:p>
            <a:pPr marL="0" lvl="0" indent="0" algn="just">
              <a:buClrTx/>
              <a:buSzTx/>
              <a:buNone/>
            </a:pPr>
            <a:endParaRPr lang="en-US" altLang="en-US" sz="1400" dirty="0">
              <a:latin typeface="Times New Roman" panose="02020603050405020304" pitchFamily="18" charset="0"/>
              <a:cs typeface="Times New Roman" panose="02020603050405020304" pitchFamily="18" charset="0"/>
              <a:sym typeface="+mn-ea"/>
            </a:endParaRPr>
          </a:p>
          <a:p>
            <a:pPr marL="0" lvl="0" indent="0" algn="just">
              <a:buClrTx/>
              <a:buSzTx/>
              <a:buNone/>
            </a:pPr>
            <a:r>
              <a:rPr lang="en-US" altLang="ja-JP" sz="1400" dirty="0">
                <a:latin typeface="Times New Roman" panose="02020603050405020304" pitchFamily="18" charset="0"/>
                <a:cs typeface="Times New Roman" panose="02020603050405020304" pitchFamily="18" charset="0"/>
                <a:sym typeface="+mn-ea"/>
              </a:rPr>
              <a:t>[4] </a:t>
            </a:r>
            <a:r>
              <a:rPr lang="en-US" altLang="en-US" sz="1400" dirty="0">
                <a:latin typeface="Times New Roman" panose="02020603050405020304" pitchFamily="18" charset="0"/>
                <a:cs typeface="Times New Roman" panose="02020603050405020304" pitchFamily="18" charset="0"/>
                <a:sym typeface="+mn-ea"/>
              </a:rPr>
              <a:t>Lee, J., Park, J., Bennis, M., &amp; Ko, Y. (2022). Integrating LEO satellites and Multi-UAV reinforcement learning for hybrid FSO/RF Non-Terrestrial networks. IEEE Transactions on Vehicular Technology, 72(3), 3647–3662. https://doi.org/10.1109/tvt.2022.3220696</a:t>
            </a:r>
          </a:p>
          <a:p>
            <a:pPr marL="0" lvl="0" indent="0" algn="just">
              <a:buClrTx/>
              <a:buSzTx/>
              <a:buNone/>
            </a:pPr>
            <a:endParaRPr lang="en-US" altLang="en-US" sz="1400" dirty="0">
              <a:latin typeface="Times New Roman" panose="02020603050405020304" pitchFamily="18" charset="0"/>
              <a:cs typeface="Times New Roman" panose="02020603050405020304" pitchFamily="18" charset="0"/>
              <a:sym typeface="+mn-ea"/>
            </a:endParaRPr>
          </a:p>
          <a:p>
            <a:pPr marL="0" lvl="0" indent="0" algn="just">
              <a:buClrTx/>
              <a:buSzTx/>
              <a:buNone/>
            </a:pPr>
            <a:r>
              <a:rPr lang="en-US" altLang="ja-JP" sz="1400" dirty="0">
                <a:latin typeface="Times New Roman" panose="02020603050405020304" pitchFamily="18" charset="0"/>
                <a:cs typeface="Times New Roman" panose="02020603050405020304" pitchFamily="18" charset="0"/>
                <a:sym typeface="+mn-ea"/>
              </a:rPr>
              <a:t>[5] </a:t>
            </a:r>
            <a:r>
              <a:rPr lang="en-US" altLang="en-US" sz="1400" dirty="0">
                <a:latin typeface="Times New Roman" panose="02020603050405020304" pitchFamily="18" charset="0"/>
                <a:cs typeface="Times New Roman" panose="02020603050405020304" pitchFamily="18" charset="0"/>
                <a:sym typeface="+mn-ea"/>
              </a:rPr>
              <a:t>Zhang, Q., Yu, J., Long, J., Wang, C., Chen, J., &amp; Lu, X. (2025). A hybrid RF/FSO transmission system based on a shared transmitter. Sensors, 25(7), 2021. https://doi.org/10.3390/s25072021</a:t>
            </a:r>
          </a:p>
          <a:p>
            <a:pPr marL="0" lvl="0" indent="0" algn="just">
              <a:buClrTx/>
              <a:buSzTx/>
              <a:buNone/>
            </a:pPr>
            <a:endParaRPr lang="en-US" altLang="en-US" sz="1000" dirty="0">
              <a:latin typeface="Times New Roman" panose="02020603050405020304" pitchFamily="18" charset="0"/>
              <a:cs typeface="Times New Roman" panose="02020603050405020304" pitchFamily="18" charset="0"/>
              <a:sym typeface="+mn-ea"/>
            </a:endParaRPr>
          </a:p>
          <a:p>
            <a:pPr marL="0" lvl="0" indent="0" algn="just">
              <a:buClrTx/>
              <a:buSzTx/>
              <a:buNone/>
            </a:pPr>
            <a:endParaRPr lang="en-US" altLang="en-US" sz="1000"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latin typeface="Times New Roman" panose="02020603050405020304" pitchFamily="18" charset="0"/>
                <a:cs typeface="Times New Roman" panose="02020603050405020304" pitchFamily="18" charset="0"/>
                <a:sym typeface="+mn-ea"/>
              </a:rPr>
              <a:t>Future Directions for Handover Mechanism in Hybrid FSO/OCC-RF Networks.</a:t>
            </a:r>
            <a:br>
              <a:rPr lang="en-US" altLang="ja-JP" b="1" dirty="0">
                <a:ea typeface="MS PGothic" panose="020B0600070205080204" charset="-128"/>
              </a:rPr>
            </a:br>
            <a:br>
              <a:rPr lang="en-US" altLang="ja-JP" dirty="0">
                <a:ea typeface="MS PGothic" panose="020B0600070205080204" charset="-128"/>
              </a:rPr>
            </a:br>
            <a:br>
              <a:rPr lang="en-US" altLang="ja-JP" dirty="0">
                <a:ea typeface="MS PGothic" panose="020B0600070205080204" charset="-128"/>
              </a:rPr>
            </a:br>
            <a:r>
              <a:rPr lang="en-US" altLang="ja-JP" dirty="0">
                <a:ea typeface="MS PGothic" panose="020B0600070205080204" charset="-128"/>
              </a:rPr>
              <a:t> </a:t>
            </a:r>
            <a:br>
              <a:rPr lang="en-US" altLang="ja-JP" dirty="0">
                <a:ea typeface="MS PGothic" panose="020B0600070205080204" charset="-128"/>
              </a:rPr>
            </a:br>
            <a:r>
              <a:rPr lang="en-US" altLang="ja-JP" sz="3200" dirty="0">
                <a:latin typeface="Times New Roman Regular" panose="02020603050405020304" charset="0"/>
                <a:ea typeface="MS PGothic" panose="020B0600070205080204" charset="-128"/>
                <a:cs typeface="Times New Roman Regular" panose="02020603050405020304" charset="0"/>
              </a:rPr>
              <a:t>July 28 , 2025</a:t>
            </a:r>
            <a:endParaRPr lang="ja-JP" altLang="ja-JP" sz="3200" dirty="0">
              <a:latin typeface="Times New Roman Regular" panose="02020603050405020304" charset="0"/>
              <a:cs typeface="Times New Roman Regular"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599140" cy="4918464"/>
          </a:xfrm>
        </p:spPr>
        <p:txBody>
          <a:bodyPr>
            <a:normAutofit/>
          </a:bodyPr>
          <a:lstStyle/>
          <a:p>
            <a:pPr algn="just"/>
            <a:r>
              <a:rPr lang="en-US" altLang="ja-JP" sz="2800" dirty="0">
                <a:latin typeface="Times New Roman" panose="02020603050405020304" pitchFamily="18" charset="0"/>
                <a:cs typeface="Times New Roman" panose="02020603050405020304" pitchFamily="18" charset="0"/>
                <a:sym typeface="+mn-ea"/>
              </a:rPr>
              <a:t>Background</a:t>
            </a:r>
          </a:p>
          <a:p>
            <a:pPr algn="just"/>
            <a:r>
              <a:rPr lang="en-US" altLang="en-US" sz="2800" dirty="0">
                <a:latin typeface="Times New Roman" panose="02020603050405020304" pitchFamily="18" charset="0"/>
                <a:ea typeface="MS PGothic" panose="020B0600070205080204" charset="-128"/>
                <a:cs typeface="Times New Roman" panose="02020603050405020304" pitchFamily="18" charset="0"/>
                <a:sym typeface="+mn-ea"/>
              </a:rPr>
              <a:t>Existing Issues in Handover Mechanism</a:t>
            </a:r>
            <a:endParaRPr lang="en-US" altLang="ja-JP" sz="2800" dirty="0">
              <a:latin typeface="Times New Roman" panose="02020603050405020304" pitchFamily="18" charset="0"/>
              <a:ea typeface="MS PGothic" panose="020B0600070205080204" charset="-128"/>
              <a:cs typeface="Times New Roman" panose="02020603050405020304" pitchFamily="18" charset="0"/>
              <a:sym typeface="+mn-ea"/>
            </a:endParaRPr>
          </a:p>
          <a:p>
            <a:pPr algn="just"/>
            <a:r>
              <a:rPr lang="en-US" altLang="en-US" sz="2800" dirty="0">
                <a:latin typeface="Times New Roman" panose="02020603050405020304" pitchFamily="18" charset="0"/>
                <a:ea typeface="MS PGothic" panose="020B0600070205080204" charset="-128"/>
                <a:cs typeface="Times New Roman" panose="02020603050405020304" pitchFamily="18" charset="0"/>
                <a:sym typeface="+mn-ea"/>
              </a:rPr>
              <a:t>Intelligent Handover Strategy Using Machine Learning for Hybrid Systems</a:t>
            </a:r>
            <a:endParaRPr lang="en-US" altLang="en-US" sz="2800" dirty="0">
              <a:latin typeface="Times New Roman" panose="02020603050405020304" pitchFamily="18" charset="0"/>
              <a:ea typeface="MS PGothic" panose="020B0600070205080204" charset="-128"/>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sym typeface="+mn-ea"/>
              </a:rPr>
              <a:t>Conclusion</a:t>
            </a:r>
          </a:p>
          <a:p>
            <a:pPr algn="just"/>
            <a:r>
              <a:rPr lang="en-US" altLang="ja-JP" sz="2800" dirty="0">
                <a:latin typeface="Times New Roman" panose="02020603050405020304" pitchFamily="18" charset="0"/>
                <a:cs typeface="Times New Roman" panose="02020603050405020304" pitchFamily="18" charset="0"/>
                <a:sym typeface="+mn-ea"/>
              </a:rPr>
              <a:t>References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Background  </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7" name="Rectangle 3"/>
          <p:cNvSpPr>
            <a:spLocks noGrp="1" noChangeArrowheads="1"/>
          </p:cNvSpPr>
          <p:nvPr>
            <p:ph idx="1"/>
          </p:nvPr>
        </p:nvSpPr>
        <p:spPr>
          <a:xfrm>
            <a:off x="381000" y="1061720"/>
            <a:ext cx="8343900" cy="5351145"/>
          </a:xfrm>
        </p:spPr>
        <p:txBody>
          <a:bodyPr>
            <a:normAutofit/>
          </a:bodyPr>
          <a:lstStyle/>
          <a:p>
            <a:pPr algn="just">
              <a:buFont typeface="Wingdings" panose="05000000000000000000" charset="0"/>
              <a:buChar char=""/>
            </a:pPr>
            <a:r>
              <a:rPr lang="en-US" altLang="en-US" sz="1800" b="1">
                <a:latin typeface="Times New Roman Bold" panose="02020603050405020304" charset="0"/>
                <a:cs typeface="Times New Roman Bold" panose="02020603050405020304" charset="0"/>
                <a:sym typeface="+mn-ea"/>
              </a:rPr>
              <a:t>Hybrid FSO/OCC-RF Networks</a:t>
            </a:r>
          </a:p>
          <a:p>
            <a:pPr algn="just">
              <a:lnSpc>
                <a:spcPct val="120000"/>
              </a:lnSpc>
            </a:pPr>
            <a:r>
              <a:rPr lang="en-US" altLang="en-US" sz="1800">
                <a:latin typeface="Times New Roman" panose="02020603050405020304" pitchFamily="18" charset="0"/>
                <a:cs typeface="Times New Roman" panose="02020603050405020304" pitchFamily="18" charset="0"/>
                <a:sym typeface="+mn-ea"/>
              </a:rPr>
              <a:t>Free Space Optics (FSO): High-speed optical communication using laser beams through free space.</a:t>
            </a:r>
          </a:p>
          <a:p>
            <a:pPr algn="just">
              <a:lnSpc>
                <a:spcPct val="120000"/>
              </a:lnSpc>
            </a:pPr>
            <a:r>
              <a:rPr lang="en-US" altLang="en-US" sz="1800">
                <a:latin typeface="Times New Roman" panose="02020603050405020304" pitchFamily="18" charset="0"/>
                <a:cs typeface="Times New Roman" panose="02020603050405020304" pitchFamily="18" charset="0"/>
              </a:rPr>
              <a:t>FSO: High data rates (&gt;10 Gbps), low latency, but requires line-of-sight (LOS)</a:t>
            </a:r>
          </a:p>
          <a:p>
            <a:pPr algn="just">
              <a:lnSpc>
                <a:spcPct val="120000"/>
              </a:lnSpc>
            </a:pPr>
            <a:r>
              <a:rPr lang="en-US" altLang="en-US" sz="1800">
                <a:latin typeface="Times New Roman" panose="02020603050405020304" pitchFamily="18" charset="0"/>
                <a:cs typeface="Times New Roman" panose="02020603050405020304" pitchFamily="18" charset="0"/>
              </a:rPr>
              <a:t>Optical Camera Communication (OCC): Data transmission using visible light and camera receivers (e.g., smartphones, vehicle cameras).</a:t>
            </a:r>
          </a:p>
          <a:p>
            <a:pPr algn="just">
              <a:lnSpc>
                <a:spcPct val="120000"/>
              </a:lnSpc>
            </a:pPr>
            <a:r>
              <a:rPr lang="en-US" altLang="en-US" sz="1800">
                <a:latin typeface="Times New Roman" panose="02020603050405020304" pitchFamily="18" charset="0"/>
                <a:cs typeface="Times New Roman" panose="02020603050405020304" pitchFamily="18" charset="0"/>
              </a:rPr>
              <a:t>OCC: Uses existing LED infrastructure, ideal for vehicular and indoor applications.</a:t>
            </a:r>
          </a:p>
          <a:p>
            <a:pPr algn="just">
              <a:lnSpc>
                <a:spcPct val="120000"/>
              </a:lnSpc>
            </a:pPr>
            <a:r>
              <a:rPr lang="en-US" altLang="en-US" sz="1800">
                <a:latin typeface="Times New Roman" panose="02020603050405020304" pitchFamily="18" charset="0"/>
                <a:cs typeface="Times New Roman" panose="02020603050405020304" pitchFamily="18" charset="0"/>
              </a:rPr>
              <a:t>RF (Radio Frequency): Traditional wireless communication (e.g., Wi-Fi, 5G).</a:t>
            </a:r>
          </a:p>
          <a:p>
            <a:pPr algn="just">
              <a:lnSpc>
                <a:spcPct val="120000"/>
              </a:lnSpc>
            </a:pPr>
            <a:r>
              <a:rPr lang="en-US" altLang="en-US" sz="1800">
                <a:latin typeface="Times New Roman" panose="02020603050405020304" pitchFamily="18" charset="0"/>
                <a:cs typeface="Times New Roman" panose="02020603050405020304" pitchFamily="18" charset="0"/>
              </a:rPr>
              <a:t>RF: Reliable in non-LOS scenarios but limited by spectrum congestion.</a:t>
            </a:r>
          </a:p>
          <a:p>
            <a:pPr algn="just">
              <a:lnSpc>
                <a:spcPct val="120000"/>
              </a:lnSpc>
            </a:pPr>
            <a:r>
              <a:rPr lang="en-US" altLang="en-US" sz="1800">
                <a:latin typeface="Times New Roman" panose="02020603050405020304" pitchFamily="18" charset="0"/>
                <a:cs typeface="Times New Roman" panose="02020603050405020304" pitchFamily="18" charset="0"/>
              </a:rPr>
              <a:t>Hybrid systems combine FSO/OCC’s high bandwidth with RF’s reliability.</a:t>
            </a:r>
          </a:p>
          <a:p>
            <a:pPr algn="just">
              <a:lnSpc>
                <a:spcPct val="120000"/>
              </a:lnSpc>
              <a:buFont typeface="Wingdings" panose="05000000000000000000" charset="0"/>
              <a:buChar char=""/>
            </a:pPr>
            <a:r>
              <a:rPr lang="en-US" altLang="en-US" sz="1800" b="1">
                <a:latin typeface="Times New Roman Bold" panose="02020603050405020304" charset="0"/>
                <a:cs typeface="Times New Roman Bold" panose="02020603050405020304" charset="0"/>
              </a:rPr>
              <a:t>Advantages of Hybrid Systems</a:t>
            </a:r>
          </a:p>
          <a:p>
            <a:pPr algn="just">
              <a:lnSpc>
                <a:spcPct val="120000"/>
              </a:lnSpc>
            </a:pPr>
            <a:r>
              <a:rPr lang="en-US" altLang="en-US" sz="1800">
                <a:latin typeface="Times New Roman" panose="02020603050405020304" pitchFamily="18" charset="0"/>
                <a:cs typeface="Times New Roman" panose="02020603050405020304" pitchFamily="18" charset="0"/>
              </a:rPr>
              <a:t>High throughput, low latency, and resilience to environmental challenges.</a:t>
            </a:r>
          </a:p>
          <a:p>
            <a:pPr lvl="1" algn="just">
              <a:lnSpc>
                <a:spcPct val="120000"/>
              </a:lnSpc>
            </a:pPr>
            <a:r>
              <a:rPr lang="en-US" altLang="en-US" sz="1575" dirty="0">
                <a:latin typeface="Times New Roman" panose="02020603050405020304" pitchFamily="18" charset="0"/>
                <a:cs typeface="Times New Roman" panose="02020603050405020304" pitchFamily="18" charset="0"/>
                <a:sym typeface="+mn-ea"/>
              </a:rPr>
              <a:t>Example: FSO/OCC for clear weather, RF for adverse conditions (fog, rain).</a:t>
            </a: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11210" cy="701675"/>
          </a:xfrm>
        </p:spPr>
        <p:txBody>
          <a:bodyPr>
            <a:normAutofit/>
          </a:bodyPr>
          <a:lstStyle/>
          <a:p>
            <a:r>
              <a:rPr lang="en-US" altLang="ja-JP" sz="2665" dirty="0">
                <a:latin typeface="Times New Roman" panose="02020603050405020304" pitchFamily="18" charset="0"/>
                <a:ea typeface="MS PGothic" panose="020B0600070205080204" charset="-128"/>
                <a:cs typeface="Times New Roman" panose="02020603050405020304" pitchFamily="18" charset="0"/>
              </a:rPr>
              <a:t>Conti..</a:t>
            </a:r>
          </a:p>
        </p:txBody>
      </p:sp>
      <p:sp>
        <p:nvSpPr>
          <p:cNvPr id="7" name="Rectangle 3"/>
          <p:cNvSpPr>
            <a:spLocks noGrp="1" noChangeArrowheads="1"/>
          </p:cNvSpPr>
          <p:nvPr>
            <p:ph idx="1"/>
          </p:nvPr>
        </p:nvSpPr>
        <p:spPr>
          <a:xfrm>
            <a:off x="381000" y="1061720"/>
            <a:ext cx="4864735" cy="5094605"/>
          </a:xfrm>
        </p:spPr>
        <p:txBody>
          <a:bodyPr>
            <a:normAutofit/>
          </a:bodyPr>
          <a:lstStyle/>
          <a:p>
            <a:pPr algn="just">
              <a:buFont typeface="Wingdings" panose="05000000000000000000" charset="0"/>
              <a:buChar char="v"/>
            </a:pPr>
            <a:r>
              <a:rPr lang="en-US" altLang="en-US" sz="1800" b="1" dirty="0">
                <a:latin typeface="Times New Roman Bold" panose="02020603050405020304" charset="0"/>
                <a:cs typeface="Times New Roman Bold" panose="02020603050405020304" charset="0"/>
                <a:sym typeface="+mn-ea"/>
              </a:rPr>
              <a:t>Types of Handover:</a:t>
            </a:r>
          </a:p>
          <a:p>
            <a:pPr algn="just">
              <a:buFont typeface="Arial" panose="020B0604020202020204" pitchFamily="34" charset="0"/>
              <a:buChar char="•"/>
            </a:pPr>
            <a:r>
              <a:rPr lang="en-US" altLang="en-US" sz="1600" dirty="0">
                <a:latin typeface="Times New Roman Regular" panose="02020603050405020304" charset="0"/>
                <a:cs typeface="Times New Roman Regular" panose="02020603050405020304" charset="0"/>
                <a:sym typeface="+mn-ea"/>
              </a:rPr>
              <a:t>Hard Handover: Break-before-make (connection drops before switching).</a:t>
            </a:r>
          </a:p>
          <a:p>
            <a:pPr algn="just">
              <a:buFont typeface="Arial" panose="020B0604020202020204" pitchFamily="34" charset="0"/>
              <a:buChar char="•"/>
            </a:pPr>
            <a:r>
              <a:rPr lang="en-US" altLang="en-US" sz="1600" dirty="0">
                <a:latin typeface="Times New Roman Regular" panose="02020603050405020304" charset="0"/>
                <a:cs typeface="Times New Roman Regular" panose="02020603050405020304" charset="0"/>
                <a:sym typeface="+mn-ea"/>
              </a:rPr>
              <a:t>Soft Handover: Make-before-break (maintains parallel links during transition).</a:t>
            </a:r>
          </a:p>
          <a:p>
            <a:pPr algn="just">
              <a:buFont typeface="Arial" panose="020B0604020202020204" pitchFamily="34" charset="0"/>
              <a:buChar char="•"/>
            </a:pPr>
            <a:endParaRPr lang="en-US" altLang="en-US" sz="1600" dirty="0">
              <a:latin typeface="Times New Roman Regular" panose="02020603050405020304" charset="0"/>
              <a:cs typeface="Times New Roman Regular" panose="02020603050405020304" charset="0"/>
              <a:sym typeface="+mn-ea"/>
            </a:endParaRPr>
          </a:p>
          <a:p>
            <a:pPr algn="just">
              <a:buFont typeface="Wingdings" panose="05000000000000000000" charset="0"/>
              <a:buChar char="v"/>
            </a:pPr>
            <a:r>
              <a:rPr lang="en-US" altLang="en-US" sz="1800" b="1" dirty="0">
                <a:latin typeface="Times New Roman Bold" panose="02020603050405020304" charset="0"/>
                <a:cs typeface="Times New Roman Bold" panose="02020603050405020304" charset="0"/>
                <a:sym typeface="+mn-ea"/>
              </a:rPr>
              <a:t>Challenges in Hybrid Networks:</a:t>
            </a:r>
          </a:p>
          <a:p>
            <a:pPr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sym typeface="+mn-ea"/>
              </a:rPr>
              <a:t>Different physical properties of FSO/OCC (optical) and RF</a:t>
            </a:r>
          </a:p>
          <a:p>
            <a:pPr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sym typeface="+mn-ea"/>
              </a:rPr>
              <a:t>Need for rapid, context-aware decisions to maintain quality of service (QoS).</a:t>
            </a:r>
          </a:p>
          <a:p>
            <a:pPr algn="just">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sym typeface="+mn-ea"/>
            </a:endParaRPr>
          </a:p>
          <a:p>
            <a:pPr algn="just">
              <a:buFont typeface="Wingdings" panose="05000000000000000000" charset="0"/>
              <a:buChar char=""/>
            </a:pPr>
            <a:r>
              <a:rPr lang="en-US" altLang="en-US" sz="1800" b="1" dirty="0">
                <a:latin typeface="Times New Roman Bold" panose="02020603050405020304" charset="0"/>
                <a:cs typeface="Times New Roman Bold" panose="02020603050405020304" charset="0"/>
                <a:sym typeface="+mn-ea"/>
              </a:rPr>
              <a:t>Current Approaches:</a:t>
            </a:r>
          </a:p>
          <a:p>
            <a:pPr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sym typeface="+mn-ea"/>
              </a:rPr>
              <a:t>Threshold-based handover (e.g., signal strength triggers).</a:t>
            </a:r>
          </a:p>
          <a:p>
            <a:pPr algn="just">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sym typeface="+mn-ea"/>
              </a:rPr>
              <a:t>Basic machine learning for link selection.</a:t>
            </a:r>
          </a:p>
          <a:p>
            <a:pPr algn="just">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sym typeface="+mn-ea"/>
            </a:endParaRPr>
          </a:p>
        </p:txBody>
      </p:sp>
      <p:pic>
        <p:nvPicPr>
          <p:cNvPr id="3" name="Picture 1" descr="Screen Shot 2025-07-23 at 6.37.53 AM"/>
          <p:cNvPicPr>
            <a:picLocks noChangeAspect="1"/>
          </p:cNvPicPr>
          <p:nvPr/>
        </p:nvPicPr>
        <p:blipFill>
          <a:blip r:embed="rId2"/>
          <a:stretch>
            <a:fillRect/>
          </a:stretch>
        </p:blipFill>
        <p:spPr>
          <a:xfrm>
            <a:off x="5410200" y="1371600"/>
            <a:ext cx="3079115" cy="2806065"/>
          </a:xfrm>
          <a:prstGeom prst="rect">
            <a:avLst/>
          </a:prstGeom>
        </p:spPr>
      </p:pic>
      <p:sp>
        <p:nvSpPr>
          <p:cNvPr id="4" name="Text Box 3"/>
          <p:cNvSpPr txBox="1"/>
          <p:nvPr/>
        </p:nvSpPr>
        <p:spPr>
          <a:xfrm>
            <a:off x="5618480" y="4267200"/>
            <a:ext cx="3249930" cy="275590"/>
          </a:xfrm>
          <a:prstGeom prst="rect">
            <a:avLst/>
          </a:prstGeom>
        </p:spPr>
        <p:txBody>
          <a:bodyPr wrap="square">
            <a:spAutoFit/>
          </a:bodyPr>
          <a:lstStyle/>
          <a:p>
            <a:pPr marL="0" indent="0" algn="l" defTabSz="266700">
              <a:spcBef>
                <a:spcPct val="0"/>
              </a:spcBef>
              <a:spcAft>
                <a:spcPct val="0"/>
              </a:spcAft>
            </a:pPr>
            <a:r>
              <a:rPr lang="en-US" sz="1200">
                <a:latin typeface="Times New Roman Regular" panose="02020603050405020304"/>
                <a:ea typeface="SimSun" panose="02010600030101010101" pitchFamily="2" charset="-122"/>
              </a:rPr>
              <a:t>&lt;</a:t>
            </a:r>
            <a:r>
              <a:rPr sz="1200">
                <a:latin typeface="Times New Roman Regular" panose="02020603050405020304"/>
                <a:ea typeface="SimSun" panose="02010600030101010101" pitchFamily="2" charset="-122"/>
              </a:rPr>
              <a:t>An overview of hybrid FSO/RF system</a:t>
            </a:r>
            <a:r>
              <a:rPr lang="en-US" sz="1200">
                <a:latin typeface="Times New Roman Regular" panose="02020603050405020304"/>
                <a:ea typeface="SimSun" panose="02010600030101010101" pitchFamily="2" charset="-122"/>
              </a:rPr>
              <a:t>&gt;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en-US" sz="3110" dirty="0">
                <a:latin typeface="Times New Roman" panose="02020603050405020304" pitchFamily="18" charset="0"/>
                <a:ea typeface="MS PGothic" panose="020B0600070205080204" charset="-128"/>
                <a:cs typeface="Times New Roman" panose="02020603050405020304" pitchFamily="18" charset="0"/>
                <a:sym typeface="+mn-ea"/>
              </a:rPr>
              <a:t>Current Issues in Handover</a:t>
            </a:r>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 Mechanism</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385445" y="1220470"/>
            <a:ext cx="4735830" cy="4908550"/>
          </a:xfrm>
          <a:prstGeom prst="rect">
            <a:avLst/>
          </a:prstGeom>
          <a:noFill/>
        </p:spPr>
        <p:txBody>
          <a:bodyPr wrap="square" rtlCol="0">
            <a:noAutofit/>
          </a:bodyPr>
          <a:lstStyle/>
          <a:p>
            <a:pPr marL="285750" indent="-285750">
              <a:lnSpc>
                <a:spcPct val="12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Environmental Sensitivity</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FSO/OCC links are disrupted by atmospheric turbulence, fog, rain, or misalignment.</a:t>
            </a:r>
          </a:p>
          <a:p>
            <a:pPr indent="0">
              <a:lnSpc>
                <a:spcPct val="120000"/>
              </a:lnSpc>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sym typeface="+mn-ea"/>
            </a:endParaRPr>
          </a:p>
          <a:p>
            <a:pPr marL="285750" indent="-285750">
              <a:lnSpc>
                <a:spcPct val="12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Alignment Challenges:</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FSO requires precise LOS and OCC depends on camera field-of-view (FOV).</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Misalignment in mobile scenarios (e.g., UaV) triggers frequent handovers</a:t>
            </a:r>
          </a:p>
          <a:p>
            <a:pPr indent="0">
              <a:lnSpc>
                <a:spcPct val="120000"/>
              </a:lnSpc>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sym typeface="+mn-ea"/>
            </a:endParaRPr>
          </a:p>
          <a:p>
            <a:pPr marL="285750" indent="-285750">
              <a:lnSpc>
                <a:spcPct val="12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Latency and Packet Loss</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Hard handovers cause delays and dropped packets, affecting real-time applications (e.g., autonomous driving).</a:t>
            </a:r>
          </a:p>
          <a:p>
            <a:pPr marL="285750" indent="-285750">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sym typeface="+mn-ea"/>
            </a:endParaRPr>
          </a:p>
        </p:txBody>
      </p:sp>
      <p:pic>
        <p:nvPicPr>
          <p:cNvPr id="3" name="Picture 2" descr="Screen Shot 2025-07-23 at 6.43.23 AM"/>
          <p:cNvPicPr>
            <a:picLocks noChangeAspect="1"/>
          </p:cNvPicPr>
          <p:nvPr/>
        </p:nvPicPr>
        <p:blipFill>
          <a:blip r:embed="rId2"/>
          <a:stretch>
            <a:fillRect/>
          </a:stretch>
        </p:blipFill>
        <p:spPr>
          <a:xfrm>
            <a:off x="5245735" y="1371600"/>
            <a:ext cx="3577590" cy="3069590"/>
          </a:xfrm>
          <a:prstGeom prst="rect">
            <a:avLst/>
          </a:prstGeom>
        </p:spPr>
      </p:pic>
      <p:sp>
        <p:nvSpPr>
          <p:cNvPr id="5" name="Text Box 4"/>
          <p:cNvSpPr txBox="1"/>
          <p:nvPr/>
        </p:nvSpPr>
        <p:spPr>
          <a:xfrm>
            <a:off x="5638800" y="4724400"/>
            <a:ext cx="3250565" cy="337185"/>
          </a:xfrm>
          <a:prstGeom prst="rect">
            <a:avLst/>
          </a:prstGeom>
        </p:spPr>
        <p:txBody>
          <a:bodyPr wrap="square">
            <a:spAutoFit/>
          </a:bodyPr>
          <a:lstStyle/>
          <a:p>
            <a:pPr marL="0" indent="101600" algn="l" defTabSz="266700">
              <a:spcBef>
                <a:spcPct val="0"/>
              </a:spcBef>
              <a:spcAft>
                <a:spcPct val="0"/>
              </a:spcAft>
            </a:pPr>
            <a:r>
              <a:rPr lang="en-US" sz="1400">
                <a:latin typeface="Times New Roman Regular" panose="02020603050405020304"/>
                <a:ea typeface="SimSun" panose="02010600030101010101" pitchFamily="2" charset="-122"/>
              </a:rPr>
              <a:t>&lt;</a:t>
            </a:r>
            <a:r>
              <a:rPr sz="1400">
                <a:latin typeface="Times New Roman Regular" panose="02020603050405020304"/>
                <a:ea typeface="SimSun" panose="02010600030101010101" pitchFamily="2" charset="-122"/>
              </a:rPr>
              <a:t>Optical wireless hybrid systems</a:t>
            </a:r>
            <a:r>
              <a:rPr lang="en-US" sz="1400">
                <a:latin typeface="Times New Roman Regular" panose="02020603050405020304"/>
                <a:ea typeface="SimSun" panose="02010600030101010101" pitchFamily="2" charset="-122"/>
              </a:rPr>
              <a:t>&gt;</a:t>
            </a:r>
            <a:r>
              <a:rPr sz="1600">
                <a:latin typeface="Times New Roman Regular" panose="02020603050405020304"/>
                <a:ea typeface="SimSun" panose="02010600030101010101" pitchFamily="2" charset="-122"/>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1675"/>
          </a:xfrm>
        </p:spPr>
        <p:txBody>
          <a:bodyPr>
            <a:normAutofit fontScale="90000"/>
          </a:bodyPr>
          <a:lstStyle/>
          <a:p>
            <a:r>
              <a:rPr lang="en-US" altLang="en-US" sz="2665" dirty="0">
                <a:latin typeface="Times New Roman" panose="02020603050405020304" pitchFamily="18" charset="0"/>
                <a:ea typeface="MS PGothic" panose="020B0600070205080204" charset="-128"/>
                <a:cs typeface="Times New Roman" panose="02020603050405020304" pitchFamily="18" charset="0"/>
              </a:rPr>
              <a:t>Intelligent Handover Strategy Using Machine Learning for Hybrid Systems</a:t>
            </a: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385445" y="1371600"/>
            <a:ext cx="8386445" cy="4908550"/>
          </a:xfrm>
          <a:prstGeom prst="rect">
            <a:avLst/>
          </a:prstGeom>
          <a:noFill/>
        </p:spPr>
        <p:txBody>
          <a:bodyPr wrap="square" rtlCol="0">
            <a:noAutofit/>
          </a:bodyPr>
          <a:lstStyle/>
          <a:p>
            <a:pPr marL="285750" indent="-285750">
              <a:lnSpc>
                <a:spcPct val="12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AI-Driven Handover Decisions:</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Use machine learning (ML) to predict link quality based on real-time data (e.g., weather, user mobility)</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Reinforcement learning to optimize handover policies, reducing latency</a:t>
            </a:r>
          </a:p>
          <a:p>
            <a:pPr marL="285750" indent="-285750">
              <a:lnSpc>
                <a:spcPct val="12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Predictive Models:</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Deep learning to forecast FSO/OCC link disruptions, enabling proactive RF handovers.</a:t>
            </a:r>
          </a:p>
          <a:p>
            <a:pPr marL="742950" lvl="1"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Predict fog-induced FSO failures using RF beacon signals.</a:t>
            </a:r>
          </a:p>
          <a:p>
            <a:pPr marL="285750" indent="-285750">
              <a:lnSpc>
                <a:spcPct val="12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Soft Handover Mechanisms:</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Maintain parallel FSO/OCC and RF links during transitions to minimize packet loss.</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Use multi-path architectures for simultaneous data transmission.</a:t>
            </a:r>
          </a:p>
          <a:p>
            <a:pPr marL="285750" indent="-285750">
              <a:lnSpc>
                <a:spcPct val="12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Cooperative Relaying:</a:t>
            </a:r>
          </a:p>
          <a:p>
            <a:pPr marL="285750"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UAVs as relay nodes to improve link reliability.</a:t>
            </a:r>
          </a:p>
          <a:p>
            <a:pPr marL="742950" lvl="1" indent="-285750">
              <a:lnSpc>
                <a:spcPct val="12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UAV-based RF relay for FSO link disruptions in urban</a:t>
            </a:r>
          </a:p>
          <a:p>
            <a:pPr marL="285750" indent="-285750">
              <a:buFont typeface="Wingdings" panose="05000000000000000000" charset="0"/>
              <a:buChar char=""/>
            </a:pPr>
            <a:endParaRPr lang="en-US" altLang="en-US" dirty="0">
              <a:latin typeface="Times New Roman" panose="02020603050405020304" pitchFamily="18" charset="0"/>
              <a:cs typeface="Times New Roman" panose="02020603050405020304" pitchFamily="18" charset="0"/>
              <a:sym typeface="+mn-ea"/>
            </a:endParaRPr>
          </a:p>
          <a:p>
            <a:pPr marL="285750" indent="-285750">
              <a:buFont typeface="Wingdings" panose="05000000000000000000" charset="0"/>
              <a:buChar char=""/>
            </a:pPr>
            <a:endParaRPr lang="en-US" altLang="en-US"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385445" y="990600"/>
            <a:ext cx="8386445" cy="5277485"/>
          </a:xfrm>
          <a:prstGeom prst="rect">
            <a:avLst/>
          </a:prstGeom>
          <a:noFill/>
        </p:spPr>
        <p:txBody>
          <a:bodyPr wrap="square" rtlCol="0">
            <a:noAutofit/>
          </a:bodyPr>
          <a:lstStyle/>
          <a:p>
            <a:pPr marL="285750" indent="-285750">
              <a:lnSpc>
                <a:spcPct val="11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Adaptive Optics (AO):</a:t>
            </a:r>
          </a:p>
          <a:p>
            <a:pPr marL="285750" indent="-285750">
              <a:lnSpc>
                <a:spcPct val="11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AO can be used to adjust FSO beam direction in real time, countering turbulence and misalignment.</a:t>
            </a:r>
          </a:p>
          <a:p>
            <a:pPr marL="742950" lvl="1" indent="-285750">
              <a:lnSpc>
                <a:spcPct val="11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AI-driven beam tracking for mobile FSO links.</a:t>
            </a:r>
          </a:p>
          <a:p>
            <a:pPr marL="285750" indent="-285750">
              <a:lnSpc>
                <a:spcPct val="11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Weather-Resilient Strategies:</a:t>
            </a:r>
          </a:p>
          <a:p>
            <a:pPr marL="285750" indent="-285750">
              <a:lnSpc>
                <a:spcPct val="11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Integrate real-time weather data to trigger RF handovers during adverse conditions.</a:t>
            </a:r>
          </a:p>
          <a:p>
            <a:pPr marL="285750" indent="-285750">
              <a:lnSpc>
                <a:spcPct val="11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Reconfigurable Intelligent Surfaces (RIS):</a:t>
            </a:r>
          </a:p>
          <a:p>
            <a:pPr marL="285750" indent="-285750">
              <a:lnSpc>
                <a:spcPct val="11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Deploy RIS to redirect FSO/OCC signals around obstacles, reducing handover frequency.</a:t>
            </a:r>
          </a:p>
          <a:p>
            <a:pPr marL="742950" lvl="1" indent="-285750">
              <a:lnSpc>
                <a:spcPct val="11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UAV-mounted RIS for hybrid RF/FSO links in rural areas.</a:t>
            </a:r>
          </a:p>
          <a:p>
            <a:pPr marL="285750" indent="-285750">
              <a:lnSpc>
                <a:spcPct val="110000"/>
              </a:lnSpc>
              <a:buFont typeface="Wingdings" panose="05000000000000000000" charset="0"/>
              <a:buChar char=""/>
            </a:pPr>
            <a:r>
              <a:rPr lang="en-US" altLang="en-US" b="1" dirty="0">
                <a:latin typeface="Times New Roman Bold" panose="02020603050405020304" charset="0"/>
                <a:cs typeface="Times New Roman Bold" panose="02020603050405020304" charset="0"/>
                <a:sym typeface="+mn-ea"/>
              </a:rPr>
              <a:t>Distributed Handover Algorithms:</a:t>
            </a:r>
          </a:p>
          <a:p>
            <a:pPr marL="285750" indent="-285750">
              <a:lnSpc>
                <a:spcPct val="11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Offload handover decisions to edge nodes to reduce centralized processing.</a:t>
            </a:r>
          </a:p>
          <a:p>
            <a:pPr indent="0">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sym typeface="+mn-ea"/>
            </a:endParaRPr>
          </a:p>
          <a:p>
            <a:pPr marL="285750" indent="-285750">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sym typeface="+mn-ea"/>
            </a:endParaRPr>
          </a:p>
          <a:p>
            <a:pPr marL="285750" indent="-285750">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69570" y="1066800"/>
            <a:ext cx="8360410" cy="5026025"/>
          </a:xfrm>
        </p:spPr>
        <p:txBody>
          <a:bodyPr>
            <a:normAutofit/>
          </a:bodyPr>
          <a:lstStyle/>
          <a:p>
            <a:pPr marL="0" lvl="0" indent="0" algn="just">
              <a:buClrTx/>
              <a:buSzTx/>
              <a:buFont typeface="Wingdings" panose="05000000000000000000" charset="0"/>
              <a:buNone/>
            </a:pPr>
            <a:endParaRPr lang="en-US" altLang="ja-JP" sz="2000" dirty="0">
              <a:latin typeface="Times New Roman Regular" panose="02020603050405020304" charset="0"/>
              <a:cs typeface="Times New Roman Regular" panose="02020603050405020304" charset="0"/>
              <a:sym typeface="+mn-ea"/>
            </a:endParaRPr>
          </a:p>
          <a:p>
            <a:pPr lvl="0" algn="just">
              <a:lnSpc>
                <a:spcPct val="120000"/>
              </a:lnSpc>
              <a:buClrTx/>
              <a:buSzTx/>
              <a:buFont typeface="Arial" panose="020B0604020202020204" pitchFamily="34" charset="0"/>
              <a:buChar char="•"/>
            </a:pPr>
            <a:r>
              <a:rPr lang="en-US" altLang="en-US" sz="1800" dirty="0">
                <a:latin typeface="Times New Roman Regular" panose="02020603050405020304" charset="0"/>
                <a:cs typeface="Times New Roman Regular" panose="02020603050405020304" charset="0"/>
                <a:sym typeface="+mn-ea"/>
              </a:rPr>
              <a:t>The future of intelligent handover in hybrid FSO/OCC-RF networks lies in leveraging AI/ML, advanced optics, and cooperative architectures to achieve seamless, reliable, and high-speed connectivity.</a:t>
            </a:r>
          </a:p>
          <a:p>
            <a:pPr lvl="0" algn="just">
              <a:lnSpc>
                <a:spcPct val="120000"/>
              </a:lnSpc>
              <a:buClrTx/>
              <a:buSzTx/>
              <a:buFont typeface="Arial" panose="020B0604020202020204" pitchFamily="34" charset="0"/>
              <a:buChar char="•"/>
            </a:pPr>
            <a:r>
              <a:rPr lang="en-US" altLang="en-US" sz="1800" dirty="0">
                <a:latin typeface="Times New Roman Regular" panose="02020603050405020304" charset="0"/>
                <a:cs typeface="Times New Roman Regular" panose="02020603050405020304" charset="0"/>
                <a:sym typeface="+mn-ea"/>
              </a:rPr>
              <a:t>Hybrid FSO/OCC-RF networks are key to 5G/6G, offering high speed and reliability.</a:t>
            </a:r>
          </a:p>
          <a:p>
            <a:pPr lvl="0" algn="just">
              <a:lnSpc>
                <a:spcPct val="120000"/>
              </a:lnSpc>
              <a:buClrTx/>
              <a:buSzTx/>
              <a:buFont typeface="Arial" panose="020B0604020202020204" pitchFamily="34" charset="0"/>
              <a:buChar char="•"/>
            </a:pPr>
            <a:r>
              <a:rPr lang="en-US" altLang="en-US" sz="1800" dirty="0">
                <a:latin typeface="Times New Roman Regular" panose="02020603050405020304" charset="0"/>
                <a:cs typeface="Times New Roman Regular" panose="02020603050405020304" charset="0"/>
                <a:sym typeface="+mn-ea"/>
              </a:rPr>
              <a:t>Intelligent handover mechanism addresses environmental, alignment, and scalability challenges.</a:t>
            </a:r>
          </a:p>
          <a:p>
            <a:pPr marL="0" lvl="0" indent="0" algn="just">
              <a:buClrTx/>
              <a:buSzTx/>
              <a:buFont typeface="Arial" panose="020B0604020202020204" pitchFamily="34" charset="0"/>
              <a:buNone/>
            </a:pPr>
            <a:endParaRPr lang="en-US" altLang="en-US" sz="1800" dirty="0">
              <a:latin typeface="Times New Roman Regular" panose="02020603050405020304" charset="0"/>
              <a:cs typeface="Times New Roman Regular" panose="02020603050405020304" charset="0"/>
              <a:sym typeface="+mn-ea"/>
            </a:endParaRPr>
          </a:p>
          <a:p>
            <a:pPr lvl="0" algn="just">
              <a:buClrTx/>
              <a:buSzTx/>
              <a:buFont typeface="Arial" panose="020B0604020202020204" pitchFamily="34" charset="0"/>
              <a:buChar char="•"/>
            </a:pPr>
            <a:endParaRPr lang="en-US" altLang="en-US" sz="1800" dirty="0">
              <a:latin typeface="Times New Roman Regular" panose="02020603050405020304" charset="0"/>
              <a:cs typeface="Times New Roman Regular" panose="02020603050405020304" charset="0"/>
              <a:sym typeface="+mn-ea"/>
            </a:endParaRPr>
          </a:p>
        </p:txBody>
      </p:sp>
      <p:sp>
        <p:nvSpPr>
          <p:cNvPr id="4" name="Title 3"/>
          <p:cNvSpPr>
            <a:spLocks noGrp="1"/>
          </p:cNvSpPr>
          <p:nvPr>
            <p:ph type="title"/>
            <p:custDataLst>
              <p:tags r:id="rId1"/>
            </p:custDataLst>
          </p:nvPr>
        </p:nvSpPr>
        <p:spPr>
          <a:xfrm>
            <a:off x="533400" y="457200"/>
            <a:ext cx="8229600" cy="850900"/>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Conclusion</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1172</Words>
  <Application>Microsoft Office PowerPoint</Application>
  <PresentationFormat>화면 슬라이드 쇼(4:3)</PresentationFormat>
  <Paragraphs>96</Paragraphs>
  <Slides>10</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10</vt:i4>
      </vt:variant>
    </vt:vector>
  </HeadingPairs>
  <TitlesOfParts>
    <vt:vector size="18" baseType="lpstr">
      <vt:lpstr>MS PGothic</vt:lpstr>
      <vt:lpstr>Times New Roman Regular</vt:lpstr>
      <vt:lpstr>Arial</vt:lpstr>
      <vt:lpstr>Calibri</vt:lpstr>
      <vt:lpstr>Times New Roman</vt:lpstr>
      <vt:lpstr>Times New Roman Bold</vt:lpstr>
      <vt:lpstr>Wingdings</vt:lpstr>
      <vt:lpstr>Office Theme</vt:lpstr>
      <vt:lpstr>PowerPoint 프레젠테이션</vt:lpstr>
      <vt:lpstr>PowerPoint 프레젠테이션</vt:lpstr>
      <vt:lpstr>Contents</vt:lpstr>
      <vt:lpstr>Background  </vt:lpstr>
      <vt:lpstr>Conti..</vt:lpstr>
      <vt:lpstr>Current Issues in Handover Mechanism</vt:lpstr>
      <vt:lpstr>Intelligent Handover Strategy Using Machine Learning for Hybrid Systems</vt:lpstr>
      <vt:lpstr>PowerPoint 프레젠테이션</vt:lpstr>
      <vt:lpstr>Conclusion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1029</cp:revision>
  <cp:lastPrinted>2025-07-24T00:45:00Z</cp:lastPrinted>
  <dcterms:created xsi:type="dcterms:W3CDTF">2025-07-24T00:45:00Z</dcterms:created>
  <dcterms:modified xsi:type="dcterms:W3CDTF">2025-07-30T11:24:47Z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EFBD025E52E54B5FAC726E08D73B7CAE_13</vt:lpwstr>
  </property>
  <property fmtid="{D5CDD505-2E9C-101B-9397-08002B2CF9AE}" pid="3" name="KSOProductBuildVer">
    <vt:lpwstr>1033-12.2.0.21931</vt:lpwstr>
  </property>
</Properties>
</file>