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58" r:id="rId3"/>
    <p:sldId id="288" r:id="rId4"/>
    <p:sldId id="289" r:id="rId5"/>
    <p:sldId id="292" r:id="rId6"/>
    <p:sldId id="293" r:id="rId7"/>
    <p:sldId id="294" r:id="rId8"/>
    <p:sldId id="295" r:id="rId9"/>
    <p:sldId id="296" r:id="rId10"/>
    <p:sldId id="297" r:id="rId11"/>
    <p:sldId id="299" r:id="rId12"/>
    <p:sldId id="300" r:id="rId13"/>
    <p:sldId id="301"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58" autoAdjust="0"/>
  </p:normalViewPr>
  <p:slideViewPr>
    <p:cSldViewPr>
      <p:cViewPr varScale="1">
        <p:scale>
          <a:sx n="94" d="100"/>
          <a:sy n="94" d="100"/>
        </p:scale>
        <p:origin x="92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4D61D05-4E7A-42CC-A7D1-9D4970C2F4CF}"/>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a:extLst>
              <a:ext uri="{FF2B5EF4-FFF2-40B4-BE49-F238E27FC236}">
                <a16:creationId xmlns:a16="http://schemas.microsoft.com/office/drawing/2014/main" id="{83657DA0-072C-4296-B629-B3B9643F6EBF}"/>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a:extLst>
              <a:ext uri="{FF2B5EF4-FFF2-40B4-BE49-F238E27FC236}">
                <a16:creationId xmlns:a16="http://schemas.microsoft.com/office/drawing/2014/main" id="{E72D5E50-5404-4673-AFEC-44385A49756D}"/>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a:extLst>
              <a:ext uri="{FF2B5EF4-FFF2-40B4-BE49-F238E27FC236}">
                <a16:creationId xmlns:a16="http://schemas.microsoft.com/office/drawing/2014/main" id="{08F7C92F-A0E8-46AE-A076-3181934C8084}"/>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3164EA27-FEF6-4640-8C0D-879B06BB6087}" type="slidenum">
              <a:rPr lang="en-US" altLang="de-DE"/>
              <a:pPr/>
              <a:t>‹#›</a:t>
            </a:fld>
            <a:endParaRPr lang="en-US" altLang="de-DE"/>
          </a:p>
        </p:txBody>
      </p:sp>
      <p:sp>
        <p:nvSpPr>
          <p:cNvPr id="3078" name="Line 6">
            <a:extLst>
              <a:ext uri="{FF2B5EF4-FFF2-40B4-BE49-F238E27FC236}">
                <a16:creationId xmlns:a16="http://schemas.microsoft.com/office/drawing/2014/main" id="{2FE5E839-8B41-420E-812C-C94A9DBB0BDB}"/>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D739860D-F818-4AD0-AB6C-402494C18AF9}"/>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a:extLst>
              <a:ext uri="{FF2B5EF4-FFF2-40B4-BE49-F238E27FC236}">
                <a16:creationId xmlns:a16="http://schemas.microsoft.com/office/drawing/2014/main" id="{C6AF2820-8255-4A73-A647-18A827F20A86}"/>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A110E8-A58F-47DF-82D8-72128799AA49}"/>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a:extLst>
              <a:ext uri="{FF2B5EF4-FFF2-40B4-BE49-F238E27FC236}">
                <a16:creationId xmlns:a16="http://schemas.microsoft.com/office/drawing/2014/main" id="{B91AB7FC-5CF0-440E-85C8-AD80F6BAE45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a:extLst>
              <a:ext uri="{FF2B5EF4-FFF2-40B4-BE49-F238E27FC236}">
                <a16:creationId xmlns:a16="http://schemas.microsoft.com/office/drawing/2014/main" id="{96302B76-6F59-4A3F-B23C-3B8071A8C675}"/>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E0D59036-F4F7-4B4B-8FEF-F7D5B32AD7C1}"/>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2054" name="Rectangle 6">
            <a:extLst>
              <a:ext uri="{FF2B5EF4-FFF2-40B4-BE49-F238E27FC236}">
                <a16:creationId xmlns:a16="http://schemas.microsoft.com/office/drawing/2014/main" id="{ABA85D3C-0680-4517-BF51-6CAA49283DCA}"/>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a:extLst>
              <a:ext uri="{FF2B5EF4-FFF2-40B4-BE49-F238E27FC236}">
                <a16:creationId xmlns:a16="http://schemas.microsoft.com/office/drawing/2014/main" id="{3C4026CA-6801-4398-9144-CFB4D6039B1C}"/>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EFAC1439-5F0A-40FA-92AD-90905B2E6BFF}" type="slidenum">
              <a:rPr lang="en-US" altLang="de-DE"/>
              <a:pPr/>
              <a:t>‹#›</a:t>
            </a:fld>
            <a:endParaRPr lang="en-US" altLang="de-DE"/>
          </a:p>
        </p:txBody>
      </p:sp>
      <p:sp>
        <p:nvSpPr>
          <p:cNvPr id="2056" name="Rectangle 8">
            <a:extLst>
              <a:ext uri="{FF2B5EF4-FFF2-40B4-BE49-F238E27FC236}">
                <a16:creationId xmlns:a16="http://schemas.microsoft.com/office/drawing/2014/main" id="{73AE787B-5716-4FC8-B617-0188CF4201A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a:extLst>
              <a:ext uri="{FF2B5EF4-FFF2-40B4-BE49-F238E27FC236}">
                <a16:creationId xmlns:a16="http://schemas.microsoft.com/office/drawing/2014/main" id="{191E9835-244A-4944-ACBC-BEEC2AE751D3}"/>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4B324725-2D11-4B74-B85E-AA7940F1721A}"/>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453FD-CB32-4F2F-94A1-7F07E6B23385}"/>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55A16AB2-97C3-4B6E-8640-EF1585687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BF0C954A-02BC-494B-93BE-45EA15E26F6E}"/>
              </a:ext>
            </a:extLst>
          </p:cNvPr>
          <p:cNvSpPr>
            <a:spLocks noGrp="1"/>
          </p:cNvSpPr>
          <p:nvPr>
            <p:ph type="dt" sz="half" idx="10"/>
          </p:nvPr>
        </p:nvSpPr>
        <p:spPr/>
        <p:txBody>
          <a:bodyPr/>
          <a:lstStyle>
            <a:lvl1pPr>
              <a:defRPr/>
            </a:lvl1pPr>
          </a:lstStyle>
          <a:p>
            <a:r>
              <a:rPr lang="en-US" altLang="de-DE"/>
              <a:t>July 2025</a:t>
            </a:r>
          </a:p>
        </p:txBody>
      </p:sp>
      <p:sp>
        <p:nvSpPr>
          <p:cNvPr id="5" name="Fußzeilenplatzhalter 4">
            <a:extLst>
              <a:ext uri="{FF2B5EF4-FFF2-40B4-BE49-F238E27FC236}">
                <a16:creationId xmlns:a16="http://schemas.microsoft.com/office/drawing/2014/main" id="{C641A79F-4D1D-4BF7-BBF7-89691E7A1574}"/>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A255B72E-61E0-4636-A128-FC61A6EADD0C}"/>
              </a:ext>
            </a:extLst>
          </p:cNvPr>
          <p:cNvSpPr>
            <a:spLocks noGrp="1"/>
          </p:cNvSpPr>
          <p:nvPr>
            <p:ph type="sldNum" sz="quarter" idx="12"/>
          </p:nvPr>
        </p:nvSpPr>
        <p:spPr/>
        <p:txBody>
          <a:bodyPr/>
          <a:lstStyle>
            <a:lvl1pPr>
              <a:defRPr/>
            </a:lvl1pPr>
          </a:lstStyle>
          <a:p>
            <a:r>
              <a:rPr lang="en-US" altLang="de-DE"/>
              <a:t>Slide </a:t>
            </a:r>
            <a:fld id="{C459935B-82CD-4ACC-9993-E5D0D185498E}" type="slidenum">
              <a:rPr lang="en-US" altLang="de-DE"/>
              <a:pPr/>
              <a:t>‹#›</a:t>
            </a:fld>
            <a:endParaRPr lang="en-US" altLang="de-DE"/>
          </a:p>
        </p:txBody>
      </p:sp>
    </p:spTree>
    <p:extLst>
      <p:ext uri="{BB962C8B-B14F-4D97-AF65-F5344CB8AC3E}">
        <p14:creationId xmlns:p14="http://schemas.microsoft.com/office/powerpoint/2010/main" val="258785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B0228-7903-46E1-A743-8588BD08F582}"/>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91842B4E-9B6D-4EDF-9ADC-A6F7FAF9CB4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5E1191C-19CC-45A2-AC12-37CD88E6CCB7}"/>
              </a:ext>
            </a:extLst>
          </p:cNvPr>
          <p:cNvSpPr>
            <a:spLocks noGrp="1"/>
          </p:cNvSpPr>
          <p:nvPr>
            <p:ph type="dt" sz="half" idx="10"/>
          </p:nvPr>
        </p:nvSpPr>
        <p:spPr/>
        <p:txBody>
          <a:bodyPr/>
          <a:lstStyle>
            <a:lvl1pPr>
              <a:defRPr/>
            </a:lvl1pPr>
          </a:lstStyle>
          <a:p>
            <a:r>
              <a:rPr lang="en-US" altLang="de-DE"/>
              <a:t>July 2025</a:t>
            </a:r>
          </a:p>
        </p:txBody>
      </p:sp>
      <p:sp>
        <p:nvSpPr>
          <p:cNvPr id="5" name="Fußzeilenplatzhalter 4">
            <a:extLst>
              <a:ext uri="{FF2B5EF4-FFF2-40B4-BE49-F238E27FC236}">
                <a16:creationId xmlns:a16="http://schemas.microsoft.com/office/drawing/2014/main" id="{6DE9C703-8C92-4A94-AD61-8D0DC2470758}"/>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0D3E2D85-51A0-4331-A3F2-BD4D8A775671}"/>
              </a:ext>
            </a:extLst>
          </p:cNvPr>
          <p:cNvSpPr>
            <a:spLocks noGrp="1"/>
          </p:cNvSpPr>
          <p:nvPr>
            <p:ph type="sldNum" sz="quarter" idx="12"/>
          </p:nvPr>
        </p:nvSpPr>
        <p:spPr/>
        <p:txBody>
          <a:bodyPr/>
          <a:lstStyle>
            <a:lvl1pPr>
              <a:defRPr/>
            </a:lvl1pPr>
          </a:lstStyle>
          <a:p>
            <a:r>
              <a:rPr lang="en-US" altLang="de-DE"/>
              <a:t>Slide </a:t>
            </a:r>
            <a:fld id="{490A874B-51B8-40F1-8355-DC73D4920AF4}" type="slidenum">
              <a:rPr lang="en-US" altLang="de-DE"/>
              <a:pPr/>
              <a:t>‹#›</a:t>
            </a:fld>
            <a:endParaRPr lang="en-US" altLang="de-DE"/>
          </a:p>
        </p:txBody>
      </p:sp>
    </p:spTree>
    <p:extLst>
      <p:ext uri="{BB962C8B-B14F-4D97-AF65-F5344CB8AC3E}">
        <p14:creationId xmlns:p14="http://schemas.microsoft.com/office/powerpoint/2010/main" val="291429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6BBE6A7-3A46-43F4-A67A-A95DDBAD9BEB}"/>
              </a:ext>
            </a:extLst>
          </p:cNvPr>
          <p:cNvSpPr>
            <a:spLocks noGrp="1"/>
          </p:cNvSpPr>
          <p:nvPr>
            <p:ph type="title" orient="vert"/>
          </p:nvPr>
        </p:nvSpPr>
        <p:spPr>
          <a:xfrm>
            <a:off x="6515100" y="685800"/>
            <a:ext cx="1943100" cy="5410200"/>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B2510D17-EEB6-4379-A9C4-D5B1CFCBA0DD}"/>
              </a:ext>
            </a:extLst>
          </p:cNvPr>
          <p:cNvSpPr>
            <a:spLocks noGrp="1"/>
          </p:cNvSpPr>
          <p:nvPr>
            <p:ph type="body" orient="vert" idx="1"/>
          </p:nvPr>
        </p:nvSpPr>
        <p:spPr>
          <a:xfrm>
            <a:off x="685800" y="685800"/>
            <a:ext cx="5676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F526D668-8E72-4DC8-8E2C-0B7431A997A4}"/>
              </a:ext>
            </a:extLst>
          </p:cNvPr>
          <p:cNvSpPr>
            <a:spLocks noGrp="1"/>
          </p:cNvSpPr>
          <p:nvPr>
            <p:ph type="dt" sz="half" idx="10"/>
          </p:nvPr>
        </p:nvSpPr>
        <p:spPr/>
        <p:txBody>
          <a:bodyPr/>
          <a:lstStyle>
            <a:lvl1pPr>
              <a:defRPr/>
            </a:lvl1pPr>
          </a:lstStyle>
          <a:p>
            <a:r>
              <a:rPr lang="en-US" altLang="de-DE"/>
              <a:t>July 2025</a:t>
            </a:r>
          </a:p>
        </p:txBody>
      </p:sp>
      <p:sp>
        <p:nvSpPr>
          <p:cNvPr id="5" name="Fußzeilenplatzhalter 4">
            <a:extLst>
              <a:ext uri="{FF2B5EF4-FFF2-40B4-BE49-F238E27FC236}">
                <a16:creationId xmlns:a16="http://schemas.microsoft.com/office/drawing/2014/main" id="{1631B828-12E5-4E2E-A32C-69BB7A797E9F}"/>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FCA6FAAF-6FA2-4027-9B24-EC5F7D113DDA}"/>
              </a:ext>
            </a:extLst>
          </p:cNvPr>
          <p:cNvSpPr>
            <a:spLocks noGrp="1"/>
          </p:cNvSpPr>
          <p:nvPr>
            <p:ph type="sldNum" sz="quarter" idx="12"/>
          </p:nvPr>
        </p:nvSpPr>
        <p:spPr/>
        <p:txBody>
          <a:bodyPr/>
          <a:lstStyle>
            <a:lvl1pPr>
              <a:defRPr/>
            </a:lvl1pPr>
          </a:lstStyle>
          <a:p>
            <a:r>
              <a:rPr lang="en-US" altLang="de-DE"/>
              <a:t>Slide </a:t>
            </a:r>
            <a:fld id="{6BFA0EB7-C723-4DCA-AD01-EB8FD5F8085F}" type="slidenum">
              <a:rPr lang="en-US" altLang="de-DE"/>
              <a:pPr/>
              <a:t>‹#›</a:t>
            </a:fld>
            <a:endParaRPr lang="en-US" altLang="de-DE"/>
          </a:p>
        </p:txBody>
      </p:sp>
    </p:spTree>
    <p:extLst>
      <p:ext uri="{BB962C8B-B14F-4D97-AF65-F5344CB8AC3E}">
        <p14:creationId xmlns:p14="http://schemas.microsoft.com/office/powerpoint/2010/main" val="237580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168C8-B2C0-4D12-8FA4-8F899EAA813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EB566DF-E8CE-47AF-AECE-F5899A0184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04E171A-F325-4EFC-B160-7FB930671BA1}"/>
              </a:ext>
            </a:extLst>
          </p:cNvPr>
          <p:cNvSpPr>
            <a:spLocks noGrp="1"/>
          </p:cNvSpPr>
          <p:nvPr>
            <p:ph type="dt" sz="half" idx="10"/>
          </p:nvPr>
        </p:nvSpPr>
        <p:spPr/>
        <p:txBody>
          <a:bodyPr/>
          <a:lstStyle>
            <a:lvl1pPr>
              <a:defRPr/>
            </a:lvl1pPr>
          </a:lstStyle>
          <a:p>
            <a:r>
              <a:rPr lang="en-US" altLang="de-DE"/>
              <a:t>July 2025</a:t>
            </a:r>
          </a:p>
        </p:txBody>
      </p:sp>
      <p:sp>
        <p:nvSpPr>
          <p:cNvPr id="5" name="Fußzeilenplatzhalter 4">
            <a:extLst>
              <a:ext uri="{FF2B5EF4-FFF2-40B4-BE49-F238E27FC236}">
                <a16:creationId xmlns:a16="http://schemas.microsoft.com/office/drawing/2014/main" id="{811849A5-CE34-4B74-B2D9-C89E1D5A88FB}"/>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87CF0EF1-F19B-4AFD-AEF3-6693D309E41D}"/>
              </a:ext>
            </a:extLst>
          </p:cNvPr>
          <p:cNvSpPr>
            <a:spLocks noGrp="1"/>
          </p:cNvSpPr>
          <p:nvPr>
            <p:ph type="sldNum" sz="quarter" idx="12"/>
          </p:nvPr>
        </p:nvSpPr>
        <p:spPr/>
        <p:txBody>
          <a:bodyPr/>
          <a:lstStyle>
            <a:lvl1pPr>
              <a:defRPr/>
            </a:lvl1pPr>
          </a:lstStyle>
          <a:p>
            <a:r>
              <a:rPr lang="en-US" altLang="de-DE"/>
              <a:t>Slide </a:t>
            </a:r>
            <a:fld id="{56DBDE89-508C-461A-844E-8FFD18D88103}" type="slidenum">
              <a:rPr lang="en-US" altLang="de-DE"/>
              <a:pPr/>
              <a:t>‹#›</a:t>
            </a:fld>
            <a:endParaRPr lang="en-US" altLang="de-DE"/>
          </a:p>
        </p:txBody>
      </p:sp>
    </p:spTree>
    <p:extLst>
      <p:ext uri="{BB962C8B-B14F-4D97-AF65-F5344CB8AC3E}">
        <p14:creationId xmlns:p14="http://schemas.microsoft.com/office/powerpoint/2010/main" val="270121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6E16F-0042-48F8-942A-D792B323304F}"/>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6139D6C7-98D5-49F4-81F7-C2DD92DF98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7749D691-4B7F-441C-8F39-E19FCA018E9E}"/>
              </a:ext>
            </a:extLst>
          </p:cNvPr>
          <p:cNvSpPr>
            <a:spLocks noGrp="1"/>
          </p:cNvSpPr>
          <p:nvPr>
            <p:ph type="dt" sz="half" idx="10"/>
          </p:nvPr>
        </p:nvSpPr>
        <p:spPr/>
        <p:txBody>
          <a:bodyPr/>
          <a:lstStyle>
            <a:lvl1pPr>
              <a:defRPr/>
            </a:lvl1pPr>
          </a:lstStyle>
          <a:p>
            <a:r>
              <a:rPr lang="en-US" altLang="de-DE"/>
              <a:t>July 2025</a:t>
            </a:r>
          </a:p>
        </p:txBody>
      </p:sp>
      <p:sp>
        <p:nvSpPr>
          <p:cNvPr id="5" name="Fußzeilenplatzhalter 4">
            <a:extLst>
              <a:ext uri="{FF2B5EF4-FFF2-40B4-BE49-F238E27FC236}">
                <a16:creationId xmlns:a16="http://schemas.microsoft.com/office/drawing/2014/main" id="{89E0CE6E-1EDD-4E7B-AB66-B849F9E6C94B}"/>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6A103278-0FA1-41F8-B6A5-D606D4294236}"/>
              </a:ext>
            </a:extLst>
          </p:cNvPr>
          <p:cNvSpPr>
            <a:spLocks noGrp="1"/>
          </p:cNvSpPr>
          <p:nvPr>
            <p:ph type="sldNum" sz="quarter" idx="12"/>
          </p:nvPr>
        </p:nvSpPr>
        <p:spPr/>
        <p:txBody>
          <a:bodyPr/>
          <a:lstStyle>
            <a:lvl1pPr>
              <a:defRPr/>
            </a:lvl1pPr>
          </a:lstStyle>
          <a:p>
            <a:r>
              <a:rPr lang="en-US" altLang="de-DE"/>
              <a:t>Slide </a:t>
            </a:r>
            <a:fld id="{7BD3C9A2-33B4-42AB-894A-08CBD1327E13}" type="slidenum">
              <a:rPr lang="en-US" altLang="de-DE"/>
              <a:pPr/>
              <a:t>‹#›</a:t>
            </a:fld>
            <a:endParaRPr lang="en-US" altLang="de-DE"/>
          </a:p>
        </p:txBody>
      </p:sp>
    </p:spTree>
    <p:extLst>
      <p:ext uri="{BB962C8B-B14F-4D97-AF65-F5344CB8AC3E}">
        <p14:creationId xmlns:p14="http://schemas.microsoft.com/office/powerpoint/2010/main" val="360884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9ABF5-9CD2-470F-9385-D5E497B475D2}"/>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3E5430E-12AB-4989-B346-F3A7BBC3CA5A}"/>
              </a:ext>
            </a:extLst>
          </p:cNvPr>
          <p:cNvSpPr>
            <a:spLocks noGrp="1"/>
          </p:cNvSpPr>
          <p:nvPr>
            <p:ph sz="half" idx="1"/>
          </p:nvPr>
        </p:nvSpPr>
        <p:spPr>
          <a:xfrm>
            <a:off x="6858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B98778DF-C841-4CE9-889D-654FFB880313}"/>
              </a:ext>
            </a:extLst>
          </p:cNvPr>
          <p:cNvSpPr>
            <a:spLocks noGrp="1"/>
          </p:cNvSpPr>
          <p:nvPr>
            <p:ph sz="half" idx="2"/>
          </p:nvPr>
        </p:nvSpPr>
        <p:spPr>
          <a:xfrm>
            <a:off x="46482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5326D8A-5263-4CAB-8113-668EC626E8C8}"/>
              </a:ext>
            </a:extLst>
          </p:cNvPr>
          <p:cNvSpPr>
            <a:spLocks noGrp="1"/>
          </p:cNvSpPr>
          <p:nvPr>
            <p:ph type="dt" sz="half" idx="10"/>
          </p:nvPr>
        </p:nvSpPr>
        <p:spPr/>
        <p:txBody>
          <a:bodyPr/>
          <a:lstStyle>
            <a:lvl1pPr>
              <a:defRPr/>
            </a:lvl1pPr>
          </a:lstStyle>
          <a:p>
            <a:r>
              <a:rPr lang="en-US" altLang="de-DE"/>
              <a:t>July 2025</a:t>
            </a:r>
          </a:p>
        </p:txBody>
      </p:sp>
      <p:sp>
        <p:nvSpPr>
          <p:cNvPr id="6" name="Fußzeilenplatzhalter 5">
            <a:extLst>
              <a:ext uri="{FF2B5EF4-FFF2-40B4-BE49-F238E27FC236}">
                <a16:creationId xmlns:a16="http://schemas.microsoft.com/office/drawing/2014/main" id="{DF9931F9-711E-4F97-A0A4-E4C5FBDC202B}"/>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7" name="Foliennummernplatzhalter 6">
            <a:extLst>
              <a:ext uri="{FF2B5EF4-FFF2-40B4-BE49-F238E27FC236}">
                <a16:creationId xmlns:a16="http://schemas.microsoft.com/office/drawing/2014/main" id="{4985DE15-BA04-4534-894D-4370EFA8CBD3}"/>
              </a:ext>
            </a:extLst>
          </p:cNvPr>
          <p:cNvSpPr>
            <a:spLocks noGrp="1"/>
          </p:cNvSpPr>
          <p:nvPr>
            <p:ph type="sldNum" sz="quarter" idx="12"/>
          </p:nvPr>
        </p:nvSpPr>
        <p:spPr/>
        <p:txBody>
          <a:bodyPr/>
          <a:lstStyle>
            <a:lvl1pPr>
              <a:defRPr/>
            </a:lvl1pPr>
          </a:lstStyle>
          <a:p>
            <a:r>
              <a:rPr lang="en-US" altLang="de-DE"/>
              <a:t>Slide </a:t>
            </a:r>
            <a:fld id="{9BB4A1A4-84CA-46EF-8F52-8201C28AC7DD}" type="slidenum">
              <a:rPr lang="en-US" altLang="de-DE"/>
              <a:pPr/>
              <a:t>‹#›</a:t>
            </a:fld>
            <a:endParaRPr lang="en-US" altLang="de-DE"/>
          </a:p>
        </p:txBody>
      </p:sp>
    </p:spTree>
    <p:extLst>
      <p:ext uri="{BB962C8B-B14F-4D97-AF65-F5344CB8AC3E}">
        <p14:creationId xmlns:p14="http://schemas.microsoft.com/office/powerpoint/2010/main" val="131507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62ABA-4E65-4768-BA57-8905635FB4F5}"/>
              </a:ext>
            </a:extLst>
          </p:cNvPr>
          <p:cNvSpPr>
            <a:spLocks noGrp="1"/>
          </p:cNvSpPr>
          <p:nvPr>
            <p:ph type="title"/>
          </p:nvPr>
        </p:nvSpPr>
        <p:spPr>
          <a:xfrm>
            <a:off x="630238" y="365125"/>
            <a:ext cx="78867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15C1DFE4-B199-41C4-9F06-5E2B1883DC5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F11716D-AECF-4086-97E3-F9905611D1C4}"/>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CC87E5D6-F75E-465E-9E2F-5A3DC73D660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441A3F9-8BA1-4565-A5AB-3578DB2FA630}"/>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DE27DFBF-11F6-4B75-9889-FC3137B98762}"/>
              </a:ext>
            </a:extLst>
          </p:cNvPr>
          <p:cNvSpPr>
            <a:spLocks noGrp="1"/>
          </p:cNvSpPr>
          <p:nvPr>
            <p:ph type="dt" sz="half" idx="10"/>
          </p:nvPr>
        </p:nvSpPr>
        <p:spPr/>
        <p:txBody>
          <a:bodyPr/>
          <a:lstStyle>
            <a:lvl1pPr>
              <a:defRPr/>
            </a:lvl1pPr>
          </a:lstStyle>
          <a:p>
            <a:r>
              <a:rPr lang="en-US" altLang="de-DE"/>
              <a:t>July 2025</a:t>
            </a:r>
          </a:p>
        </p:txBody>
      </p:sp>
      <p:sp>
        <p:nvSpPr>
          <p:cNvPr id="8" name="Fußzeilenplatzhalter 7">
            <a:extLst>
              <a:ext uri="{FF2B5EF4-FFF2-40B4-BE49-F238E27FC236}">
                <a16:creationId xmlns:a16="http://schemas.microsoft.com/office/drawing/2014/main" id="{08925D31-007B-401C-A0A9-3BCC0E66BD10}"/>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9" name="Foliennummernplatzhalter 8">
            <a:extLst>
              <a:ext uri="{FF2B5EF4-FFF2-40B4-BE49-F238E27FC236}">
                <a16:creationId xmlns:a16="http://schemas.microsoft.com/office/drawing/2014/main" id="{FCE3A7F5-9430-4B03-9FC7-A4C5AA1F0F36}"/>
              </a:ext>
            </a:extLst>
          </p:cNvPr>
          <p:cNvSpPr>
            <a:spLocks noGrp="1"/>
          </p:cNvSpPr>
          <p:nvPr>
            <p:ph type="sldNum" sz="quarter" idx="12"/>
          </p:nvPr>
        </p:nvSpPr>
        <p:spPr/>
        <p:txBody>
          <a:bodyPr/>
          <a:lstStyle>
            <a:lvl1pPr>
              <a:defRPr/>
            </a:lvl1pPr>
          </a:lstStyle>
          <a:p>
            <a:r>
              <a:rPr lang="en-US" altLang="de-DE"/>
              <a:t>Slide </a:t>
            </a:r>
            <a:fld id="{E7B5F640-FF15-4238-9C92-0DADD45823DB}" type="slidenum">
              <a:rPr lang="en-US" altLang="de-DE"/>
              <a:pPr/>
              <a:t>‹#›</a:t>
            </a:fld>
            <a:endParaRPr lang="en-US" altLang="de-DE"/>
          </a:p>
        </p:txBody>
      </p:sp>
    </p:spTree>
    <p:extLst>
      <p:ext uri="{BB962C8B-B14F-4D97-AF65-F5344CB8AC3E}">
        <p14:creationId xmlns:p14="http://schemas.microsoft.com/office/powerpoint/2010/main" val="325065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6FBC9-ED5F-4D85-B564-ACE404AEA018}"/>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A50D5682-6304-4F70-B4FA-DF40D9E08267}"/>
              </a:ext>
            </a:extLst>
          </p:cNvPr>
          <p:cNvSpPr>
            <a:spLocks noGrp="1"/>
          </p:cNvSpPr>
          <p:nvPr>
            <p:ph type="dt" sz="half" idx="10"/>
          </p:nvPr>
        </p:nvSpPr>
        <p:spPr/>
        <p:txBody>
          <a:bodyPr/>
          <a:lstStyle>
            <a:lvl1pPr>
              <a:defRPr/>
            </a:lvl1pPr>
          </a:lstStyle>
          <a:p>
            <a:r>
              <a:rPr lang="en-US" altLang="de-DE"/>
              <a:t>July 2025</a:t>
            </a:r>
          </a:p>
        </p:txBody>
      </p:sp>
      <p:sp>
        <p:nvSpPr>
          <p:cNvPr id="4" name="Fußzeilenplatzhalter 3">
            <a:extLst>
              <a:ext uri="{FF2B5EF4-FFF2-40B4-BE49-F238E27FC236}">
                <a16:creationId xmlns:a16="http://schemas.microsoft.com/office/drawing/2014/main" id="{356BBE32-0C53-41F1-8B53-7792A27A6789}"/>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5" name="Foliennummernplatzhalter 4">
            <a:extLst>
              <a:ext uri="{FF2B5EF4-FFF2-40B4-BE49-F238E27FC236}">
                <a16:creationId xmlns:a16="http://schemas.microsoft.com/office/drawing/2014/main" id="{8048B1CC-7EE1-4034-9A09-1FC6193F9482}"/>
              </a:ext>
            </a:extLst>
          </p:cNvPr>
          <p:cNvSpPr>
            <a:spLocks noGrp="1"/>
          </p:cNvSpPr>
          <p:nvPr>
            <p:ph type="sldNum" sz="quarter" idx="12"/>
          </p:nvPr>
        </p:nvSpPr>
        <p:spPr/>
        <p:txBody>
          <a:bodyPr/>
          <a:lstStyle>
            <a:lvl1pPr>
              <a:defRPr/>
            </a:lvl1pPr>
          </a:lstStyle>
          <a:p>
            <a:r>
              <a:rPr lang="en-US" altLang="de-DE"/>
              <a:t>Slide </a:t>
            </a:r>
            <a:fld id="{5AC6C7C1-9F76-482F-88DE-8E7C3864770D}" type="slidenum">
              <a:rPr lang="en-US" altLang="de-DE"/>
              <a:pPr/>
              <a:t>‹#›</a:t>
            </a:fld>
            <a:endParaRPr lang="en-US" altLang="de-DE"/>
          </a:p>
        </p:txBody>
      </p:sp>
    </p:spTree>
    <p:extLst>
      <p:ext uri="{BB962C8B-B14F-4D97-AF65-F5344CB8AC3E}">
        <p14:creationId xmlns:p14="http://schemas.microsoft.com/office/powerpoint/2010/main" val="259217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77EA7F9-0CAC-46C3-862E-C7C8768715B3}"/>
              </a:ext>
            </a:extLst>
          </p:cNvPr>
          <p:cNvSpPr>
            <a:spLocks noGrp="1"/>
          </p:cNvSpPr>
          <p:nvPr>
            <p:ph type="dt" sz="half" idx="10"/>
          </p:nvPr>
        </p:nvSpPr>
        <p:spPr/>
        <p:txBody>
          <a:bodyPr/>
          <a:lstStyle>
            <a:lvl1pPr>
              <a:defRPr/>
            </a:lvl1pPr>
          </a:lstStyle>
          <a:p>
            <a:r>
              <a:rPr lang="en-US" altLang="de-DE"/>
              <a:t>July 2025</a:t>
            </a:r>
          </a:p>
        </p:txBody>
      </p:sp>
      <p:sp>
        <p:nvSpPr>
          <p:cNvPr id="3" name="Fußzeilenplatzhalter 2">
            <a:extLst>
              <a:ext uri="{FF2B5EF4-FFF2-40B4-BE49-F238E27FC236}">
                <a16:creationId xmlns:a16="http://schemas.microsoft.com/office/drawing/2014/main" id="{CDC6DF76-51C4-4840-83FE-72789C6FBF6C}"/>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4" name="Foliennummernplatzhalter 3">
            <a:extLst>
              <a:ext uri="{FF2B5EF4-FFF2-40B4-BE49-F238E27FC236}">
                <a16:creationId xmlns:a16="http://schemas.microsoft.com/office/drawing/2014/main" id="{40ED9879-291B-497E-BB37-018427793ABE}"/>
              </a:ext>
            </a:extLst>
          </p:cNvPr>
          <p:cNvSpPr>
            <a:spLocks noGrp="1"/>
          </p:cNvSpPr>
          <p:nvPr>
            <p:ph type="sldNum" sz="quarter" idx="12"/>
          </p:nvPr>
        </p:nvSpPr>
        <p:spPr/>
        <p:txBody>
          <a:bodyPr/>
          <a:lstStyle>
            <a:lvl1pPr>
              <a:defRPr/>
            </a:lvl1pPr>
          </a:lstStyle>
          <a:p>
            <a:r>
              <a:rPr lang="en-US" altLang="de-DE"/>
              <a:t>Slide </a:t>
            </a:r>
            <a:fld id="{0DBE3F7D-7EF1-4E68-AA7A-9D390247B9AF}" type="slidenum">
              <a:rPr lang="en-US" altLang="de-DE"/>
              <a:pPr/>
              <a:t>‹#›</a:t>
            </a:fld>
            <a:endParaRPr lang="en-US" altLang="de-DE"/>
          </a:p>
        </p:txBody>
      </p:sp>
    </p:spTree>
    <p:extLst>
      <p:ext uri="{BB962C8B-B14F-4D97-AF65-F5344CB8AC3E}">
        <p14:creationId xmlns:p14="http://schemas.microsoft.com/office/powerpoint/2010/main" val="133262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AF3DB-AF71-4348-A718-27D0620E9A90}"/>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2830BEBB-CB4F-4B2B-8D87-7BF6109C82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4053A610-B97F-4449-8DF5-2C5C25EDA6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48789E-A30E-419F-87F5-E1803F958F35}"/>
              </a:ext>
            </a:extLst>
          </p:cNvPr>
          <p:cNvSpPr>
            <a:spLocks noGrp="1"/>
          </p:cNvSpPr>
          <p:nvPr>
            <p:ph type="dt" sz="half" idx="10"/>
          </p:nvPr>
        </p:nvSpPr>
        <p:spPr/>
        <p:txBody>
          <a:bodyPr/>
          <a:lstStyle>
            <a:lvl1pPr>
              <a:defRPr/>
            </a:lvl1pPr>
          </a:lstStyle>
          <a:p>
            <a:r>
              <a:rPr lang="en-US" altLang="de-DE"/>
              <a:t>July 2025</a:t>
            </a:r>
          </a:p>
        </p:txBody>
      </p:sp>
      <p:sp>
        <p:nvSpPr>
          <p:cNvPr id="6" name="Fußzeilenplatzhalter 5">
            <a:extLst>
              <a:ext uri="{FF2B5EF4-FFF2-40B4-BE49-F238E27FC236}">
                <a16:creationId xmlns:a16="http://schemas.microsoft.com/office/drawing/2014/main" id="{E36205C0-3215-4597-A519-045F8111BEA1}"/>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7" name="Foliennummernplatzhalter 6">
            <a:extLst>
              <a:ext uri="{FF2B5EF4-FFF2-40B4-BE49-F238E27FC236}">
                <a16:creationId xmlns:a16="http://schemas.microsoft.com/office/drawing/2014/main" id="{E63E579E-D2E6-4E0D-AE15-B99806B2F38D}"/>
              </a:ext>
            </a:extLst>
          </p:cNvPr>
          <p:cNvSpPr>
            <a:spLocks noGrp="1"/>
          </p:cNvSpPr>
          <p:nvPr>
            <p:ph type="sldNum" sz="quarter" idx="12"/>
          </p:nvPr>
        </p:nvSpPr>
        <p:spPr/>
        <p:txBody>
          <a:bodyPr/>
          <a:lstStyle>
            <a:lvl1pPr>
              <a:defRPr/>
            </a:lvl1pPr>
          </a:lstStyle>
          <a:p>
            <a:r>
              <a:rPr lang="en-US" altLang="de-DE"/>
              <a:t>Slide </a:t>
            </a:r>
            <a:fld id="{8DA1E6C1-3801-4D91-91EB-44003D78ED83}" type="slidenum">
              <a:rPr lang="en-US" altLang="de-DE"/>
              <a:pPr/>
              <a:t>‹#›</a:t>
            </a:fld>
            <a:endParaRPr lang="en-US" altLang="de-DE"/>
          </a:p>
        </p:txBody>
      </p:sp>
    </p:spTree>
    <p:extLst>
      <p:ext uri="{BB962C8B-B14F-4D97-AF65-F5344CB8AC3E}">
        <p14:creationId xmlns:p14="http://schemas.microsoft.com/office/powerpoint/2010/main" val="285939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BB1A7-198C-4E7D-BD15-563D9B7775A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E44D1C55-3F6E-46EA-8DCD-F6E1E91356A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platzhalter 3">
            <a:extLst>
              <a:ext uri="{FF2B5EF4-FFF2-40B4-BE49-F238E27FC236}">
                <a16:creationId xmlns:a16="http://schemas.microsoft.com/office/drawing/2014/main" id="{76B07CC3-4162-46DF-9373-21C84FBCDB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F073388-DCDF-4A09-BCD4-846F1537396D}"/>
              </a:ext>
            </a:extLst>
          </p:cNvPr>
          <p:cNvSpPr>
            <a:spLocks noGrp="1"/>
          </p:cNvSpPr>
          <p:nvPr>
            <p:ph type="dt" sz="half" idx="10"/>
          </p:nvPr>
        </p:nvSpPr>
        <p:spPr/>
        <p:txBody>
          <a:bodyPr/>
          <a:lstStyle>
            <a:lvl1pPr>
              <a:defRPr/>
            </a:lvl1pPr>
          </a:lstStyle>
          <a:p>
            <a:r>
              <a:rPr lang="en-US" altLang="de-DE"/>
              <a:t>July 2025</a:t>
            </a:r>
          </a:p>
        </p:txBody>
      </p:sp>
      <p:sp>
        <p:nvSpPr>
          <p:cNvPr id="6" name="Fußzeilenplatzhalter 5">
            <a:extLst>
              <a:ext uri="{FF2B5EF4-FFF2-40B4-BE49-F238E27FC236}">
                <a16:creationId xmlns:a16="http://schemas.microsoft.com/office/drawing/2014/main" id="{C8FD7F6D-F5A1-4C8A-9DFD-340C650DF839}"/>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7" name="Foliennummernplatzhalter 6">
            <a:extLst>
              <a:ext uri="{FF2B5EF4-FFF2-40B4-BE49-F238E27FC236}">
                <a16:creationId xmlns:a16="http://schemas.microsoft.com/office/drawing/2014/main" id="{BB0DD7E3-372E-4B09-A13E-D0C53408D48D}"/>
              </a:ext>
            </a:extLst>
          </p:cNvPr>
          <p:cNvSpPr>
            <a:spLocks noGrp="1"/>
          </p:cNvSpPr>
          <p:nvPr>
            <p:ph type="sldNum" sz="quarter" idx="12"/>
          </p:nvPr>
        </p:nvSpPr>
        <p:spPr/>
        <p:txBody>
          <a:bodyPr/>
          <a:lstStyle>
            <a:lvl1pPr>
              <a:defRPr/>
            </a:lvl1pPr>
          </a:lstStyle>
          <a:p>
            <a:r>
              <a:rPr lang="en-US" altLang="de-DE"/>
              <a:t>Slide </a:t>
            </a:r>
            <a:fld id="{926AA88D-C8BB-4AB8-80BC-BA1BB60567F2}" type="slidenum">
              <a:rPr lang="en-US" altLang="de-DE"/>
              <a:pPr/>
              <a:t>‹#›</a:t>
            </a:fld>
            <a:endParaRPr lang="en-US" altLang="de-DE"/>
          </a:p>
        </p:txBody>
      </p:sp>
    </p:spTree>
    <p:extLst>
      <p:ext uri="{BB962C8B-B14F-4D97-AF65-F5344CB8AC3E}">
        <p14:creationId xmlns:p14="http://schemas.microsoft.com/office/powerpoint/2010/main" val="132736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DFB1AE-E283-4531-BD8A-BE182E91602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Mastertitelformat bearbeiten</a:t>
            </a:r>
            <a:endParaRPr lang="en-US" altLang="de-DE"/>
          </a:p>
        </p:txBody>
      </p:sp>
      <p:sp>
        <p:nvSpPr>
          <p:cNvPr id="1027" name="Rectangle 3">
            <a:extLst>
              <a:ext uri="{FF2B5EF4-FFF2-40B4-BE49-F238E27FC236}">
                <a16:creationId xmlns:a16="http://schemas.microsoft.com/office/drawing/2014/main" id="{58D6B148-5F0C-4373-A5E2-851044F5899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a:extLst>
              <a:ext uri="{FF2B5EF4-FFF2-40B4-BE49-F238E27FC236}">
                <a16:creationId xmlns:a16="http://schemas.microsoft.com/office/drawing/2014/main" id="{6D48DE96-3527-4C3F-A533-B0562C6D6D91}"/>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de-DE"/>
              <a:t>July 2025</a:t>
            </a:r>
          </a:p>
        </p:txBody>
      </p:sp>
      <p:sp>
        <p:nvSpPr>
          <p:cNvPr id="1029" name="Rectangle 5">
            <a:extLst>
              <a:ext uri="{FF2B5EF4-FFF2-40B4-BE49-F238E27FC236}">
                <a16:creationId xmlns:a16="http://schemas.microsoft.com/office/drawing/2014/main" id="{76553C7E-1EF3-401D-8A44-9B11133432BC}"/>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fr-FR" altLang="de-DE"/>
              <a:t>J. Robert, FAU/Fraunhofer IIS</a:t>
            </a:r>
            <a:endParaRPr lang="en-US" altLang="de-DE"/>
          </a:p>
        </p:txBody>
      </p:sp>
      <p:sp>
        <p:nvSpPr>
          <p:cNvPr id="1030" name="Rectangle 6">
            <a:extLst>
              <a:ext uri="{FF2B5EF4-FFF2-40B4-BE49-F238E27FC236}">
                <a16:creationId xmlns:a16="http://schemas.microsoft.com/office/drawing/2014/main" id="{8D64AA02-DBE3-4176-BF2E-3EA4E33BD7AD}"/>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A92B2C6-D340-4F79-9817-61C40667A273}" type="slidenum">
              <a:rPr lang="en-US" altLang="de-DE"/>
              <a:pPr/>
              <a:t>‹#›</a:t>
            </a:fld>
            <a:endParaRPr lang="en-US" altLang="de-DE"/>
          </a:p>
        </p:txBody>
      </p:sp>
      <p:sp>
        <p:nvSpPr>
          <p:cNvPr id="1031" name="Rectangle 7">
            <a:extLst>
              <a:ext uri="{FF2B5EF4-FFF2-40B4-BE49-F238E27FC236}">
                <a16:creationId xmlns:a16="http://schemas.microsoft.com/office/drawing/2014/main" id="{4D4E707D-83E4-4C08-9C2B-335E27A9A6F4}"/>
              </a:ext>
            </a:extLst>
          </p:cNvPr>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802. 15-25-0387-00-04ad</a:t>
            </a:r>
          </a:p>
        </p:txBody>
      </p:sp>
      <p:sp>
        <p:nvSpPr>
          <p:cNvPr id="1032" name="Line 8">
            <a:extLst>
              <a:ext uri="{FF2B5EF4-FFF2-40B4-BE49-F238E27FC236}">
                <a16:creationId xmlns:a16="http://schemas.microsoft.com/office/drawing/2014/main" id="{60502E97-5FAC-4806-95EF-FC8098533DA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a:extLst>
              <a:ext uri="{FF2B5EF4-FFF2-40B4-BE49-F238E27FC236}">
                <a16:creationId xmlns:a16="http://schemas.microsoft.com/office/drawing/2014/main" id="{F74738B6-12D9-4EAA-93EC-1ECAF56D035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a:extLst>
              <a:ext uri="{FF2B5EF4-FFF2-40B4-BE49-F238E27FC236}">
                <a16:creationId xmlns:a16="http://schemas.microsoft.com/office/drawing/2014/main" id="{1E341C86-7A16-45D8-815C-CFA81289FF4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a:extLst>
              <a:ext uri="{FF2B5EF4-FFF2-40B4-BE49-F238E27FC236}">
                <a16:creationId xmlns:a16="http://schemas.microsoft.com/office/drawing/2014/main" id="{D9C43E2A-B6DF-41AE-80BC-ED1AE817D4D9}"/>
              </a:ext>
            </a:extLst>
          </p:cNvPr>
          <p:cNvSpPr>
            <a:spLocks noGrp="1"/>
          </p:cNvSpPr>
          <p:nvPr>
            <p:ph type="dt" sz="half" idx="10"/>
          </p:nvPr>
        </p:nvSpPr>
        <p:spPr/>
        <p:txBody>
          <a:bodyPr/>
          <a:lstStyle/>
          <a:p>
            <a:r>
              <a:rPr lang="en-US" altLang="de-DE"/>
              <a:t>July 2025</a:t>
            </a:r>
          </a:p>
        </p:txBody>
      </p:sp>
      <p:sp>
        <p:nvSpPr>
          <p:cNvPr id="5" name="Fußzeilenplatzhalter 2">
            <a:extLst>
              <a:ext uri="{FF2B5EF4-FFF2-40B4-BE49-F238E27FC236}">
                <a16:creationId xmlns:a16="http://schemas.microsoft.com/office/drawing/2014/main" id="{34A211DD-20CC-4230-B783-76849CE7D186}"/>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3">
            <a:extLst>
              <a:ext uri="{FF2B5EF4-FFF2-40B4-BE49-F238E27FC236}">
                <a16:creationId xmlns:a16="http://schemas.microsoft.com/office/drawing/2014/main" id="{09F9C736-DF86-4EF6-B282-95A555B0C62A}"/>
              </a:ext>
            </a:extLst>
          </p:cNvPr>
          <p:cNvSpPr>
            <a:spLocks noGrp="1"/>
          </p:cNvSpPr>
          <p:nvPr>
            <p:ph type="sldNum" sz="quarter" idx="12"/>
          </p:nvPr>
        </p:nvSpPr>
        <p:spPr/>
        <p:txBody>
          <a:bodyPr/>
          <a:lstStyle/>
          <a:p>
            <a:r>
              <a:rPr lang="en-US" altLang="de-DE"/>
              <a:t>Slide </a:t>
            </a:r>
            <a:fld id="{D88A94DD-C2E8-472D-AA1A-4D6C610E6700}" type="slidenum">
              <a:rPr lang="en-US" altLang="de-DE"/>
              <a:pPr/>
              <a:t>1</a:t>
            </a:fld>
            <a:endParaRPr lang="en-US" altLang="de-DE"/>
          </a:p>
        </p:txBody>
      </p:sp>
      <p:sp>
        <p:nvSpPr>
          <p:cNvPr id="27651" name="Rectangle 3">
            <a:extLst>
              <a:ext uri="{FF2B5EF4-FFF2-40B4-BE49-F238E27FC236}">
                <a16:creationId xmlns:a16="http://schemas.microsoft.com/office/drawing/2014/main" id="{1E51FA3B-613F-472F-A120-BC673CF5E5BF}"/>
              </a:ext>
            </a:extLst>
          </p:cNvPr>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[Further </a:t>
            </a:r>
            <a:r>
              <a:rPr lang="de-DE" altLang="de-DE" sz="1600" dirty="0"/>
              <a:t>Updated Simulation </a:t>
            </a:r>
            <a:r>
              <a:rPr lang="de-DE" altLang="de-DE" sz="1600" dirty="0" err="1"/>
              <a:t>Results</a:t>
            </a:r>
            <a:r>
              <a:rPr lang="de-DE" altLang="de-DE" sz="1600" dirty="0"/>
              <a:t> </a:t>
            </a:r>
            <a:r>
              <a:rPr lang="de-DE" altLang="de-DE" sz="1600" dirty="0" err="1"/>
              <a:t>for</a:t>
            </a:r>
            <a:r>
              <a:rPr lang="de-DE" altLang="de-DE" sz="1600" dirty="0"/>
              <a:t> </a:t>
            </a:r>
            <a:r>
              <a:rPr lang="de-DE" altLang="de-DE" sz="1600" dirty="0" err="1"/>
              <a:t>the</a:t>
            </a:r>
            <a:r>
              <a:rPr lang="de-DE" altLang="de-DE" sz="1600" dirty="0"/>
              <a:t> OFDM LR-Mode</a:t>
            </a:r>
            <a:r>
              <a:rPr lang="en-US" altLang="de-DE" sz="1600" dirty="0">
                <a:solidFill>
                  <a:schemeClr val="tx2"/>
                </a:solidFill>
              </a:rPr>
              <a:t>]	</a:t>
            </a:r>
          </a:p>
          <a:p>
            <a:r>
              <a:rPr lang="en-US" altLang="de-DE" sz="1600" b="1" dirty="0">
                <a:solidFill>
                  <a:schemeClr val="tx2"/>
                </a:solidFill>
              </a:rPr>
              <a:t>Date Submitted: </a:t>
            </a:r>
            <a:r>
              <a:rPr lang="en-US" altLang="de-DE" sz="1600" dirty="0">
                <a:solidFill>
                  <a:schemeClr val="tx2"/>
                </a:solidFill>
              </a:rPr>
              <a:t>[30</a:t>
            </a:r>
            <a:r>
              <a:rPr lang="en-US" altLang="de-DE" sz="1600" dirty="0"/>
              <a:t> July, 2025</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a:t>Joerg ROBERT</a:t>
            </a:r>
            <a:r>
              <a:rPr lang="en-US" altLang="de-DE" sz="1600" dirty="0">
                <a:solidFill>
                  <a:schemeClr val="tx2"/>
                </a:solidFill>
              </a:rPr>
              <a:t>] Company [FAU Erlangen-</a:t>
            </a:r>
            <a:r>
              <a:rPr lang="en-US" altLang="de-DE" sz="1600" dirty="0" err="1">
                <a:solidFill>
                  <a:schemeClr val="tx2"/>
                </a:solidFill>
              </a:rPr>
              <a:t>Nuernberg</a:t>
            </a:r>
            <a:r>
              <a:rPr lang="en-US" altLang="de-DE" sz="1600" dirty="0">
                <a:solidFill>
                  <a:schemeClr val="tx2"/>
                </a:solidFill>
              </a:rPr>
              <a:t>/ Fraunhofer IIS]</a:t>
            </a:r>
          </a:p>
          <a:p>
            <a:r>
              <a:rPr lang="en-US" altLang="de-DE" sz="1600" dirty="0">
                <a:solidFill>
                  <a:schemeClr val="tx2"/>
                </a:solidFill>
              </a:rPr>
              <a:t>Address []</a:t>
            </a:r>
          </a:p>
          <a:p>
            <a:r>
              <a:rPr lang="en-US" altLang="de-DE" sz="1600" dirty="0">
                <a:solidFill>
                  <a:schemeClr val="tx2"/>
                </a:solidFill>
              </a:rPr>
              <a:t>Voice:[], FAX: [], E-Mail:[Joerg.Robert@ieee.org]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a:t>[Presentation in TG 802.15.4ad]</a:t>
            </a: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748EB1-A65D-4B79-878C-0E4E88A42CFF}"/>
              </a:ext>
            </a:extLst>
          </p:cNvPr>
          <p:cNvPicPr>
            <a:picLocks noChangeAspect="1"/>
          </p:cNvPicPr>
          <p:nvPr/>
        </p:nvPicPr>
        <p:blipFill rotWithShape="1">
          <a:blip r:embed="rId2">
            <a:extLst>
              <a:ext uri="{28A0092B-C50C-407E-A947-70E740481C1C}">
                <a14:useLocalDpi xmlns:a14="http://schemas.microsoft.com/office/drawing/2010/main" val="0"/>
              </a:ext>
            </a:extLst>
          </a:blip>
          <a:srcRect t="6902" r="5299"/>
          <a:stretch/>
        </p:blipFill>
        <p:spPr>
          <a:xfrm>
            <a:off x="470083" y="1790700"/>
            <a:ext cx="5542076" cy="4086200"/>
          </a:xfrm>
          <a:prstGeom prst="rect">
            <a:avLst/>
          </a:prstGeom>
        </p:spPr>
      </p:pic>
      <p:sp>
        <p:nvSpPr>
          <p:cNvPr id="2" name="Title 1">
            <a:extLst>
              <a:ext uri="{FF2B5EF4-FFF2-40B4-BE49-F238E27FC236}">
                <a16:creationId xmlns:a16="http://schemas.microsoft.com/office/drawing/2014/main" id="{020F4096-5060-457F-94C8-ED1A556FD813}"/>
              </a:ext>
            </a:extLst>
          </p:cNvPr>
          <p:cNvSpPr>
            <a:spLocks noGrp="1"/>
          </p:cNvSpPr>
          <p:nvPr>
            <p:ph type="title"/>
          </p:nvPr>
        </p:nvSpPr>
        <p:spPr/>
        <p:txBody>
          <a:bodyPr/>
          <a:lstStyle/>
          <a:p>
            <a:r>
              <a:rPr lang="de-DE" dirty="0"/>
              <a:t>Wide-Band </a:t>
            </a:r>
            <a:r>
              <a:rPr lang="de-DE" dirty="0" err="1"/>
              <a:t>Interferer</a:t>
            </a:r>
            <a:r>
              <a:rPr lang="de-DE" dirty="0"/>
              <a:t> 200kHz</a:t>
            </a:r>
            <a:endParaRPr lang="en-US" dirty="0"/>
          </a:p>
        </p:txBody>
      </p:sp>
      <p:sp>
        <p:nvSpPr>
          <p:cNvPr id="3" name="Content Placeholder 2">
            <a:extLst>
              <a:ext uri="{FF2B5EF4-FFF2-40B4-BE49-F238E27FC236}">
                <a16:creationId xmlns:a16="http://schemas.microsoft.com/office/drawing/2014/main" id="{09A5115D-5D7E-4939-8164-73AC8BFF610B}"/>
              </a:ext>
            </a:extLst>
          </p:cNvPr>
          <p:cNvSpPr>
            <a:spLocks noGrp="1"/>
          </p:cNvSpPr>
          <p:nvPr>
            <p:ph idx="1"/>
          </p:nvPr>
        </p:nvSpPr>
        <p:spPr>
          <a:xfrm>
            <a:off x="6012160" y="1981200"/>
            <a:ext cx="2446040" cy="4114800"/>
          </a:xfrm>
        </p:spPr>
        <p:txBody>
          <a:bodyPr/>
          <a:lstStyle/>
          <a:p>
            <a:r>
              <a:rPr lang="en-US" sz="2000" dirty="0"/>
              <a:t>Very small impact of the interferer on the simulation results</a:t>
            </a:r>
          </a:p>
          <a:p>
            <a:r>
              <a:rPr lang="en-US" sz="2000" dirty="0"/>
              <a:t>The interferer only affects very few OFDM sub-carriers than can be easily recovered by the FEC</a:t>
            </a:r>
          </a:p>
          <a:p>
            <a:endParaRPr lang="en-US" sz="2000" dirty="0"/>
          </a:p>
        </p:txBody>
      </p:sp>
      <p:sp>
        <p:nvSpPr>
          <p:cNvPr id="4" name="Date Placeholder 3">
            <a:extLst>
              <a:ext uri="{FF2B5EF4-FFF2-40B4-BE49-F238E27FC236}">
                <a16:creationId xmlns:a16="http://schemas.microsoft.com/office/drawing/2014/main" id="{CF849D9B-0091-4A70-8FB3-A663767B6B92}"/>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CBA376A6-89EA-4F00-AAE3-EA4EA9C01257}"/>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1611DC96-2C22-4767-A66A-6709ECFEA935}"/>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10</a:t>
            </a:fld>
            <a:endParaRPr lang="en-US" altLang="de-DE"/>
          </a:p>
        </p:txBody>
      </p:sp>
      <p:cxnSp>
        <p:nvCxnSpPr>
          <p:cNvPr id="11" name="Straight Connector 10">
            <a:extLst>
              <a:ext uri="{FF2B5EF4-FFF2-40B4-BE49-F238E27FC236}">
                <a16:creationId xmlns:a16="http://schemas.microsoft.com/office/drawing/2014/main" id="{A0EF0219-8A93-4EA5-AD25-5BCC5AE20553}"/>
              </a:ext>
            </a:extLst>
          </p:cNvPr>
          <p:cNvCxnSpPr/>
          <p:nvPr/>
        </p:nvCxnSpPr>
        <p:spPr bwMode="auto">
          <a:xfrm>
            <a:off x="4875213" y="2040632"/>
            <a:ext cx="0" cy="3276600"/>
          </a:xfrm>
          <a:prstGeom prst="line">
            <a:avLst/>
          </a:prstGeom>
          <a:ln>
            <a:solidFill>
              <a:srgbClr val="FF0000"/>
            </a:solidFill>
            <a:headEnd type="none" w="sm" len="sm"/>
            <a:tailEnd type="none" w="sm" len="sm"/>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742F0DD7-AFDE-4039-A9D1-5F40DEADF7B4}"/>
              </a:ext>
            </a:extLst>
          </p:cNvPr>
          <p:cNvSpPr txBox="1"/>
          <p:nvPr/>
        </p:nvSpPr>
        <p:spPr>
          <a:xfrm>
            <a:off x="3144483" y="4725144"/>
            <a:ext cx="1730730" cy="369332"/>
          </a:xfrm>
          <a:prstGeom prst="rect">
            <a:avLst/>
          </a:prstGeom>
          <a:noFill/>
        </p:spPr>
        <p:txBody>
          <a:bodyPr wrap="none" rtlCol="0">
            <a:spAutoFit/>
          </a:bodyPr>
          <a:lstStyle/>
          <a:p>
            <a:r>
              <a:rPr lang="de-DE" sz="1800" dirty="0">
                <a:solidFill>
                  <a:srgbClr val="FF0000"/>
                </a:solidFill>
              </a:rPr>
              <a:t>AWGN 1% PER</a:t>
            </a:r>
            <a:endParaRPr lang="en-US" sz="1800" dirty="0">
              <a:solidFill>
                <a:srgbClr val="FF0000"/>
              </a:solidFill>
            </a:endParaRPr>
          </a:p>
        </p:txBody>
      </p:sp>
    </p:spTree>
    <p:extLst>
      <p:ext uri="{BB962C8B-B14F-4D97-AF65-F5344CB8AC3E}">
        <p14:creationId xmlns:p14="http://schemas.microsoft.com/office/powerpoint/2010/main" val="176786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9F50-01B1-4418-9538-51F5E0B6D9BC}"/>
              </a:ext>
            </a:extLst>
          </p:cNvPr>
          <p:cNvSpPr>
            <a:spLocks noGrp="1"/>
          </p:cNvSpPr>
          <p:nvPr>
            <p:ph type="title"/>
          </p:nvPr>
        </p:nvSpPr>
        <p:spPr/>
        <p:txBody>
          <a:bodyPr/>
          <a:lstStyle/>
          <a:p>
            <a:r>
              <a:rPr lang="de-DE" dirty="0"/>
              <a:t>Wide-Band </a:t>
            </a:r>
            <a:r>
              <a:rPr lang="de-DE" dirty="0" err="1"/>
              <a:t>Interferer</a:t>
            </a:r>
            <a:r>
              <a:rPr lang="de-DE" dirty="0"/>
              <a:t> 2MHz</a:t>
            </a:r>
            <a:endParaRPr lang="en-US" dirty="0"/>
          </a:p>
        </p:txBody>
      </p:sp>
      <p:sp>
        <p:nvSpPr>
          <p:cNvPr id="3" name="Content Placeholder 2">
            <a:extLst>
              <a:ext uri="{FF2B5EF4-FFF2-40B4-BE49-F238E27FC236}">
                <a16:creationId xmlns:a16="http://schemas.microsoft.com/office/drawing/2014/main" id="{999DBEA5-9A2F-44A5-955B-141D6A362C4E}"/>
              </a:ext>
            </a:extLst>
          </p:cNvPr>
          <p:cNvSpPr>
            <a:spLocks noGrp="1"/>
          </p:cNvSpPr>
          <p:nvPr>
            <p:ph idx="1"/>
          </p:nvPr>
        </p:nvSpPr>
        <p:spPr>
          <a:xfrm>
            <a:off x="5940152" y="1854103"/>
            <a:ext cx="2518048" cy="4114800"/>
          </a:xfrm>
        </p:spPr>
        <p:txBody>
          <a:bodyPr/>
          <a:lstStyle/>
          <a:p>
            <a:r>
              <a:rPr lang="en-US" sz="2000" dirty="0"/>
              <a:t>Wide-band interferer with full bandwidth with of 5ms</a:t>
            </a:r>
          </a:p>
          <a:p>
            <a:r>
              <a:rPr lang="en-US" sz="2000" dirty="0"/>
              <a:t>Signal level of the interferer of </a:t>
            </a:r>
            <a:br>
              <a:rPr lang="en-US" sz="2000" dirty="0"/>
            </a:br>
            <a:r>
              <a:rPr lang="en-US" sz="2000" dirty="0"/>
              <a:t>-80dBm</a:t>
            </a:r>
          </a:p>
          <a:p>
            <a:r>
              <a:rPr lang="de-DE" sz="2000" dirty="0" err="1"/>
              <a:t>Wanted</a:t>
            </a:r>
            <a:r>
              <a:rPr lang="de-DE" sz="2000" dirty="0"/>
              <a:t> </a:t>
            </a:r>
            <a:r>
              <a:rPr lang="de-DE" sz="2000" dirty="0" err="1"/>
              <a:t>signal</a:t>
            </a:r>
            <a:r>
              <a:rPr lang="de-DE" sz="2000" dirty="0"/>
              <a:t> power </a:t>
            </a:r>
            <a:r>
              <a:rPr lang="de-DE" sz="2000" dirty="0" err="1"/>
              <a:t>varied</a:t>
            </a:r>
            <a:r>
              <a:rPr lang="de-DE" sz="2000" dirty="0"/>
              <a:t> </a:t>
            </a:r>
            <a:r>
              <a:rPr lang="de-DE" sz="2000" dirty="0" err="1"/>
              <a:t>with</a:t>
            </a:r>
            <a:r>
              <a:rPr lang="de-DE" sz="2000" dirty="0"/>
              <a:t> </a:t>
            </a:r>
            <a:r>
              <a:rPr lang="de-DE" sz="2000" dirty="0" err="1"/>
              <a:t>fixed</a:t>
            </a:r>
            <a:r>
              <a:rPr lang="de-DE" sz="2000" dirty="0"/>
              <a:t> </a:t>
            </a:r>
            <a:r>
              <a:rPr lang="de-DE" sz="2000" dirty="0" err="1"/>
              <a:t>noise</a:t>
            </a:r>
            <a:r>
              <a:rPr lang="de-DE" sz="2000" dirty="0"/>
              <a:t> power </a:t>
            </a:r>
            <a:r>
              <a:rPr lang="de-DE" sz="2000" dirty="0" err="1"/>
              <a:t>spectral</a:t>
            </a:r>
            <a:r>
              <a:rPr lang="de-DE" sz="2000" dirty="0"/>
              <a:t> </a:t>
            </a:r>
            <a:r>
              <a:rPr lang="de-DE" sz="2000" dirty="0" err="1"/>
              <a:t>density</a:t>
            </a:r>
            <a:r>
              <a:rPr lang="de-DE" sz="2000" dirty="0"/>
              <a:t> </a:t>
            </a:r>
            <a:r>
              <a:rPr lang="de-DE" sz="2000" dirty="0" err="1"/>
              <a:t>of</a:t>
            </a:r>
            <a:r>
              <a:rPr lang="de-DE" sz="2000" dirty="0"/>
              <a:t> -174dBm/Hz</a:t>
            </a:r>
          </a:p>
          <a:p>
            <a:endParaRPr lang="en-US" sz="2000" dirty="0"/>
          </a:p>
          <a:p>
            <a:endParaRPr lang="en-US" sz="2000" dirty="0"/>
          </a:p>
        </p:txBody>
      </p:sp>
      <p:sp>
        <p:nvSpPr>
          <p:cNvPr id="4" name="Date Placeholder 3">
            <a:extLst>
              <a:ext uri="{FF2B5EF4-FFF2-40B4-BE49-F238E27FC236}">
                <a16:creationId xmlns:a16="http://schemas.microsoft.com/office/drawing/2014/main" id="{51833562-A066-4A79-AE73-282ABCCA5FEE}"/>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E5744A25-1515-4085-908D-DC2F2D8F2F50}"/>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93B293AA-028C-4713-8587-702463A3240D}"/>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11</a:t>
            </a:fld>
            <a:endParaRPr lang="en-US" altLang="de-DE"/>
          </a:p>
        </p:txBody>
      </p:sp>
      <p:pic>
        <p:nvPicPr>
          <p:cNvPr id="11" name="Picture 10">
            <a:extLst>
              <a:ext uri="{FF2B5EF4-FFF2-40B4-BE49-F238E27FC236}">
                <a16:creationId xmlns:a16="http://schemas.microsoft.com/office/drawing/2014/main" id="{C30F5660-440E-420C-B12D-802257B89FB9}"/>
              </a:ext>
            </a:extLst>
          </p:cNvPr>
          <p:cNvPicPr>
            <a:picLocks noChangeAspect="1"/>
          </p:cNvPicPr>
          <p:nvPr/>
        </p:nvPicPr>
        <p:blipFill>
          <a:blip r:embed="rId2"/>
          <a:stretch>
            <a:fillRect/>
          </a:stretch>
        </p:blipFill>
        <p:spPr>
          <a:xfrm>
            <a:off x="226871" y="1556792"/>
            <a:ext cx="5713281" cy="4410691"/>
          </a:xfrm>
          <a:prstGeom prst="rect">
            <a:avLst/>
          </a:prstGeom>
        </p:spPr>
      </p:pic>
    </p:spTree>
    <p:extLst>
      <p:ext uri="{BB962C8B-B14F-4D97-AF65-F5344CB8AC3E}">
        <p14:creationId xmlns:p14="http://schemas.microsoft.com/office/powerpoint/2010/main" val="299914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F15394-B34C-4F04-921E-10F565143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55" y="1601787"/>
            <a:ext cx="5852172" cy="4389129"/>
          </a:xfrm>
          <a:prstGeom prst="rect">
            <a:avLst/>
          </a:prstGeom>
        </p:spPr>
      </p:pic>
      <p:sp>
        <p:nvSpPr>
          <p:cNvPr id="2" name="Title 1">
            <a:extLst>
              <a:ext uri="{FF2B5EF4-FFF2-40B4-BE49-F238E27FC236}">
                <a16:creationId xmlns:a16="http://schemas.microsoft.com/office/drawing/2014/main" id="{020F4096-5060-457F-94C8-ED1A556FD813}"/>
              </a:ext>
            </a:extLst>
          </p:cNvPr>
          <p:cNvSpPr>
            <a:spLocks noGrp="1"/>
          </p:cNvSpPr>
          <p:nvPr>
            <p:ph type="title"/>
          </p:nvPr>
        </p:nvSpPr>
        <p:spPr/>
        <p:txBody>
          <a:bodyPr/>
          <a:lstStyle/>
          <a:p>
            <a:r>
              <a:rPr lang="de-DE" dirty="0"/>
              <a:t>Wide-Band </a:t>
            </a:r>
            <a:r>
              <a:rPr lang="de-DE" dirty="0" err="1"/>
              <a:t>Interferer</a:t>
            </a:r>
            <a:r>
              <a:rPr lang="de-DE" dirty="0"/>
              <a:t> 2MHz</a:t>
            </a:r>
            <a:endParaRPr lang="en-US" dirty="0"/>
          </a:p>
        </p:txBody>
      </p:sp>
      <p:sp>
        <p:nvSpPr>
          <p:cNvPr id="3" name="Content Placeholder 2">
            <a:extLst>
              <a:ext uri="{FF2B5EF4-FFF2-40B4-BE49-F238E27FC236}">
                <a16:creationId xmlns:a16="http://schemas.microsoft.com/office/drawing/2014/main" id="{09A5115D-5D7E-4939-8164-73AC8BFF610B}"/>
              </a:ext>
            </a:extLst>
          </p:cNvPr>
          <p:cNvSpPr>
            <a:spLocks noGrp="1"/>
          </p:cNvSpPr>
          <p:nvPr>
            <p:ph idx="1"/>
          </p:nvPr>
        </p:nvSpPr>
        <p:spPr>
          <a:xfrm>
            <a:off x="6012160" y="1981200"/>
            <a:ext cx="2446040" cy="4114800"/>
          </a:xfrm>
        </p:spPr>
        <p:txBody>
          <a:bodyPr/>
          <a:lstStyle/>
          <a:p>
            <a:r>
              <a:rPr lang="en-US" sz="2000" dirty="0"/>
              <a:t>Very small impact of the interferer on the simulation results</a:t>
            </a:r>
          </a:p>
          <a:p>
            <a:r>
              <a:rPr lang="en-US" sz="2000" dirty="0"/>
              <a:t>The lost data can be recovered by the FEC, but there is a loss due to the significant loss</a:t>
            </a:r>
          </a:p>
          <a:p>
            <a:endParaRPr lang="en-US" sz="2000" dirty="0"/>
          </a:p>
        </p:txBody>
      </p:sp>
      <p:sp>
        <p:nvSpPr>
          <p:cNvPr id="4" name="Date Placeholder 3">
            <a:extLst>
              <a:ext uri="{FF2B5EF4-FFF2-40B4-BE49-F238E27FC236}">
                <a16:creationId xmlns:a16="http://schemas.microsoft.com/office/drawing/2014/main" id="{CF849D9B-0091-4A70-8FB3-A663767B6B92}"/>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CBA376A6-89EA-4F00-AAE3-EA4EA9C01257}"/>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1611DC96-2C22-4767-A66A-6709ECFEA935}"/>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12</a:t>
            </a:fld>
            <a:endParaRPr lang="en-US" altLang="de-DE"/>
          </a:p>
        </p:txBody>
      </p:sp>
      <p:cxnSp>
        <p:nvCxnSpPr>
          <p:cNvPr id="11" name="Straight Connector 10">
            <a:extLst>
              <a:ext uri="{FF2B5EF4-FFF2-40B4-BE49-F238E27FC236}">
                <a16:creationId xmlns:a16="http://schemas.microsoft.com/office/drawing/2014/main" id="{A0EF0219-8A93-4EA5-AD25-5BCC5AE20553}"/>
              </a:ext>
            </a:extLst>
          </p:cNvPr>
          <p:cNvCxnSpPr/>
          <p:nvPr/>
        </p:nvCxnSpPr>
        <p:spPr bwMode="auto">
          <a:xfrm>
            <a:off x="4067944" y="2158051"/>
            <a:ext cx="0" cy="3276600"/>
          </a:xfrm>
          <a:prstGeom prst="line">
            <a:avLst/>
          </a:prstGeom>
          <a:ln>
            <a:solidFill>
              <a:srgbClr val="FF0000"/>
            </a:solidFill>
            <a:headEnd type="none" w="sm" len="sm"/>
            <a:tailEnd type="none" w="sm" len="sm"/>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742F0DD7-AFDE-4039-A9D1-5F40DEADF7B4}"/>
              </a:ext>
            </a:extLst>
          </p:cNvPr>
          <p:cNvSpPr txBox="1"/>
          <p:nvPr/>
        </p:nvSpPr>
        <p:spPr>
          <a:xfrm>
            <a:off x="2337214" y="4713148"/>
            <a:ext cx="1730730" cy="369332"/>
          </a:xfrm>
          <a:prstGeom prst="rect">
            <a:avLst/>
          </a:prstGeom>
          <a:noFill/>
        </p:spPr>
        <p:txBody>
          <a:bodyPr wrap="none" rtlCol="0">
            <a:spAutoFit/>
          </a:bodyPr>
          <a:lstStyle/>
          <a:p>
            <a:r>
              <a:rPr lang="de-DE" sz="1800" dirty="0">
                <a:solidFill>
                  <a:srgbClr val="FF0000"/>
                </a:solidFill>
              </a:rPr>
              <a:t>AWGN 1% PER</a:t>
            </a:r>
            <a:endParaRPr lang="en-US" sz="1800" dirty="0">
              <a:solidFill>
                <a:srgbClr val="FF0000"/>
              </a:solidFill>
            </a:endParaRPr>
          </a:p>
        </p:txBody>
      </p:sp>
    </p:spTree>
    <p:extLst>
      <p:ext uri="{BB962C8B-B14F-4D97-AF65-F5344CB8AC3E}">
        <p14:creationId xmlns:p14="http://schemas.microsoft.com/office/powerpoint/2010/main" val="230163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3C7E-0966-467B-B2E1-CE0C7A72699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B30A5B1-3AB2-474B-BDA9-8739765AFEDF}"/>
              </a:ext>
            </a:extLst>
          </p:cNvPr>
          <p:cNvSpPr>
            <a:spLocks noGrp="1"/>
          </p:cNvSpPr>
          <p:nvPr>
            <p:ph idx="1"/>
          </p:nvPr>
        </p:nvSpPr>
        <p:spPr/>
        <p:txBody>
          <a:bodyPr/>
          <a:lstStyle/>
          <a:p>
            <a:r>
              <a:rPr lang="en-US" sz="2400" dirty="0"/>
              <a:t>The presentation shows updates results on the interference channels</a:t>
            </a:r>
          </a:p>
          <a:p>
            <a:r>
              <a:rPr lang="en-US" sz="2400" dirty="0"/>
              <a:t>If designed properly, the lost data can be easily compensated by means of the FEC</a:t>
            </a:r>
          </a:p>
        </p:txBody>
      </p:sp>
      <p:sp>
        <p:nvSpPr>
          <p:cNvPr id="4" name="Date Placeholder 3">
            <a:extLst>
              <a:ext uri="{FF2B5EF4-FFF2-40B4-BE49-F238E27FC236}">
                <a16:creationId xmlns:a16="http://schemas.microsoft.com/office/drawing/2014/main" id="{2E8CE788-27CF-4DA0-B134-61E8185EA79D}"/>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4C970AB5-8FC1-4795-B171-8B7322A32A40}"/>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6F6E6B16-2F39-4456-BE3F-B91CA8226AC9}"/>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13</a:t>
            </a:fld>
            <a:endParaRPr lang="en-US" altLang="de-DE"/>
          </a:p>
        </p:txBody>
      </p:sp>
    </p:spTree>
    <p:extLst>
      <p:ext uri="{BB962C8B-B14F-4D97-AF65-F5344CB8AC3E}">
        <p14:creationId xmlns:p14="http://schemas.microsoft.com/office/powerpoint/2010/main" val="208819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776C501-A337-4DE5-AE90-2CA04E23B7DA}"/>
              </a:ext>
            </a:extLst>
          </p:cNvPr>
          <p:cNvSpPr>
            <a:spLocks noGrp="1"/>
          </p:cNvSpPr>
          <p:nvPr>
            <p:ph type="dt" sz="half" idx="10"/>
          </p:nvPr>
        </p:nvSpPr>
        <p:spPr/>
        <p:txBody>
          <a:bodyPr/>
          <a:lstStyle/>
          <a:p>
            <a:r>
              <a:rPr lang="en-US" altLang="de-DE"/>
              <a:t>July 2025</a:t>
            </a:r>
          </a:p>
        </p:txBody>
      </p:sp>
      <p:sp>
        <p:nvSpPr>
          <p:cNvPr id="5" name="Fußzeilenplatzhalter 4">
            <a:extLst>
              <a:ext uri="{FF2B5EF4-FFF2-40B4-BE49-F238E27FC236}">
                <a16:creationId xmlns:a16="http://schemas.microsoft.com/office/drawing/2014/main" id="{B323DC99-A83A-4A05-9854-C4D89AEA9318}"/>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81BB3FD6-179C-4249-AAD4-CB3691CC20CB}"/>
              </a:ext>
            </a:extLst>
          </p:cNvPr>
          <p:cNvSpPr>
            <a:spLocks noGrp="1"/>
          </p:cNvSpPr>
          <p:nvPr>
            <p:ph type="sldNum" sz="quarter" idx="12"/>
          </p:nvPr>
        </p:nvSpPr>
        <p:spPr/>
        <p:txBody>
          <a:bodyPr/>
          <a:lstStyle/>
          <a:p>
            <a:r>
              <a:rPr lang="en-US" altLang="de-DE"/>
              <a:t>Slide </a:t>
            </a:r>
            <a:fld id="{1D33C248-2ECB-43DC-9056-0BC7B2EA062D}" type="slidenum">
              <a:rPr lang="en-US" altLang="de-DE"/>
              <a:pPr/>
              <a:t>2</a:t>
            </a:fld>
            <a:endParaRPr lang="en-US" altLang="de-DE"/>
          </a:p>
        </p:txBody>
      </p:sp>
      <p:sp>
        <p:nvSpPr>
          <p:cNvPr id="26626" name="Rectangle 2">
            <a:extLst>
              <a:ext uri="{FF2B5EF4-FFF2-40B4-BE49-F238E27FC236}">
                <a16:creationId xmlns:a16="http://schemas.microsoft.com/office/drawing/2014/main" id="{CB6A479F-79D1-4CD9-BF7A-A94E88EC668E}"/>
              </a:ext>
            </a:extLst>
          </p:cNvPr>
          <p:cNvSpPr>
            <a:spLocks noGrp="1" noChangeArrowheads="1"/>
          </p:cNvSpPr>
          <p:nvPr>
            <p:ph type="ctrTitle"/>
          </p:nvPr>
        </p:nvSpPr>
        <p:spPr>
          <a:xfrm>
            <a:off x="685800" y="2286000"/>
            <a:ext cx="7772400" cy="1143000"/>
          </a:xfrm>
        </p:spPr>
        <p:txBody>
          <a:bodyPr anchor="ctr"/>
          <a:lstStyle/>
          <a:p>
            <a:r>
              <a:rPr lang="de-DE" altLang="de-DE" sz="3600" dirty="0"/>
              <a:t>Further Updated Simulation </a:t>
            </a:r>
            <a:r>
              <a:rPr lang="de-DE" altLang="de-DE" sz="3600" dirty="0" err="1"/>
              <a:t>Results</a:t>
            </a:r>
            <a:r>
              <a:rPr lang="de-DE" altLang="de-DE" sz="3600" dirty="0"/>
              <a:t> </a:t>
            </a:r>
            <a:r>
              <a:rPr lang="de-DE" altLang="de-DE" sz="3600" dirty="0" err="1"/>
              <a:t>for</a:t>
            </a:r>
            <a:r>
              <a:rPr lang="de-DE" altLang="de-DE" sz="3600" dirty="0"/>
              <a:t> </a:t>
            </a:r>
            <a:br>
              <a:rPr lang="de-DE" altLang="de-DE" sz="3600" dirty="0"/>
            </a:br>
            <a:r>
              <a:rPr lang="de-DE" altLang="de-DE" sz="3600" dirty="0" err="1"/>
              <a:t>the</a:t>
            </a:r>
            <a:r>
              <a:rPr lang="de-DE" altLang="de-DE" sz="3600" dirty="0"/>
              <a:t> OFDM LR-Mode</a:t>
            </a:r>
          </a:p>
        </p:txBody>
      </p:sp>
      <p:sp>
        <p:nvSpPr>
          <p:cNvPr id="26627" name="Rectangle 3">
            <a:extLst>
              <a:ext uri="{FF2B5EF4-FFF2-40B4-BE49-F238E27FC236}">
                <a16:creationId xmlns:a16="http://schemas.microsoft.com/office/drawing/2014/main" id="{4E9BAC47-F22C-4365-A1EC-9A92B2A8BFCA}"/>
              </a:ext>
            </a:extLst>
          </p:cNvPr>
          <p:cNvSpPr>
            <a:spLocks noGrp="1" noChangeArrowheads="1"/>
          </p:cNvSpPr>
          <p:nvPr>
            <p:ph type="subTitle" idx="1"/>
          </p:nvPr>
        </p:nvSpPr>
        <p:spPr>
          <a:xfrm>
            <a:off x="1371600" y="3886200"/>
            <a:ext cx="6400800" cy="1752600"/>
          </a:xfrm>
        </p:spPr>
        <p:txBody>
          <a:bodyPr/>
          <a:lstStyle/>
          <a:p>
            <a:r>
              <a:rPr lang="de-DE" altLang="de-DE" sz="3200" dirty="0"/>
              <a:t>Joerg Robert </a:t>
            </a:r>
            <a:br>
              <a:rPr lang="de-DE" altLang="de-DE" sz="3200" dirty="0"/>
            </a:br>
            <a:r>
              <a:rPr lang="de-DE" altLang="de-DE" sz="3200" dirty="0"/>
              <a:t>(FAU/Fraunhofer IIS)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BB29-5007-423A-A744-408EED958B70}"/>
              </a:ext>
            </a:extLst>
          </p:cNvPr>
          <p:cNvSpPr>
            <a:spLocks noGrp="1"/>
          </p:cNvSpPr>
          <p:nvPr>
            <p:ph type="title"/>
          </p:nvPr>
        </p:nvSpPr>
        <p:spPr/>
        <p:txBody>
          <a:bodyPr/>
          <a:lstStyle/>
          <a:p>
            <a:r>
              <a:rPr lang="de-DE" dirty="0"/>
              <a:t>Motivation</a:t>
            </a:r>
            <a:endParaRPr lang="en-US" dirty="0"/>
          </a:p>
        </p:txBody>
      </p:sp>
      <p:sp>
        <p:nvSpPr>
          <p:cNvPr id="3" name="Content Placeholder 2">
            <a:extLst>
              <a:ext uri="{FF2B5EF4-FFF2-40B4-BE49-F238E27FC236}">
                <a16:creationId xmlns:a16="http://schemas.microsoft.com/office/drawing/2014/main" id="{51A09EEE-DB86-45CA-B3D3-8981802F2974}"/>
              </a:ext>
            </a:extLst>
          </p:cNvPr>
          <p:cNvSpPr>
            <a:spLocks noGrp="1"/>
          </p:cNvSpPr>
          <p:nvPr>
            <p:ph idx="1"/>
          </p:nvPr>
        </p:nvSpPr>
        <p:spPr/>
        <p:txBody>
          <a:bodyPr/>
          <a:lstStyle/>
          <a:p>
            <a:r>
              <a:rPr lang="en-US" sz="2000" dirty="0"/>
              <a:t>TG4ad decided to compare the performance of the different proposals in 15-25-0240-00</a:t>
            </a:r>
          </a:p>
          <a:p>
            <a:r>
              <a:rPr lang="en-US" sz="2000" dirty="0"/>
              <a:t>An update on the FAU/Fraunhofer IIS proposal was presented in 15-25-0199-00</a:t>
            </a:r>
          </a:p>
          <a:p>
            <a:r>
              <a:rPr lang="en-US" sz="2000" dirty="0"/>
              <a:t>This presentation gives additional simulation results for the interference channels</a:t>
            </a:r>
          </a:p>
          <a:p>
            <a:endParaRPr lang="en-US" sz="2000" dirty="0"/>
          </a:p>
          <a:p>
            <a:r>
              <a:rPr lang="en-US" sz="2000" dirty="0"/>
              <a:t>All data given for 20 bytes and payload bit-rate of 2.083kBit/s</a:t>
            </a:r>
          </a:p>
          <a:p>
            <a:r>
              <a:rPr lang="en-US" sz="2000" dirty="0"/>
              <a:t>Theoretical limit is given by -142.4 dBm</a:t>
            </a:r>
          </a:p>
          <a:p>
            <a:r>
              <a:rPr lang="en-US" sz="2000" dirty="0"/>
              <a:t>Realistic synchronization is not considered here</a:t>
            </a:r>
          </a:p>
        </p:txBody>
      </p:sp>
      <p:sp>
        <p:nvSpPr>
          <p:cNvPr id="4" name="Date Placeholder 3">
            <a:extLst>
              <a:ext uri="{FF2B5EF4-FFF2-40B4-BE49-F238E27FC236}">
                <a16:creationId xmlns:a16="http://schemas.microsoft.com/office/drawing/2014/main" id="{049964B1-BD52-484B-953E-3477D295B157}"/>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BFDE2549-9F71-41CC-A2D3-5B5E939BB504}"/>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339451A1-C63F-49E3-BF14-A7E93C14C05B}"/>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3</a:t>
            </a:fld>
            <a:endParaRPr lang="en-US" altLang="de-DE"/>
          </a:p>
        </p:txBody>
      </p:sp>
    </p:spTree>
    <p:extLst>
      <p:ext uri="{BB962C8B-B14F-4D97-AF65-F5344CB8AC3E}">
        <p14:creationId xmlns:p14="http://schemas.microsoft.com/office/powerpoint/2010/main" val="43946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923C-B214-42C4-9B5D-27C2B7DF9265}"/>
              </a:ext>
            </a:extLst>
          </p:cNvPr>
          <p:cNvSpPr>
            <a:spLocks noGrp="1"/>
          </p:cNvSpPr>
          <p:nvPr>
            <p:ph type="title"/>
          </p:nvPr>
        </p:nvSpPr>
        <p:spPr/>
        <p:txBody>
          <a:bodyPr/>
          <a:lstStyle/>
          <a:p>
            <a:r>
              <a:rPr lang="de-DE" dirty="0"/>
              <a:t>AWGN Channel</a:t>
            </a:r>
            <a:endParaRPr lang="en-US" dirty="0"/>
          </a:p>
        </p:txBody>
      </p:sp>
      <p:sp>
        <p:nvSpPr>
          <p:cNvPr id="3" name="Content Placeholder 2">
            <a:extLst>
              <a:ext uri="{FF2B5EF4-FFF2-40B4-BE49-F238E27FC236}">
                <a16:creationId xmlns:a16="http://schemas.microsoft.com/office/drawing/2014/main" id="{94A83E9A-19E6-4910-9FC1-EF3C36424D4D}"/>
              </a:ext>
            </a:extLst>
          </p:cNvPr>
          <p:cNvSpPr>
            <a:spLocks noGrp="1"/>
          </p:cNvSpPr>
          <p:nvPr>
            <p:ph idx="1"/>
          </p:nvPr>
        </p:nvSpPr>
        <p:spPr>
          <a:xfrm>
            <a:off x="685800" y="5445224"/>
            <a:ext cx="7772400" cy="650776"/>
          </a:xfrm>
        </p:spPr>
        <p:txBody>
          <a:bodyPr/>
          <a:lstStyle/>
          <a:p>
            <a:r>
              <a:rPr lang="de-DE" sz="2000" dirty="0"/>
              <a:t>10% PER at -136.5 </a:t>
            </a:r>
            <a:r>
              <a:rPr lang="de-DE" sz="2000" dirty="0" err="1"/>
              <a:t>dBm</a:t>
            </a:r>
            <a:r>
              <a:rPr lang="de-DE" sz="2000" dirty="0"/>
              <a:t> </a:t>
            </a:r>
            <a:r>
              <a:rPr lang="de-DE" sz="2000" dirty="0">
                <a:sym typeface="Wingdings" panose="05000000000000000000" pitchFamily="2" charset="2"/>
              </a:rPr>
              <a:t> 4.9dB </a:t>
            </a:r>
            <a:r>
              <a:rPr lang="de-DE" sz="2000" dirty="0" err="1">
                <a:sym typeface="Wingdings" panose="05000000000000000000" pitchFamily="2" charset="2"/>
              </a:rPr>
              <a:t>gap</a:t>
            </a:r>
            <a:r>
              <a:rPr lang="de-DE" sz="2000" dirty="0">
                <a:sym typeface="Wingdings" panose="05000000000000000000" pitchFamily="2" charset="2"/>
              </a:rPr>
              <a:t> </a:t>
            </a:r>
            <a:r>
              <a:rPr lang="de-DE" sz="2000" dirty="0" err="1">
                <a:sym typeface="Wingdings" panose="05000000000000000000" pitchFamily="2" charset="2"/>
              </a:rPr>
              <a:t>to</a:t>
            </a:r>
            <a:r>
              <a:rPr lang="de-DE" sz="2000" dirty="0">
                <a:sym typeface="Wingdings" panose="05000000000000000000" pitchFamily="2" charset="2"/>
              </a:rPr>
              <a:t> </a:t>
            </a:r>
            <a:r>
              <a:rPr lang="de-DE" sz="2000" dirty="0" err="1">
                <a:sym typeface="Wingdings" panose="05000000000000000000" pitchFamily="2" charset="2"/>
              </a:rPr>
              <a:t>theoretical</a:t>
            </a:r>
            <a:r>
              <a:rPr lang="de-DE" sz="2000" dirty="0">
                <a:sym typeface="Wingdings" panose="05000000000000000000" pitchFamily="2" charset="2"/>
              </a:rPr>
              <a:t> </a:t>
            </a:r>
            <a:r>
              <a:rPr lang="de-DE" sz="2000" dirty="0" err="1">
                <a:sym typeface="Wingdings" panose="05000000000000000000" pitchFamily="2" charset="2"/>
              </a:rPr>
              <a:t>limit</a:t>
            </a:r>
            <a:endParaRPr lang="de-DE" sz="2000" dirty="0"/>
          </a:p>
          <a:p>
            <a:r>
              <a:rPr lang="de-DE" sz="2000" dirty="0"/>
              <a:t>1% PER at -135 </a:t>
            </a:r>
            <a:r>
              <a:rPr lang="de-DE" sz="2000" dirty="0" err="1"/>
              <a:t>dBm</a:t>
            </a:r>
            <a:r>
              <a:rPr lang="de-DE" sz="2000" dirty="0"/>
              <a:t> </a:t>
            </a:r>
            <a:r>
              <a:rPr lang="de-DE" sz="2000" dirty="0">
                <a:sym typeface="Wingdings" panose="05000000000000000000" pitchFamily="2" charset="2"/>
              </a:rPr>
              <a:t> 7.4dB </a:t>
            </a:r>
            <a:r>
              <a:rPr lang="de-DE" sz="2000" dirty="0" err="1">
                <a:sym typeface="Wingdings" panose="05000000000000000000" pitchFamily="2" charset="2"/>
              </a:rPr>
              <a:t>gap</a:t>
            </a:r>
            <a:r>
              <a:rPr lang="de-DE" sz="2000" dirty="0">
                <a:sym typeface="Wingdings" panose="05000000000000000000" pitchFamily="2" charset="2"/>
              </a:rPr>
              <a:t> </a:t>
            </a:r>
            <a:r>
              <a:rPr lang="de-DE" sz="2000" dirty="0" err="1">
                <a:sym typeface="Wingdings" panose="05000000000000000000" pitchFamily="2" charset="2"/>
              </a:rPr>
              <a:t>to</a:t>
            </a:r>
            <a:r>
              <a:rPr lang="de-DE" sz="2000" dirty="0">
                <a:sym typeface="Wingdings" panose="05000000000000000000" pitchFamily="2" charset="2"/>
              </a:rPr>
              <a:t> </a:t>
            </a:r>
            <a:r>
              <a:rPr lang="de-DE" sz="2000" dirty="0" err="1">
                <a:sym typeface="Wingdings" panose="05000000000000000000" pitchFamily="2" charset="2"/>
              </a:rPr>
              <a:t>theoretical</a:t>
            </a:r>
            <a:r>
              <a:rPr lang="de-DE" sz="2000" dirty="0">
                <a:sym typeface="Wingdings" panose="05000000000000000000" pitchFamily="2" charset="2"/>
              </a:rPr>
              <a:t> </a:t>
            </a:r>
            <a:r>
              <a:rPr lang="de-DE" sz="2000" dirty="0" err="1">
                <a:sym typeface="Wingdings" panose="05000000000000000000" pitchFamily="2" charset="2"/>
              </a:rPr>
              <a:t>limit</a:t>
            </a:r>
            <a:r>
              <a:rPr lang="de-DE" sz="2000" dirty="0">
                <a:sym typeface="Wingdings" panose="05000000000000000000" pitchFamily="2" charset="2"/>
              </a:rPr>
              <a:t> </a:t>
            </a:r>
            <a:endParaRPr lang="en-US" sz="2000" dirty="0"/>
          </a:p>
        </p:txBody>
      </p:sp>
      <p:sp>
        <p:nvSpPr>
          <p:cNvPr id="4" name="Date Placeholder 3">
            <a:extLst>
              <a:ext uri="{FF2B5EF4-FFF2-40B4-BE49-F238E27FC236}">
                <a16:creationId xmlns:a16="http://schemas.microsoft.com/office/drawing/2014/main" id="{B4DEF08A-10CF-4E5E-9BB0-1447755E6D51}"/>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5C3E2B71-DB6F-4C0D-A242-BC2FF4A5FE8F}"/>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1545A48C-B7D0-4B18-9E53-C76F1983351D}"/>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4</a:t>
            </a:fld>
            <a:endParaRPr lang="en-US" altLang="de-DE"/>
          </a:p>
        </p:txBody>
      </p:sp>
      <p:pic>
        <p:nvPicPr>
          <p:cNvPr id="8" name="Picture 7">
            <a:extLst>
              <a:ext uri="{FF2B5EF4-FFF2-40B4-BE49-F238E27FC236}">
                <a16:creationId xmlns:a16="http://schemas.microsoft.com/office/drawing/2014/main" id="{70572B40-E5D8-4824-B62C-AAFA8A718A98}"/>
              </a:ext>
            </a:extLst>
          </p:cNvPr>
          <p:cNvPicPr>
            <a:picLocks noChangeAspect="1"/>
          </p:cNvPicPr>
          <p:nvPr/>
        </p:nvPicPr>
        <p:blipFill rotWithShape="1">
          <a:blip r:embed="rId2">
            <a:extLst>
              <a:ext uri="{28A0092B-C50C-407E-A947-70E740481C1C}">
                <a14:useLocalDpi xmlns:a14="http://schemas.microsoft.com/office/drawing/2010/main" val="0"/>
              </a:ext>
            </a:extLst>
          </a:blip>
          <a:srcRect t="9056" r="7441"/>
          <a:stretch/>
        </p:blipFill>
        <p:spPr>
          <a:xfrm>
            <a:off x="1657809" y="1554349"/>
            <a:ext cx="5374358" cy="3960440"/>
          </a:xfrm>
          <a:prstGeom prst="rect">
            <a:avLst/>
          </a:prstGeom>
        </p:spPr>
      </p:pic>
    </p:spTree>
    <p:extLst>
      <p:ext uri="{BB962C8B-B14F-4D97-AF65-F5344CB8AC3E}">
        <p14:creationId xmlns:p14="http://schemas.microsoft.com/office/powerpoint/2010/main" val="66576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C138-010E-48B4-8CCD-E6FAF4BB25F3}"/>
              </a:ext>
            </a:extLst>
          </p:cNvPr>
          <p:cNvSpPr>
            <a:spLocks noGrp="1"/>
          </p:cNvSpPr>
          <p:nvPr>
            <p:ph type="title"/>
          </p:nvPr>
        </p:nvSpPr>
        <p:spPr/>
        <p:txBody>
          <a:bodyPr/>
          <a:lstStyle/>
          <a:p>
            <a:r>
              <a:rPr lang="de-DE" dirty="0"/>
              <a:t>Narrow-Band </a:t>
            </a:r>
            <a:r>
              <a:rPr lang="de-DE" dirty="0" err="1"/>
              <a:t>Interferer</a:t>
            </a:r>
            <a:endParaRPr lang="en-US" dirty="0"/>
          </a:p>
        </p:txBody>
      </p:sp>
      <p:sp>
        <p:nvSpPr>
          <p:cNvPr id="3" name="Content Placeholder 2">
            <a:extLst>
              <a:ext uri="{FF2B5EF4-FFF2-40B4-BE49-F238E27FC236}">
                <a16:creationId xmlns:a16="http://schemas.microsoft.com/office/drawing/2014/main" id="{8307D086-E5C7-48CC-ABCD-CA0E652FD186}"/>
              </a:ext>
            </a:extLst>
          </p:cNvPr>
          <p:cNvSpPr>
            <a:spLocks noGrp="1"/>
          </p:cNvSpPr>
          <p:nvPr>
            <p:ph idx="1"/>
          </p:nvPr>
        </p:nvSpPr>
        <p:spPr>
          <a:xfrm>
            <a:off x="5334000" y="1844675"/>
            <a:ext cx="3124200" cy="4251325"/>
          </a:xfrm>
        </p:spPr>
        <p:txBody>
          <a:bodyPr/>
          <a:lstStyle/>
          <a:p>
            <a:r>
              <a:rPr lang="de-DE" sz="2000" dirty="0"/>
              <a:t>Narrow-band </a:t>
            </a:r>
            <a:r>
              <a:rPr lang="de-DE" sz="2000" dirty="0" err="1"/>
              <a:t>interference</a:t>
            </a:r>
            <a:r>
              <a:rPr lang="de-DE" sz="2000" dirty="0"/>
              <a:t> </a:t>
            </a:r>
            <a:r>
              <a:rPr lang="de-DE" sz="2000" dirty="0" err="1"/>
              <a:t>as</a:t>
            </a:r>
            <a:r>
              <a:rPr lang="de-DE" sz="2000" dirty="0"/>
              <a:t> </a:t>
            </a:r>
            <a:r>
              <a:rPr lang="de-DE" sz="2000" dirty="0" err="1"/>
              <a:t>defined</a:t>
            </a:r>
            <a:r>
              <a:rPr lang="de-DE" sz="2000" dirty="0"/>
              <a:t> in Technical </a:t>
            </a:r>
            <a:r>
              <a:rPr lang="de-DE" sz="2000" dirty="0" err="1"/>
              <a:t>Guidance</a:t>
            </a:r>
            <a:r>
              <a:rPr lang="de-DE" sz="2000" dirty="0"/>
              <a:t> </a:t>
            </a:r>
            <a:r>
              <a:rPr lang="de-DE" sz="2000" dirty="0" err="1"/>
              <a:t>Document</a:t>
            </a:r>
            <a:endParaRPr lang="de-DE" sz="2000" dirty="0"/>
          </a:p>
          <a:p>
            <a:r>
              <a:rPr lang="de-DE" sz="2000" dirty="0"/>
              <a:t>Fixed </a:t>
            </a:r>
            <a:r>
              <a:rPr lang="de-DE" sz="2000" dirty="0" err="1"/>
              <a:t>interferer</a:t>
            </a:r>
            <a:r>
              <a:rPr lang="de-DE" sz="2000" dirty="0"/>
              <a:t> power </a:t>
            </a:r>
            <a:r>
              <a:rPr lang="de-DE" sz="2000" dirty="0" err="1"/>
              <a:t>of</a:t>
            </a:r>
            <a:r>
              <a:rPr lang="de-DE" sz="2000" dirty="0"/>
              <a:t> -100dBm</a:t>
            </a:r>
          </a:p>
          <a:p>
            <a:r>
              <a:rPr lang="de-DE" sz="2000" dirty="0" err="1"/>
              <a:t>Wanted</a:t>
            </a:r>
            <a:r>
              <a:rPr lang="de-DE" sz="2000" dirty="0"/>
              <a:t> </a:t>
            </a:r>
            <a:r>
              <a:rPr lang="de-DE" sz="2000" dirty="0" err="1"/>
              <a:t>signal</a:t>
            </a:r>
            <a:r>
              <a:rPr lang="de-DE" sz="2000" dirty="0"/>
              <a:t> power </a:t>
            </a:r>
            <a:r>
              <a:rPr lang="de-DE" sz="2000" dirty="0" err="1"/>
              <a:t>varied</a:t>
            </a:r>
            <a:r>
              <a:rPr lang="de-DE" sz="2000" dirty="0"/>
              <a:t> </a:t>
            </a:r>
            <a:r>
              <a:rPr lang="de-DE" sz="2000" dirty="0" err="1"/>
              <a:t>with</a:t>
            </a:r>
            <a:r>
              <a:rPr lang="de-DE" sz="2000" dirty="0"/>
              <a:t> </a:t>
            </a:r>
            <a:r>
              <a:rPr lang="de-DE" sz="2000" dirty="0" err="1"/>
              <a:t>fixed</a:t>
            </a:r>
            <a:r>
              <a:rPr lang="de-DE" sz="2000" dirty="0"/>
              <a:t> </a:t>
            </a:r>
            <a:r>
              <a:rPr lang="de-DE" sz="2000" dirty="0" err="1"/>
              <a:t>noise</a:t>
            </a:r>
            <a:r>
              <a:rPr lang="de-DE" sz="2000" dirty="0"/>
              <a:t> power </a:t>
            </a:r>
            <a:r>
              <a:rPr lang="de-DE" sz="2000" dirty="0" err="1"/>
              <a:t>spectral</a:t>
            </a:r>
            <a:r>
              <a:rPr lang="de-DE" sz="2000" dirty="0"/>
              <a:t> </a:t>
            </a:r>
            <a:r>
              <a:rPr lang="de-DE" sz="2000" dirty="0" err="1"/>
              <a:t>density</a:t>
            </a:r>
            <a:r>
              <a:rPr lang="de-DE" sz="2000" dirty="0"/>
              <a:t> </a:t>
            </a:r>
            <a:r>
              <a:rPr lang="de-DE" sz="2000" dirty="0" err="1"/>
              <a:t>of</a:t>
            </a:r>
            <a:r>
              <a:rPr lang="de-DE" sz="2000" dirty="0"/>
              <a:t> -174dBm/Hz</a:t>
            </a:r>
          </a:p>
          <a:p>
            <a:endParaRPr lang="en-US" sz="2000" dirty="0"/>
          </a:p>
        </p:txBody>
      </p:sp>
      <p:sp>
        <p:nvSpPr>
          <p:cNvPr id="4" name="Date Placeholder 3">
            <a:extLst>
              <a:ext uri="{FF2B5EF4-FFF2-40B4-BE49-F238E27FC236}">
                <a16:creationId xmlns:a16="http://schemas.microsoft.com/office/drawing/2014/main" id="{F372695D-C865-4387-8668-B9549545F50C}"/>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9AD75ED6-8AC7-4DDB-88A5-7BD4812EA44D}"/>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BD91D510-9DC9-4739-80FA-412507C06366}"/>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5</a:t>
            </a:fld>
            <a:endParaRPr lang="en-US" altLang="de-DE"/>
          </a:p>
        </p:txBody>
      </p:sp>
      <p:pic>
        <p:nvPicPr>
          <p:cNvPr id="11" name="Picture 10">
            <a:extLst>
              <a:ext uri="{FF2B5EF4-FFF2-40B4-BE49-F238E27FC236}">
                <a16:creationId xmlns:a16="http://schemas.microsoft.com/office/drawing/2014/main" id="{73C6F31C-3BA7-4928-BE41-B6246CAF7181}"/>
              </a:ext>
            </a:extLst>
          </p:cNvPr>
          <p:cNvPicPr>
            <a:picLocks noChangeAspect="1"/>
          </p:cNvPicPr>
          <p:nvPr/>
        </p:nvPicPr>
        <p:blipFill rotWithShape="1">
          <a:blip r:embed="rId2">
            <a:extLst>
              <a:ext uri="{28A0092B-C50C-407E-A947-70E740481C1C}">
                <a14:useLocalDpi xmlns:a14="http://schemas.microsoft.com/office/drawing/2010/main" val="0"/>
              </a:ext>
            </a:extLst>
          </a:blip>
          <a:srcRect t="8221" r="8219" b="3186"/>
          <a:stretch/>
        </p:blipFill>
        <p:spPr>
          <a:xfrm>
            <a:off x="395536" y="2033751"/>
            <a:ext cx="4824536" cy="3492698"/>
          </a:xfrm>
          <a:prstGeom prst="rect">
            <a:avLst/>
          </a:prstGeom>
        </p:spPr>
      </p:pic>
    </p:spTree>
    <p:extLst>
      <p:ext uri="{BB962C8B-B14F-4D97-AF65-F5344CB8AC3E}">
        <p14:creationId xmlns:p14="http://schemas.microsoft.com/office/powerpoint/2010/main" val="95675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E35E-0927-4FE7-AEF8-CAD65D0DB012}"/>
              </a:ext>
            </a:extLst>
          </p:cNvPr>
          <p:cNvSpPr>
            <a:spLocks noGrp="1"/>
          </p:cNvSpPr>
          <p:nvPr>
            <p:ph type="title"/>
          </p:nvPr>
        </p:nvSpPr>
        <p:spPr/>
        <p:txBody>
          <a:bodyPr/>
          <a:lstStyle/>
          <a:p>
            <a:r>
              <a:rPr lang="de-DE" dirty="0"/>
              <a:t>Narrow-Band </a:t>
            </a:r>
            <a:r>
              <a:rPr lang="de-DE" dirty="0" err="1"/>
              <a:t>Interferer</a:t>
            </a:r>
            <a:endParaRPr lang="en-US" dirty="0"/>
          </a:p>
        </p:txBody>
      </p:sp>
      <p:sp>
        <p:nvSpPr>
          <p:cNvPr id="3" name="Content Placeholder 2">
            <a:extLst>
              <a:ext uri="{FF2B5EF4-FFF2-40B4-BE49-F238E27FC236}">
                <a16:creationId xmlns:a16="http://schemas.microsoft.com/office/drawing/2014/main" id="{D189E8E5-4EF4-45B1-B8E2-5C29A2FF4CC3}"/>
              </a:ext>
            </a:extLst>
          </p:cNvPr>
          <p:cNvSpPr>
            <a:spLocks noGrp="1"/>
          </p:cNvSpPr>
          <p:nvPr>
            <p:ph idx="1"/>
          </p:nvPr>
        </p:nvSpPr>
        <p:spPr>
          <a:xfrm>
            <a:off x="6084168" y="1638536"/>
            <a:ext cx="2374032" cy="4457464"/>
          </a:xfrm>
        </p:spPr>
        <p:txBody>
          <a:bodyPr/>
          <a:lstStyle/>
          <a:p>
            <a:r>
              <a:rPr lang="en-US" sz="2000" dirty="0"/>
              <a:t>Very small impact of the interferer on the simulation results</a:t>
            </a:r>
          </a:p>
          <a:p>
            <a:r>
              <a:rPr lang="en-US" sz="2000" dirty="0"/>
              <a:t>The interferer only affects very few OFDM sub-carriers than can be easily recovered by the FEC</a:t>
            </a:r>
          </a:p>
        </p:txBody>
      </p:sp>
      <p:sp>
        <p:nvSpPr>
          <p:cNvPr id="4" name="Date Placeholder 3">
            <a:extLst>
              <a:ext uri="{FF2B5EF4-FFF2-40B4-BE49-F238E27FC236}">
                <a16:creationId xmlns:a16="http://schemas.microsoft.com/office/drawing/2014/main" id="{2EA7C430-81FF-48AF-97A5-A39C831B571E}"/>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B088995F-F1E8-452F-A399-C0033BAA8639}"/>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3BCA457E-25B4-4E24-BF0D-E18E1FF7900D}"/>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6</a:t>
            </a:fld>
            <a:endParaRPr lang="en-US" altLang="de-DE"/>
          </a:p>
        </p:txBody>
      </p:sp>
      <p:pic>
        <p:nvPicPr>
          <p:cNvPr id="8" name="Picture 7">
            <a:extLst>
              <a:ext uri="{FF2B5EF4-FFF2-40B4-BE49-F238E27FC236}">
                <a16:creationId xmlns:a16="http://schemas.microsoft.com/office/drawing/2014/main" id="{12AF9DA5-52F2-4EA9-BD54-9C6EB4E276AE}"/>
              </a:ext>
            </a:extLst>
          </p:cNvPr>
          <p:cNvPicPr>
            <a:picLocks noChangeAspect="1"/>
          </p:cNvPicPr>
          <p:nvPr/>
        </p:nvPicPr>
        <p:blipFill rotWithShape="1">
          <a:blip r:embed="rId2">
            <a:extLst>
              <a:ext uri="{28A0092B-C50C-407E-A947-70E740481C1C}">
                <a14:useLocalDpi xmlns:a14="http://schemas.microsoft.com/office/drawing/2010/main" val="0"/>
              </a:ext>
            </a:extLst>
          </a:blip>
          <a:srcRect t="9989" r="7754"/>
          <a:stretch/>
        </p:blipFill>
        <p:spPr>
          <a:xfrm>
            <a:off x="685800" y="1638536"/>
            <a:ext cx="5398368" cy="3950704"/>
          </a:xfrm>
          <a:prstGeom prst="rect">
            <a:avLst/>
          </a:prstGeom>
        </p:spPr>
      </p:pic>
      <p:cxnSp>
        <p:nvCxnSpPr>
          <p:cNvPr id="10" name="Straight Connector 9">
            <a:extLst>
              <a:ext uri="{FF2B5EF4-FFF2-40B4-BE49-F238E27FC236}">
                <a16:creationId xmlns:a16="http://schemas.microsoft.com/office/drawing/2014/main" id="{1DBA9253-FED7-4E64-821B-AA0658438973}"/>
              </a:ext>
            </a:extLst>
          </p:cNvPr>
          <p:cNvCxnSpPr/>
          <p:nvPr/>
        </p:nvCxnSpPr>
        <p:spPr bwMode="auto">
          <a:xfrm>
            <a:off x="5076056" y="1752600"/>
            <a:ext cx="0" cy="3276600"/>
          </a:xfrm>
          <a:prstGeom prst="line">
            <a:avLst/>
          </a:prstGeom>
          <a:ln>
            <a:solidFill>
              <a:srgbClr val="FF0000"/>
            </a:solidFill>
            <a:headEnd type="none" w="sm" len="sm"/>
            <a:tailEnd type="none" w="sm" len="s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3F8FE9D-07CD-4788-B7B2-93FB8CF80ED8}"/>
              </a:ext>
            </a:extLst>
          </p:cNvPr>
          <p:cNvSpPr txBox="1"/>
          <p:nvPr/>
        </p:nvSpPr>
        <p:spPr>
          <a:xfrm>
            <a:off x="3345326" y="4437112"/>
            <a:ext cx="1730730" cy="369332"/>
          </a:xfrm>
          <a:prstGeom prst="rect">
            <a:avLst/>
          </a:prstGeom>
          <a:noFill/>
        </p:spPr>
        <p:txBody>
          <a:bodyPr wrap="none" rtlCol="0">
            <a:spAutoFit/>
          </a:bodyPr>
          <a:lstStyle/>
          <a:p>
            <a:r>
              <a:rPr lang="de-DE" sz="1800" dirty="0">
                <a:solidFill>
                  <a:srgbClr val="FF0000"/>
                </a:solidFill>
              </a:rPr>
              <a:t>AWGN 1% PER</a:t>
            </a:r>
            <a:endParaRPr lang="en-US" sz="1800" dirty="0">
              <a:solidFill>
                <a:srgbClr val="FF0000"/>
              </a:solidFill>
            </a:endParaRPr>
          </a:p>
        </p:txBody>
      </p:sp>
    </p:spTree>
    <p:extLst>
      <p:ext uri="{BB962C8B-B14F-4D97-AF65-F5344CB8AC3E}">
        <p14:creationId xmlns:p14="http://schemas.microsoft.com/office/powerpoint/2010/main" val="347344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9F50-01B1-4418-9538-51F5E0B6D9BC}"/>
              </a:ext>
            </a:extLst>
          </p:cNvPr>
          <p:cNvSpPr>
            <a:spLocks noGrp="1"/>
          </p:cNvSpPr>
          <p:nvPr>
            <p:ph type="title"/>
          </p:nvPr>
        </p:nvSpPr>
        <p:spPr/>
        <p:txBody>
          <a:bodyPr/>
          <a:lstStyle/>
          <a:p>
            <a:r>
              <a:rPr lang="de-DE" dirty="0"/>
              <a:t>Wide-Band </a:t>
            </a:r>
            <a:r>
              <a:rPr lang="de-DE" dirty="0" err="1"/>
              <a:t>Interferer</a:t>
            </a:r>
            <a:r>
              <a:rPr lang="de-DE" dirty="0"/>
              <a:t> 125kHz</a:t>
            </a:r>
            <a:endParaRPr lang="en-US" dirty="0"/>
          </a:p>
        </p:txBody>
      </p:sp>
      <p:sp>
        <p:nvSpPr>
          <p:cNvPr id="3" name="Content Placeholder 2">
            <a:extLst>
              <a:ext uri="{FF2B5EF4-FFF2-40B4-BE49-F238E27FC236}">
                <a16:creationId xmlns:a16="http://schemas.microsoft.com/office/drawing/2014/main" id="{999DBEA5-9A2F-44A5-955B-141D6A362C4E}"/>
              </a:ext>
            </a:extLst>
          </p:cNvPr>
          <p:cNvSpPr>
            <a:spLocks noGrp="1"/>
          </p:cNvSpPr>
          <p:nvPr>
            <p:ph idx="1"/>
          </p:nvPr>
        </p:nvSpPr>
        <p:spPr>
          <a:xfrm>
            <a:off x="5940152" y="1981200"/>
            <a:ext cx="2518048" cy="4114800"/>
          </a:xfrm>
        </p:spPr>
        <p:txBody>
          <a:bodyPr/>
          <a:lstStyle/>
          <a:p>
            <a:r>
              <a:rPr lang="en-US" sz="2000" dirty="0"/>
              <a:t>Wide-band interferer of 125kHz with duration of 5ms</a:t>
            </a:r>
          </a:p>
          <a:p>
            <a:r>
              <a:rPr lang="en-US" sz="2000" dirty="0"/>
              <a:t>Signal level of the interferer of </a:t>
            </a:r>
            <a:br>
              <a:rPr lang="en-US" sz="2000" dirty="0"/>
            </a:br>
            <a:r>
              <a:rPr lang="en-US" sz="2000" dirty="0"/>
              <a:t>-100dBm</a:t>
            </a:r>
          </a:p>
          <a:p>
            <a:r>
              <a:rPr lang="de-DE" sz="2000" dirty="0" err="1"/>
              <a:t>Wanted</a:t>
            </a:r>
            <a:r>
              <a:rPr lang="de-DE" sz="2000" dirty="0"/>
              <a:t> </a:t>
            </a:r>
            <a:r>
              <a:rPr lang="de-DE" sz="2000" dirty="0" err="1"/>
              <a:t>signal</a:t>
            </a:r>
            <a:r>
              <a:rPr lang="de-DE" sz="2000" dirty="0"/>
              <a:t> power </a:t>
            </a:r>
            <a:r>
              <a:rPr lang="de-DE" sz="2000" dirty="0" err="1"/>
              <a:t>varied</a:t>
            </a:r>
            <a:r>
              <a:rPr lang="de-DE" sz="2000" dirty="0"/>
              <a:t> </a:t>
            </a:r>
            <a:r>
              <a:rPr lang="de-DE" sz="2000" dirty="0" err="1"/>
              <a:t>with</a:t>
            </a:r>
            <a:r>
              <a:rPr lang="de-DE" sz="2000" dirty="0"/>
              <a:t> </a:t>
            </a:r>
            <a:r>
              <a:rPr lang="de-DE" sz="2000" dirty="0" err="1"/>
              <a:t>fixed</a:t>
            </a:r>
            <a:r>
              <a:rPr lang="de-DE" sz="2000" dirty="0"/>
              <a:t> </a:t>
            </a:r>
            <a:r>
              <a:rPr lang="de-DE" sz="2000" dirty="0" err="1"/>
              <a:t>noise</a:t>
            </a:r>
            <a:r>
              <a:rPr lang="de-DE" sz="2000" dirty="0"/>
              <a:t> power </a:t>
            </a:r>
            <a:r>
              <a:rPr lang="de-DE" sz="2000" dirty="0" err="1"/>
              <a:t>spectral</a:t>
            </a:r>
            <a:r>
              <a:rPr lang="de-DE" sz="2000" dirty="0"/>
              <a:t> </a:t>
            </a:r>
            <a:r>
              <a:rPr lang="de-DE" sz="2000" dirty="0" err="1"/>
              <a:t>density</a:t>
            </a:r>
            <a:r>
              <a:rPr lang="de-DE" sz="2000" dirty="0"/>
              <a:t> </a:t>
            </a:r>
            <a:r>
              <a:rPr lang="de-DE" sz="2000" dirty="0" err="1"/>
              <a:t>of</a:t>
            </a:r>
            <a:r>
              <a:rPr lang="de-DE" sz="2000" dirty="0"/>
              <a:t> -174dBm/Hz</a:t>
            </a:r>
          </a:p>
          <a:p>
            <a:endParaRPr lang="en-US" sz="2000" dirty="0"/>
          </a:p>
          <a:p>
            <a:endParaRPr lang="en-US" sz="2000" dirty="0"/>
          </a:p>
        </p:txBody>
      </p:sp>
      <p:sp>
        <p:nvSpPr>
          <p:cNvPr id="4" name="Date Placeholder 3">
            <a:extLst>
              <a:ext uri="{FF2B5EF4-FFF2-40B4-BE49-F238E27FC236}">
                <a16:creationId xmlns:a16="http://schemas.microsoft.com/office/drawing/2014/main" id="{51833562-A066-4A79-AE73-282ABCCA5FEE}"/>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E5744A25-1515-4085-908D-DC2F2D8F2F50}"/>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93B293AA-028C-4713-8587-702463A3240D}"/>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7</a:t>
            </a:fld>
            <a:endParaRPr lang="en-US" altLang="de-DE"/>
          </a:p>
        </p:txBody>
      </p:sp>
      <p:pic>
        <p:nvPicPr>
          <p:cNvPr id="8" name="Picture 7">
            <a:extLst>
              <a:ext uri="{FF2B5EF4-FFF2-40B4-BE49-F238E27FC236}">
                <a16:creationId xmlns:a16="http://schemas.microsoft.com/office/drawing/2014/main" id="{2523FADD-0C08-4769-9AF0-E2A4C4C005A7}"/>
              </a:ext>
            </a:extLst>
          </p:cNvPr>
          <p:cNvPicPr>
            <a:picLocks noChangeAspect="1"/>
          </p:cNvPicPr>
          <p:nvPr/>
        </p:nvPicPr>
        <p:blipFill>
          <a:blip r:embed="rId2"/>
          <a:stretch>
            <a:fillRect/>
          </a:stretch>
        </p:blipFill>
        <p:spPr>
          <a:xfrm>
            <a:off x="323528" y="1844675"/>
            <a:ext cx="5696745" cy="4153480"/>
          </a:xfrm>
          <a:prstGeom prst="rect">
            <a:avLst/>
          </a:prstGeom>
        </p:spPr>
      </p:pic>
    </p:spTree>
    <p:extLst>
      <p:ext uri="{BB962C8B-B14F-4D97-AF65-F5344CB8AC3E}">
        <p14:creationId xmlns:p14="http://schemas.microsoft.com/office/powerpoint/2010/main" val="413199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4096-5060-457F-94C8-ED1A556FD813}"/>
              </a:ext>
            </a:extLst>
          </p:cNvPr>
          <p:cNvSpPr>
            <a:spLocks noGrp="1"/>
          </p:cNvSpPr>
          <p:nvPr>
            <p:ph type="title"/>
          </p:nvPr>
        </p:nvSpPr>
        <p:spPr/>
        <p:txBody>
          <a:bodyPr/>
          <a:lstStyle/>
          <a:p>
            <a:r>
              <a:rPr lang="de-DE" dirty="0"/>
              <a:t>Wide-Band </a:t>
            </a:r>
            <a:r>
              <a:rPr lang="de-DE" dirty="0" err="1"/>
              <a:t>Interferer</a:t>
            </a:r>
            <a:r>
              <a:rPr lang="de-DE" dirty="0"/>
              <a:t> 125kHz</a:t>
            </a:r>
            <a:endParaRPr lang="en-US" dirty="0"/>
          </a:p>
        </p:txBody>
      </p:sp>
      <p:sp>
        <p:nvSpPr>
          <p:cNvPr id="3" name="Content Placeholder 2">
            <a:extLst>
              <a:ext uri="{FF2B5EF4-FFF2-40B4-BE49-F238E27FC236}">
                <a16:creationId xmlns:a16="http://schemas.microsoft.com/office/drawing/2014/main" id="{09A5115D-5D7E-4939-8164-73AC8BFF610B}"/>
              </a:ext>
            </a:extLst>
          </p:cNvPr>
          <p:cNvSpPr>
            <a:spLocks noGrp="1"/>
          </p:cNvSpPr>
          <p:nvPr>
            <p:ph idx="1"/>
          </p:nvPr>
        </p:nvSpPr>
        <p:spPr>
          <a:xfrm>
            <a:off x="6012160" y="1981200"/>
            <a:ext cx="2446040" cy="4114800"/>
          </a:xfrm>
        </p:spPr>
        <p:txBody>
          <a:bodyPr/>
          <a:lstStyle/>
          <a:p>
            <a:r>
              <a:rPr lang="en-US" sz="2000" dirty="0"/>
              <a:t>Very small impact of the interferer on the simulation results</a:t>
            </a:r>
          </a:p>
          <a:p>
            <a:r>
              <a:rPr lang="en-US" sz="2000" dirty="0"/>
              <a:t>The interferer only affects very few OFDM sub-carriers than can be easily recovered by the FEC</a:t>
            </a:r>
          </a:p>
          <a:p>
            <a:endParaRPr lang="en-US" sz="2000" dirty="0"/>
          </a:p>
        </p:txBody>
      </p:sp>
      <p:sp>
        <p:nvSpPr>
          <p:cNvPr id="4" name="Date Placeholder 3">
            <a:extLst>
              <a:ext uri="{FF2B5EF4-FFF2-40B4-BE49-F238E27FC236}">
                <a16:creationId xmlns:a16="http://schemas.microsoft.com/office/drawing/2014/main" id="{CF849D9B-0091-4A70-8FB3-A663767B6B92}"/>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CBA376A6-89EA-4F00-AAE3-EA4EA9C01257}"/>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1611DC96-2C22-4767-A66A-6709ECFEA935}"/>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8</a:t>
            </a:fld>
            <a:endParaRPr lang="en-US" altLang="de-DE"/>
          </a:p>
        </p:txBody>
      </p:sp>
      <p:pic>
        <p:nvPicPr>
          <p:cNvPr id="8" name="Picture 7">
            <a:extLst>
              <a:ext uri="{FF2B5EF4-FFF2-40B4-BE49-F238E27FC236}">
                <a16:creationId xmlns:a16="http://schemas.microsoft.com/office/drawing/2014/main" id="{C0268D7C-0460-4E89-A41B-44428CB6C2A6}"/>
              </a:ext>
            </a:extLst>
          </p:cNvPr>
          <p:cNvPicPr>
            <a:picLocks noChangeAspect="1"/>
          </p:cNvPicPr>
          <p:nvPr/>
        </p:nvPicPr>
        <p:blipFill rotWithShape="1">
          <a:blip r:embed="rId2">
            <a:extLst>
              <a:ext uri="{28A0092B-C50C-407E-A947-70E740481C1C}">
                <a14:useLocalDpi xmlns:a14="http://schemas.microsoft.com/office/drawing/2010/main" val="0"/>
              </a:ext>
            </a:extLst>
          </a:blip>
          <a:srcRect t="9383" r="8165"/>
          <a:stretch/>
        </p:blipFill>
        <p:spPr>
          <a:xfrm>
            <a:off x="395536" y="1844675"/>
            <a:ext cx="5374358" cy="3977297"/>
          </a:xfrm>
          <a:prstGeom prst="rect">
            <a:avLst/>
          </a:prstGeom>
        </p:spPr>
      </p:pic>
      <p:cxnSp>
        <p:nvCxnSpPr>
          <p:cNvPr id="11" name="Straight Connector 10">
            <a:extLst>
              <a:ext uri="{FF2B5EF4-FFF2-40B4-BE49-F238E27FC236}">
                <a16:creationId xmlns:a16="http://schemas.microsoft.com/office/drawing/2014/main" id="{A0EF0219-8A93-4EA5-AD25-5BCC5AE20553}"/>
              </a:ext>
            </a:extLst>
          </p:cNvPr>
          <p:cNvCxnSpPr/>
          <p:nvPr/>
        </p:nvCxnSpPr>
        <p:spPr bwMode="auto">
          <a:xfrm>
            <a:off x="4788024" y="2060848"/>
            <a:ext cx="0" cy="3276600"/>
          </a:xfrm>
          <a:prstGeom prst="line">
            <a:avLst/>
          </a:prstGeom>
          <a:ln>
            <a:solidFill>
              <a:srgbClr val="FF0000"/>
            </a:solidFill>
            <a:headEnd type="none" w="sm" len="sm"/>
            <a:tailEnd type="none" w="sm" len="sm"/>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742F0DD7-AFDE-4039-A9D1-5F40DEADF7B4}"/>
              </a:ext>
            </a:extLst>
          </p:cNvPr>
          <p:cNvSpPr txBox="1"/>
          <p:nvPr/>
        </p:nvSpPr>
        <p:spPr>
          <a:xfrm>
            <a:off x="3057294" y="4745360"/>
            <a:ext cx="1730730" cy="369332"/>
          </a:xfrm>
          <a:prstGeom prst="rect">
            <a:avLst/>
          </a:prstGeom>
          <a:noFill/>
        </p:spPr>
        <p:txBody>
          <a:bodyPr wrap="none" rtlCol="0">
            <a:spAutoFit/>
          </a:bodyPr>
          <a:lstStyle/>
          <a:p>
            <a:r>
              <a:rPr lang="de-DE" sz="1800" dirty="0">
                <a:solidFill>
                  <a:srgbClr val="FF0000"/>
                </a:solidFill>
              </a:rPr>
              <a:t>AWGN 1% PER</a:t>
            </a:r>
            <a:endParaRPr lang="en-US" sz="1800" dirty="0">
              <a:solidFill>
                <a:srgbClr val="FF0000"/>
              </a:solidFill>
            </a:endParaRPr>
          </a:p>
        </p:txBody>
      </p:sp>
    </p:spTree>
    <p:extLst>
      <p:ext uri="{BB962C8B-B14F-4D97-AF65-F5344CB8AC3E}">
        <p14:creationId xmlns:p14="http://schemas.microsoft.com/office/powerpoint/2010/main" val="45321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9F50-01B1-4418-9538-51F5E0B6D9BC}"/>
              </a:ext>
            </a:extLst>
          </p:cNvPr>
          <p:cNvSpPr>
            <a:spLocks noGrp="1"/>
          </p:cNvSpPr>
          <p:nvPr>
            <p:ph type="title"/>
          </p:nvPr>
        </p:nvSpPr>
        <p:spPr/>
        <p:txBody>
          <a:bodyPr/>
          <a:lstStyle/>
          <a:p>
            <a:r>
              <a:rPr lang="de-DE" dirty="0"/>
              <a:t>Wide-Band </a:t>
            </a:r>
            <a:r>
              <a:rPr lang="de-DE" dirty="0" err="1"/>
              <a:t>Interferer</a:t>
            </a:r>
            <a:r>
              <a:rPr lang="de-DE" dirty="0"/>
              <a:t> 200kHz</a:t>
            </a:r>
            <a:endParaRPr lang="en-US" dirty="0"/>
          </a:p>
        </p:txBody>
      </p:sp>
      <p:sp>
        <p:nvSpPr>
          <p:cNvPr id="3" name="Content Placeholder 2">
            <a:extLst>
              <a:ext uri="{FF2B5EF4-FFF2-40B4-BE49-F238E27FC236}">
                <a16:creationId xmlns:a16="http://schemas.microsoft.com/office/drawing/2014/main" id="{999DBEA5-9A2F-44A5-955B-141D6A362C4E}"/>
              </a:ext>
            </a:extLst>
          </p:cNvPr>
          <p:cNvSpPr>
            <a:spLocks noGrp="1"/>
          </p:cNvSpPr>
          <p:nvPr>
            <p:ph idx="1"/>
          </p:nvPr>
        </p:nvSpPr>
        <p:spPr>
          <a:xfrm>
            <a:off x="5940152" y="1981200"/>
            <a:ext cx="2518048" cy="4114800"/>
          </a:xfrm>
        </p:spPr>
        <p:txBody>
          <a:bodyPr/>
          <a:lstStyle/>
          <a:p>
            <a:r>
              <a:rPr lang="en-US" sz="2000" dirty="0"/>
              <a:t>Wide-band interferer of 200kHz with duration of 5ms</a:t>
            </a:r>
          </a:p>
          <a:p>
            <a:r>
              <a:rPr lang="en-US" sz="2000" dirty="0"/>
              <a:t>Signal level of the interferer of </a:t>
            </a:r>
            <a:br>
              <a:rPr lang="en-US" sz="2000" dirty="0"/>
            </a:br>
            <a:r>
              <a:rPr lang="en-US" sz="2000" dirty="0"/>
              <a:t>-100dBm</a:t>
            </a:r>
          </a:p>
          <a:p>
            <a:r>
              <a:rPr lang="de-DE" sz="2000" dirty="0" err="1"/>
              <a:t>Wanted</a:t>
            </a:r>
            <a:r>
              <a:rPr lang="de-DE" sz="2000" dirty="0"/>
              <a:t> </a:t>
            </a:r>
            <a:r>
              <a:rPr lang="de-DE" sz="2000" dirty="0" err="1"/>
              <a:t>signal</a:t>
            </a:r>
            <a:r>
              <a:rPr lang="de-DE" sz="2000" dirty="0"/>
              <a:t> power </a:t>
            </a:r>
            <a:r>
              <a:rPr lang="de-DE" sz="2000" dirty="0" err="1"/>
              <a:t>varied</a:t>
            </a:r>
            <a:r>
              <a:rPr lang="de-DE" sz="2000" dirty="0"/>
              <a:t> </a:t>
            </a:r>
            <a:r>
              <a:rPr lang="de-DE" sz="2000" dirty="0" err="1"/>
              <a:t>with</a:t>
            </a:r>
            <a:r>
              <a:rPr lang="de-DE" sz="2000" dirty="0"/>
              <a:t> </a:t>
            </a:r>
            <a:r>
              <a:rPr lang="de-DE" sz="2000" dirty="0" err="1"/>
              <a:t>fixed</a:t>
            </a:r>
            <a:r>
              <a:rPr lang="de-DE" sz="2000" dirty="0"/>
              <a:t> </a:t>
            </a:r>
            <a:r>
              <a:rPr lang="de-DE" sz="2000" dirty="0" err="1"/>
              <a:t>noise</a:t>
            </a:r>
            <a:r>
              <a:rPr lang="de-DE" sz="2000" dirty="0"/>
              <a:t> power </a:t>
            </a:r>
            <a:r>
              <a:rPr lang="de-DE" sz="2000" dirty="0" err="1"/>
              <a:t>spectral</a:t>
            </a:r>
            <a:r>
              <a:rPr lang="de-DE" sz="2000" dirty="0"/>
              <a:t> </a:t>
            </a:r>
            <a:r>
              <a:rPr lang="de-DE" sz="2000" dirty="0" err="1"/>
              <a:t>density</a:t>
            </a:r>
            <a:r>
              <a:rPr lang="de-DE" sz="2000" dirty="0"/>
              <a:t> </a:t>
            </a:r>
            <a:r>
              <a:rPr lang="de-DE" sz="2000" dirty="0" err="1"/>
              <a:t>of</a:t>
            </a:r>
            <a:r>
              <a:rPr lang="de-DE" sz="2000" dirty="0"/>
              <a:t> -174dBm/Hz</a:t>
            </a:r>
          </a:p>
          <a:p>
            <a:endParaRPr lang="en-US" sz="2000" dirty="0"/>
          </a:p>
          <a:p>
            <a:endParaRPr lang="en-US" sz="2000" dirty="0"/>
          </a:p>
        </p:txBody>
      </p:sp>
      <p:sp>
        <p:nvSpPr>
          <p:cNvPr id="4" name="Date Placeholder 3">
            <a:extLst>
              <a:ext uri="{FF2B5EF4-FFF2-40B4-BE49-F238E27FC236}">
                <a16:creationId xmlns:a16="http://schemas.microsoft.com/office/drawing/2014/main" id="{51833562-A066-4A79-AE73-282ABCCA5FEE}"/>
              </a:ext>
            </a:extLst>
          </p:cNvPr>
          <p:cNvSpPr>
            <a:spLocks noGrp="1"/>
          </p:cNvSpPr>
          <p:nvPr>
            <p:ph type="dt" sz="half" idx="10"/>
          </p:nvPr>
        </p:nvSpPr>
        <p:spPr/>
        <p:txBody>
          <a:bodyPr/>
          <a:lstStyle/>
          <a:p>
            <a:r>
              <a:rPr lang="en-US" altLang="de-DE"/>
              <a:t>July 2025</a:t>
            </a:r>
          </a:p>
        </p:txBody>
      </p:sp>
      <p:sp>
        <p:nvSpPr>
          <p:cNvPr id="5" name="Footer Placeholder 4">
            <a:extLst>
              <a:ext uri="{FF2B5EF4-FFF2-40B4-BE49-F238E27FC236}">
                <a16:creationId xmlns:a16="http://schemas.microsoft.com/office/drawing/2014/main" id="{E5744A25-1515-4085-908D-DC2F2D8F2F50}"/>
              </a:ext>
            </a:extLst>
          </p:cNvPr>
          <p:cNvSpPr>
            <a:spLocks noGrp="1"/>
          </p:cNvSpPr>
          <p:nvPr>
            <p:ph type="ftr" sz="quarter" idx="11"/>
          </p:nvPr>
        </p:nvSpPr>
        <p:spPr/>
        <p:txBody>
          <a:bodyPr/>
          <a:lstStyle/>
          <a:p>
            <a:r>
              <a:rPr lang="fr-FR" altLang="de-DE"/>
              <a:t>J. Robert, FAU/Fraunhofer IIS</a:t>
            </a:r>
            <a:endParaRPr lang="en-US" altLang="de-DE"/>
          </a:p>
        </p:txBody>
      </p:sp>
      <p:sp>
        <p:nvSpPr>
          <p:cNvPr id="6" name="Slide Number Placeholder 5">
            <a:extLst>
              <a:ext uri="{FF2B5EF4-FFF2-40B4-BE49-F238E27FC236}">
                <a16:creationId xmlns:a16="http://schemas.microsoft.com/office/drawing/2014/main" id="{93B293AA-028C-4713-8587-702463A3240D}"/>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9</a:t>
            </a:fld>
            <a:endParaRPr lang="en-US" altLang="de-DE"/>
          </a:p>
        </p:txBody>
      </p:sp>
      <p:pic>
        <p:nvPicPr>
          <p:cNvPr id="9" name="Picture 8">
            <a:extLst>
              <a:ext uri="{FF2B5EF4-FFF2-40B4-BE49-F238E27FC236}">
                <a16:creationId xmlns:a16="http://schemas.microsoft.com/office/drawing/2014/main" id="{095B1467-632D-4479-BB60-2322CFE8568D}"/>
              </a:ext>
            </a:extLst>
          </p:cNvPr>
          <p:cNvPicPr>
            <a:picLocks noChangeAspect="1"/>
          </p:cNvPicPr>
          <p:nvPr/>
        </p:nvPicPr>
        <p:blipFill>
          <a:blip r:embed="rId2"/>
          <a:stretch>
            <a:fillRect/>
          </a:stretch>
        </p:blipFill>
        <p:spPr>
          <a:xfrm>
            <a:off x="0" y="1675783"/>
            <a:ext cx="5982535" cy="4420217"/>
          </a:xfrm>
          <a:prstGeom prst="rect">
            <a:avLst/>
          </a:prstGeom>
        </p:spPr>
      </p:pic>
    </p:spTree>
    <p:extLst>
      <p:ext uri="{BB962C8B-B14F-4D97-AF65-F5344CB8AC3E}">
        <p14:creationId xmlns:p14="http://schemas.microsoft.com/office/powerpoint/2010/main" val="1215603677"/>
      </p:ext>
    </p:extLst>
  </p:cSld>
  <p:clrMapOvr>
    <a:masterClrMapping/>
  </p:clrMapOvr>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750</Words>
  <Application>Microsoft Office PowerPoint</Application>
  <PresentationFormat>On-screen Show (4:3)</PresentationFormat>
  <Paragraphs>99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Office</vt:lpstr>
      <vt:lpstr>PowerPoint Presentation</vt:lpstr>
      <vt:lpstr>Further Updated Simulation Results for  the OFDM LR-Mode</vt:lpstr>
      <vt:lpstr>Motivation</vt:lpstr>
      <vt:lpstr>AWGN Channel</vt:lpstr>
      <vt:lpstr>Narrow-Band Interferer</vt:lpstr>
      <vt:lpstr>Narrow-Band Interferer</vt:lpstr>
      <vt:lpstr>Wide-Band Interferer 125kHz</vt:lpstr>
      <vt:lpstr>Wide-Band Interferer 125kHz</vt:lpstr>
      <vt:lpstr>Wide-Band Interferer 200kHz</vt:lpstr>
      <vt:lpstr>Wide-Band Interferer 200kHz</vt:lpstr>
      <vt:lpstr>Wide-Band Interferer 2MHz</vt:lpstr>
      <vt:lpstr>Wide-Band Interferer 2MHz</vt:lpstr>
      <vt:lpstr>Conclusions</vt:lpstr>
    </vt:vector>
  </TitlesOfParts>
  <Company>GTE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91</cp:revision>
  <cp:lastPrinted>1998-02-10T13:28:06Z</cp:lastPrinted>
  <dcterms:created xsi:type="dcterms:W3CDTF">2025-03-07T11:18:38Z</dcterms:created>
  <dcterms:modified xsi:type="dcterms:W3CDTF">2025-07-30T12:30:11Z</dcterms:modified>
</cp:coreProperties>
</file>