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9" r:id="rId5"/>
    <p:sldId id="260" r:id="rId6"/>
    <p:sldId id="5885" r:id="rId7"/>
    <p:sldId id="8086" r:id="rId8"/>
    <p:sldId id="8089" r:id="rId9"/>
    <p:sldId id="8085" r:id="rId10"/>
    <p:sldId id="256" r:id="rId11"/>
    <p:sldId id="257" r:id="rId12"/>
    <p:sldId id="258" r:id="rId13"/>
    <p:sldId id="8090" r:id="rId14"/>
    <p:sldId id="8091" r:id="rId15"/>
    <p:sldId id="261" r:id="rId16"/>
    <p:sldId id="262" r:id="rId17"/>
    <p:sldId id="263" r:id="rId18"/>
    <p:sldId id="264" r:id="rId19"/>
    <p:sldId id="8093" r:id="rId20"/>
    <p:sldId id="287" r:id="rId21"/>
    <p:sldId id="5880" r:id="rId22"/>
    <p:sldId id="8092" r:id="rId23"/>
    <p:sldId id="285" r:id="rId24"/>
    <p:sldId id="6222"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a:ln w="0">
            <a:noFill/>
          </a:ln>
        </p:spPr>
      </p:sp>
      <p:sp>
        <p:nvSpPr>
          <p:cNvPr id="249"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0"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1"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2"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3"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A3E11746-4EC0-4F7D-9A99-27D194ADBFC5}" type="slidenum">
              <a:rPr lang="en-US" sz="1200" b="0" strike="noStrike" spc="-1">
                <a:solidFill>
                  <a:srgbClr val="000000"/>
                </a:solidFill>
                <a:latin typeface="Times New Roman"/>
                <a:ea typeface="MS Gothic"/>
              </a:rPr>
              <a:t>13</a:t>
            </a:fld>
            <a:endParaRPr lang="en-US" sz="1200" b="0" strike="noStrike" spc="-1" dirty="0">
              <a:solidFill>
                <a:srgbClr val="000000"/>
              </a:solidFill>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a:ln w="0">
            <a:noFill/>
          </a:ln>
        </p:spPr>
      </p:sp>
      <p:sp>
        <p:nvSpPr>
          <p:cNvPr id="255"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6"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7"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8"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9"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2E9BD83-EE8F-40C1-8C7A-D780149C869A}" type="slidenum">
              <a:rPr lang="en-US" sz="1200" b="0" strike="noStrike" spc="-1">
                <a:solidFill>
                  <a:srgbClr val="000000"/>
                </a:solidFill>
                <a:latin typeface="Times New Roman"/>
                <a:ea typeface="MS Gothic"/>
              </a:rPr>
              <a:t>14</a:t>
            </a:fld>
            <a:endParaRPr lang="en-US" sz="1200" b="0" strike="noStrike" spc="-1" dirty="0">
              <a:solidFill>
                <a:srgbClr val="000000"/>
              </a:solidFill>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a:ln w="0">
            <a:noFill/>
          </a:ln>
        </p:spPr>
      </p:sp>
      <p:sp>
        <p:nvSpPr>
          <p:cNvPr id="261"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62"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63"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64"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65"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14141DCC-7D46-4E67-BA23-3DDDE828075F}" type="slidenum">
              <a:rPr lang="en-US" sz="1200" b="0" strike="noStrike" spc="-1">
                <a:solidFill>
                  <a:srgbClr val="000000"/>
                </a:solidFill>
                <a:latin typeface="Times New Roman"/>
                <a:ea typeface="MS Gothic"/>
              </a:rPr>
              <a:t>16</a:t>
            </a:fld>
            <a:endParaRPr lang="en-US" sz="1200" b="0" strike="noStrike" spc="-1" dirty="0">
              <a:solidFill>
                <a:srgbClr val="000000"/>
              </a:solidFill>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18</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22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026ED-A7C2-75FB-0066-8BFEA83403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40FBD2-6C0F-2CEE-DA60-06393B6BA75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4A74EF-438A-06E8-6FF5-4062AC2C800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FFCDE0-DFFA-4616-315C-BE71BBBC53A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47644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25"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26"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27"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2BB959A4-A8DD-4C31-97BA-7A84092D00B8}" type="slidenum">
              <a:rPr lang="en-US" sz="1200" b="0" strike="noStrike" spc="-1">
                <a:solidFill>
                  <a:srgbClr val="000000"/>
                </a:solidFill>
                <a:latin typeface="Times New Roman"/>
                <a:ea typeface="MS Gothic"/>
              </a:rPr>
              <a:t>7</a:t>
            </a:fld>
            <a:endParaRPr lang="en-US" sz="1200" b="0" strike="noStrike" spc="-1" dirty="0">
              <a:solidFill>
                <a:srgbClr val="000000"/>
              </a:solidFill>
              <a:latin typeface="Arial"/>
            </a:endParaRPr>
          </a:p>
        </p:txBody>
      </p:sp>
      <p:sp>
        <p:nvSpPr>
          <p:cNvPr id="228"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29"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1"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32"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33"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CED02BE-7891-4DFB-AE28-4EAD8589B949}" type="slidenum">
              <a:rPr lang="en-US" sz="1200" b="0" strike="noStrike" spc="-1">
                <a:solidFill>
                  <a:srgbClr val="000000"/>
                </a:solidFill>
                <a:latin typeface="Times New Roman"/>
                <a:ea typeface="MS Gothic"/>
              </a:rPr>
              <a:t>8</a:t>
            </a:fld>
            <a:endParaRPr lang="en-US" sz="1200" b="0" strike="noStrike" spc="-1" dirty="0">
              <a:solidFill>
                <a:srgbClr val="000000"/>
              </a:solidFill>
              <a:latin typeface="Arial"/>
            </a:endParaRPr>
          </a:p>
        </p:txBody>
      </p:sp>
      <p:sp>
        <p:nvSpPr>
          <p:cNvPr id="234"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35"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a:ln w="0">
            <a:noFill/>
          </a:ln>
        </p:spPr>
      </p:sp>
      <p:sp>
        <p:nvSpPr>
          <p:cNvPr id="237"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38"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9"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0"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1"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4B0C27A6-1BF0-43EB-8B99-A37736BAF5E9}" type="slidenum">
              <a:rPr lang="en-US" sz="1200" b="0" strike="noStrike" spc="-1">
                <a:solidFill>
                  <a:srgbClr val="000000"/>
                </a:solidFill>
                <a:latin typeface="Times New Roman"/>
                <a:ea typeface="MS Gothic"/>
              </a:rPr>
              <a:t>10</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3810986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a:ln w="0">
            <a:noFill/>
          </a:ln>
        </p:spPr>
      </p:sp>
      <p:sp>
        <p:nvSpPr>
          <p:cNvPr id="243"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44"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45"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6"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7"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F678F77E-EDEA-4CC1-A154-C3201D0210B1}" type="slidenum">
              <a:rPr lang="en-US" sz="1200" b="0" strike="noStrike" spc="-1">
                <a:solidFill>
                  <a:srgbClr val="000000"/>
                </a:solidFill>
                <a:latin typeface="Times New Roman"/>
                <a:ea typeface="MS Gothic"/>
              </a:rPr>
              <a:t>11</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224971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802.15-25-0389-03-06ma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5/15-25-0323-00-006a-mandatory-editorial-coordination-for-ieee-p802-15-6ma.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July 2025]</a:t>
            </a:r>
          </a:p>
          <a:p>
            <a:r>
              <a:rPr lang="en-US" altLang="ja-JP" sz="1600" b="1" dirty="0">
                <a:ea typeface="ＭＳ Ｐゴシック" charset="-128"/>
              </a:rPr>
              <a:t>Date Submitted: </a:t>
            </a:r>
            <a:r>
              <a:rPr lang="en-US" altLang="ja-JP" sz="1600" dirty="0">
                <a:ea typeface="ＭＳ Ｐゴシック" charset="-128"/>
              </a:rPr>
              <a:t>[31</a:t>
            </a:r>
            <a:r>
              <a:rPr lang="en-US" altLang="ja-JP" sz="1600" baseline="30000" dirty="0">
                <a:ea typeface="ＭＳ Ｐゴシック" charset="-128"/>
              </a:rPr>
              <a:t>st</a:t>
            </a:r>
            <a:r>
              <a:rPr lang="en-US" altLang="ja-JP" sz="1600" dirty="0">
                <a:ea typeface="ＭＳ Ｐゴシック" charset="-128"/>
              </a:rPr>
              <a:t> July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July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701419" y="352024"/>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194" name="CustomShape 4"/>
          <p:cNvSpPr/>
          <p:nvPr/>
        </p:nvSpPr>
        <p:spPr>
          <a:xfrm>
            <a:off x="644815" y="1268385"/>
            <a:ext cx="7769520" cy="4355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P802.15.6ma</a:t>
            </a:r>
            <a:endParaRPr lang="en-US" sz="2400" spc="-1" dirty="0">
              <a:solidFill>
                <a:srgbClr val="000000"/>
              </a:solidFill>
              <a:latin typeface="Arial"/>
            </a:endParaRPr>
          </a:p>
        </p:txBody>
      </p:sp>
      <p:graphicFrame>
        <p:nvGraphicFramePr>
          <p:cNvPr id="195" name="Table 5"/>
          <p:cNvGraphicFramePr/>
          <p:nvPr>
            <p:extLst>
              <p:ext uri="{D42A27DB-BD31-4B8C-83A1-F6EECF244321}">
                <p14:modId xmlns:p14="http://schemas.microsoft.com/office/powerpoint/2010/main" val="1189006766"/>
              </p:ext>
            </p:extLst>
          </p:nvPr>
        </p:nvGraphicFramePr>
        <p:xfrm>
          <a:off x="145576" y="2215487"/>
          <a:ext cx="8934734" cy="4720725"/>
        </p:xfrm>
        <a:graphic>
          <a:graphicData uri="http://schemas.openxmlformats.org/drawingml/2006/table">
            <a:tbl>
              <a:tblPr/>
              <a:tblGrid>
                <a:gridCol w="641883">
                  <a:extLst>
                    <a:ext uri="{9D8B030D-6E8A-4147-A177-3AD203B41FA5}">
                      <a16:colId xmlns:a16="http://schemas.microsoft.com/office/drawing/2014/main" val="20000"/>
                    </a:ext>
                  </a:extLst>
                </a:gridCol>
                <a:gridCol w="736152">
                  <a:extLst>
                    <a:ext uri="{9D8B030D-6E8A-4147-A177-3AD203B41FA5}">
                      <a16:colId xmlns:a16="http://schemas.microsoft.com/office/drawing/2014/main" val="20001"/>
                    </a:ext>
                  </a:extLst>
                </a:gridCol>
                <a:gridCol w="1386053">
                  <a:extLst>
                    <a:ext uri="{9D8B030D-6E8A-4147-A177-3AD203B41FA5}">
                      <a16:colId xmlns:a16="http://schemas.microsoft.com/office/drawing/2014/main" val="20002"/>
                    </a:ext>
                  </a:extLst>
                </a:gridCol>
                <a:gridCol w="972191">
                  <a:extLst>
                    <a:ext uri="{9D8B030D-6E8A-4147-A177-3AD203B41FA5}">
                      <a16:colId xmlns:a16="http://schemas.microsoft.com/office/drawing/2014/main" val="20003"/>
                    </a:ext>
                  </a:extLst>
                </a:gridCol>
                <a:gridCol w="470105">
                  <a:extLst>
                    <a:ext uri="{9D8B030D-6E8A-4147-A177-3AD203B41FA5}">
                      <a16:colId xmlns:a16="http://schemas.microsoft.com/office/drawing/2014/main" val="20004"/>
                    </a:ext>
                  </a:extLst>
                </a:gridCol>
                <a:gridCol w="526518">
                  <a:extLst>
                    <a:ext uri="{9D8B030D-6E8A-4147-A177-3AD203B41FA5}">
                      <a16:colId xmlns:a16="http://schemas.microsoft.com/office/drawing/2014/main" val="20005"/>
                    </a:ext>
                  </a:extLst>
                </a:gridCol>
                <a:gridCol w="658147">
                  <a:extLst>
                    <a:ext uri="{9D8B030D-6E8A-4147-A177-3AD203B41FA5}">
                      <a16:colId xmlns:a16="http://schemas.microsoft.com/office/drawing/2014/main" val="20006"/>
                    </a:ext>
                  </a:extLst>
                </a:gridCol>
                <a:gridCol w="629941">
                  <a:extLst>
                    <a:ext uri="{9D8B030D-6E8A-4147-A177-3AD203B41FA5}">
                      <a16:colId xmlns:a16="http://schemas.microsoft.com/office/drawing/2014/main" val="20007"/>
                    </a:ext>
                  </a:extLst>
                </a:gridCol>
                <a:gridCol w="676951">
                  <a:extLst>
                    <a:ext uri="{9D8B030D-6E8A-4147-A177-3AD203B41FA5}">
                      <a16:colId xmlns:a16="http://schemas.microsoft.com/office/drawing/2014/main" val="20008"/>
                    </a:ext>
                  </a:extLst>
                </a:gridCol>
                <a:gridCol w="639342">
                  <a:extLst>
                    <a:ext uri="{9D8B030D-6E8A-4147-A177-3AD203B41FA5}">
                      <a16:colId xmlns:a16="http://schemas.microsoft.com/office/drawing/2014/main" val="20009"/>
                    </a:ext>
                  </a:extLst>
                </a:gridCol>
                <a:gridCol w="737642">
                  <a:extLst>
                    <a:ext uri="{9D8B030D-6E8A-4147-A177-3AD203B41FA5}">
                      <a16:colId xmlns:a16="http://schemas.microsoft.com/office/drawing/2014/main" val="20010"/>
                    </a:ext>
                  </a:extLst>
                </a:gridCol>
                <a:gridCol w="859809">
                  <a:extLst>
                    <a:ext uri="{9D8B030D-6E8A-4147-A177-3AD203B41FA5}">
                      <a16:colId xmlns:a16="http://schemas.microsoft.com/office/drawing/2014/main" val="20011"/>
                    </a:ext>
                  </a:extLst>
                </a:gridCol>
              </a:tblGrid>
              <a:tr h="311515">
                <a:tc>
                  <a:txBody>
                    <a:bodyPr/>
                    <a:lstStyle/>
                    <a:p>
                      <a:pPr algn="ctr">
                        <a:lnSpc>
                          <a:spcPct val="100000"/>
                        </a:lnSpc>
                      </a:pPr>
                      <a:r>
                        <a:rPr lang="en-US" sz="1100" b="1" strike="noStrike" spc="-1" dirty="0">
                          <a:solidFill>
                            <a:srgbClr val="000000"/>
                          </a:solidFill>
                          <a:latin typeface="Arial"/>
                          <a:ea typeface="Times New Roman"/>
                        </a:rPr>
                        <a:t>Ballot ID</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Close Date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Title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Type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Pool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Disapprove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503470">
                <a:tc>
                  <a:txBody>
                    <a:bodyPr/>
                    <a:lstStyle/>
                    <a:p>
                      <a:pPr>
                        <a:lnSpc>
                          <a:spcPct val="100000"/>
                        </a:lnSpc>
                      </a:pPr>
                      <a:r>
                        <a:rPr lang="en-US" sz="1100" b="0" strike="noStrike" spc="-1" dirty="0">
                          <a:solidFill>
                            <a:srgbClr val="000000"/>
                          </a:solidFill>
                          <a:latin typeface="Arial"/>
                          <a:ea typeface="Times New Roman"/>
                        </a:rPr>
                        <a:t>LB210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20-10-2024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 Letter Ballot for </a:t>
                      </a:r>
                      <a:r>
                        <a:rPr lang="en-US" sz="1100" b="0" strike="noStrike" spc="-1" dirty="0">
                          <a:solidFill>
                            <a:srgbClr val="000000"/>
                          </a:solidFill>
                          <a:latin typeface="Arial"/>
                          <a:ea typeface="MS Gothic"/>
                        </a:rPr>
                        <a:t>P802.15.6ma/D03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96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77.42%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8.33%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88</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5337">
                <a:tc>
                  <a:txBody>
                    <a:bodyPr/>
                    <a:lstStyle/>
                    <a:p>
                      <a:pPr>
                        <a:lnSpc>
                          <a:spcPct val="100000"/>
                        </a:lnSpc>
                      </a:pPr>
                      <a:r>
                        <a:rPr lang="en-US" sz="1100" b="0" strike="noStrike" spc="-1" dirty="0">
                          <a:solidFill>
                            <a:srgbClr val="000000"/>
                          </a:solidFill>
                          <a:latin typeface="Arial"/>
                          <a:ea typeface="Times New Roman"/>
                        </a:rPr>
                        <a:t>LB212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05-03-2025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First recirculation draft, P802.15.6ma/D04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6.86%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93</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97.89%</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72737">
                <a:tc>
                  <a:txBody>
                    <a:bodyPr/>
                    <a:lstStyle/>
                    <a:p>
                      <a:pPr>
                        <a:lnSpc>
                          <a:spcPct val="100000"/>
                        </a:lnSpc>
                      </a:pPr>
                      <a:r>
                        <a:rPr lang="en-US" sz="1100" b="0" strike="noStrike" spc="-1" dirty="0">
                          <a:solidFill>
                            <a:srgbClr val="000000"/>
                          </a:solidFill>
                          <a:latin typeface="Arial"/>
                          <a:ea typeface="Times New Roman"/>
                        </a:rPr>
                        <a:t>LB217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10-05-2025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Second recirculation draft, P802.15.6ma/D05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6.86</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95</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85337">
                <a:tc>
                  <a:txBody>
                    <a:bodyPr/>
                    <a:lstStyle/>
                    <a:p>
                      <a:pPr>
                        <a:lnSpc>
                          <a:spcPct val="100000"/>
                        </a:lnSpc>
                      </a:pPr>
                      <a:r>
                        <a:rPr lang="en-US" sz="1100" b="0" strike="noStrike" spc="-1" dirty="0">
                          <a:solidFill>
                            <a:srgbClr val="000000"/>
                          </a:solidFill>
                          <a:latin typeface="Arial"/>
                          <a:ea typeface="Times New Roman"/>
                        </a:rPr>
                        <a:t>LB221</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05-07-2025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Third recirculation draft, P802.15.6ma/D06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83.87%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84982">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DejaVu Sans"/>
                        </a:rPr>
                        <a:t>Final Tally</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124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104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83.87</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07568">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r h="484982">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485693">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CustomShape 4">
            <a:extLst>
              <a:ext uri="{FF2B5EF4-FFF2-40B4-BE49-F238E27FC236}">
                <a16:creationId xmlns:a16="http://schemas.microsoft.com/office/drawing/2014/main" id="{3ADE79F9-122A-DF10-566D-061B80BF303A}"/>
              </a:ext>
            </a:extLst>
          </p:cNvPr>
          <p:cNvSpPr/>
          <p:nvPr/>
        </p:nvSpPr>
        <p:spPr>
          <a:xfrm>
            <a:off x="4217036" y="87396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14FFC73E-4F2A-7AFE-E14C-C63F1F1BD4F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10</a:t>
            </a:fld>
            <a:endParaRPr lang="en-US" sz="1050" spc="-1" dirty="0">
              <a:solidFill>
                <a:srgbClr val="000000"/>
              </a:solidFill>
              <a:latin typeface="Arial"/>
            </a:endParaRPr>
          </a:p>
        </p:txBody>
      </p:sp>
    </p:spTree>
    <p:extLst>
      <p:ext uri="{BB962C8B-B14F-4D97-AF65-F5344CB8AC3E}">
        <p14:creationId xmlns:p14="http://schemas.microsoft.com/office/powerpoint/2010/main" val="96041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094096"/>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P802.15.6ma</a:t>
            </a:r>
            <a:endParaRPr lang="en-US" sz="2400" spc="-1" dirty="0">
              <a:solidFill>
                <a:srgbClr val="000000"/>
              </a:solidFill>
              <a:latin typeface="Arial"/>
            </a:endParaRPr>
          </a:p>
        </p:txBody>
      </p:sp>
      <p:sp>
        <p:nvSpPr>
          <p:cNvPr id="197" name="CustomShape 2"/>
          <p:cNvSpPr/>
          <p:nvPr/>
        </p:nvSpPr>
        <p:spPr>
          <a:xfrm>
            <a:off x="685800" y="37939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00" name="Table 5"/>
          <p:cNvGraphicFramePr/>
          <p:nvPr/>
        </p:nvGraphicFramePr>
        <p:xfrm>
          <a:off x="961792" y="2168910"/>
          <a:ext cx="7197607" cy="3651903"/>
        </p:xfrm>
        <a:graphic>
          <a:graphicData uri="http://schemas.openxmlformats.org/drawingml/2006/table">
            <a:tbl>
              <a:tblPr/>
              <a:tblGrid>
                <a:gridCol w="752498">
                  <a:extLst>
                    <a:ext uri="{9D8B030D-6E8A-4147-A177-3AD203B41FA5}">
                      <a16:colId xmlns:a16="http://schemas.microsoft.com/office/drawing/2014/main" val="20000"/>
                    </a:ext>
                  </a:extLst>
                </a:gridCol>
                <a:gridCol w="1253983">
                  <a:extLst>
                    <a:ext uri="{9D8B030D-6E8A-4147-A177-3AD203B41FA5}">
                      <a16:colId xmlns:a16="http://schemas.microsoft.com/office/drawing/2014/main" val="20001"/>
                    </a:ext>
                  </a:extLst>
                </a:gridCol>
                <a:gridCol w="3295394">
                  <a:extLst>
                    <a:ext uri="{9D8B030D-6E8A-4147-A177-3AD203B41FA5}">
                      <a16:colId xmlns:a16="http://schemas.microsoft.com/office/drawing/2014/main" val="20002"/>
                    </a:ext>
                  </a:extLst>
                </a:gridCol>
                <a:gridCol w="1895732">
                  <a:extLst>
                    <a:ext uri="{9D8B030D-6E8A-4147-A177-3AD203B41FA5}">
                      <a16:colId xmlns:a16="http://schemas.microsoft.com/office/drawing/2014/main" val="20003"/>
                    </a:ext>
                  </a:extLst>
                </a:gridCol>
              </a:tblGrid>
              <a:tr h="795779">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277">
                <a:tc>
                  <a:txBody>
                    <a:bodyPr/>
                    <a:lstStyle/>
                    <a:p>
                      <a:pPr>
                        <a:lnSpc>
                          <a:spcPct val="100000"/>
                        </a:lnSpc>
                      </a:pPr>
                      <a:r>
                        <a:rPr lang="en-US" sz="1400" b="0" strike="noStrike" spc="-1" dirty="0">
                          <a:solidFill>
                            <a:srgbClr val="000000"/>
                          </a:solidFill>
                          <a:latin typeface="Arial"/>
                          <a:ea typeface="Times New Roman"/>
                        </a:rPr>
                        <a:t>LB210</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20-10-2024</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P802.15.6ma/D03</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113 (88 G&amp;T, 25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277">
                <a:tc>
                  <a:txBody>
                    <a:bodyPr/>
                    <a:lstStyle/>
                    <a:p>
                      <a:pPr>
                        <a:lnSpc>
                          <a:spcPct val="100000"/>
                        </a:lnSpc>
                      </a:pPr>
                      <a:r>
                        <a:rPr lang="en-US" sz="1400" b="0" strike="noStrike" spc="-1" dirty="0">
                          <a:solidFill>
                            <a:srgbClr val="000000"/>
                          </a:solidFill>
                          <a:latin typeface="Arial"/>
                          <a:ea typeface="Times New Roman"/>
                        </a:rPr>
                        <a:t>LB212</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05-03-2025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P802.15.6ma/D04</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265 (44 G&amp;T, 221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277">
                <a:tc>
                  <a:txBody>
                    <a:bodyPr/>
                    <a:lstStyle/>
                    <a:p>
                      <a:pPr>
                        <a:lnSpc>
                          <a:spcPct val="100000"/>
                        </a:lnSpc>
                      </a:pPr>
                      <a:r>
                        <a:rPr lang="en-US" sz="1400" b="0" strike="noStrike" spc="-1" dirty="0">
                          <a:solidFill>
                            <a:srgbClr val="000000"/>
                          </a:solidFill>
                          <a:latin typeface="Arial"/>
                          <a:ea typeface="Times New Roman"/>
                        </a:rPr>
                        <a:t>LB217</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10-05-2025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Second recirculation draft, P802.15.6ma/D05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127 (14 G&amp;T, 113 E)</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277">
                <a:tc>
                  <a:txBody>
                    <a:bodyPr/>
                    <a:lstStyle/>
                    <a:p>
                      <a:pPr>
                        <a:lnSpc>
                          <a:spcPct val="100000"/>
                        </a:lnSpc>
                      </a:pPr>
                      <a:r>
                        <a:rPr lang="en-US" sz="1400" b="0" strike="noStrike" spc="-1" dirty="0">
                          <a:solidFill>
                            <a:srgbClr val="000000"/>
                          </a:solidFill>
                          <a:latin typeface="Arial"/>
                          <a:ea typeface="Times New Roman"/>
                        </a:rPr>
                        <a:t>LB221</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05-07-2025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Third recirculation draft, P802.15.6ma/D06</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1" normalizeH="0" baseline="0" noProof="0" dirty="0">
                          <a:ln>
                            <a:noFill/>
                          </a:ln>
                          <a:solidFill>
                            <a:srgbClr val="000000"/>
                          </a:solidFill>
                          <a:effectLst/>
                          <a:uLnTx/>
                          <a:uFillTx/>
                          <a:latin typeface="+mn-lt"/>
                          <a:ea typeface="+mn-ea"/>
                        </a:rPr>
                        <a:t>0 (0 G&amp;T, 0 E)</a:t>
                      </a:r>
                      <a:endParaRPr kumimoji="1" lang="en-US" altLang="ja-JP" sz="1400" b="0" i="0" u="none" strike="noStrike" kern="1200" cap="none" spc="-1" normalizeH="0" baseline="0" noProof="0" dirty="0">
                        <a:ln>
                          <a:noFill/>
                        </a:ln>
                        <a:solidFill>
                          <a:srgbClr val="000000"/>
                        </a:solidFill>
                        <a:effectLst/>
                        <a:uLnTx/>
                        <a:uFillTx/>
                        <a:latin typeface="+mn-lt"/>
                      </a:endParaRPr>
                    </a:p>
                    <a:p>
                      <a:endParaRPr lang="en-US" sz="1400" b="0" strike="noStrike" spc="-1" dirty="0">
                        <a:solidFill>
                          <a:srgbClr val="000000"/>
                        </a:solidFill>
                        <a:latin typeface="Arial"/>
                        <a:ea typeface="DejaVu Sans"/>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327">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597">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505 (146 G&amp;T, 359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CustomShape 4">
            <a:extLst>
              <a:ext uri="{FF2B5EF4-FFF2-40B4-BE49-F238E27FC236}">
                <a16:creationId xmlns:a16="http://schemas.microsoft.com/office/drawing/2014/main" id="{D9432769-B608-E1EB-6D75-860739019624}"/>
              </a:ext>
            </a:extLst>
          </p:cNvPr>
          <p:cNvSpPr/>
          <p:nvPr/>
        </p:nvSpPr>
        <p:spPr>
          <a:xfrm>
            <a:off x="4298912" y="71019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F6E54312-CC2C-B883-13C9-509E6F15D7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11</a:t>
            </a:fld>
            <a:endParaRPr lang="en-US" sz="1050" spc="-1" dirty="0">
              <a:solidFill>
                <a:srgbClr val="000000"/>
              </a:solidFill>
              <a:latin typeface="Arial"/>
            </a:endParaRPr>
          </a:p>
        </p:txBody>
      </p:sp>
    </p:spTree>
    <p:extLst>
      <p:ext uri="{BB962C8B-B14F-4D97-AF65-F5344CB8AC3E}">
        <p14:creationId xmlns:p14="http://schemas.microsoft.com/office/powerpoint/2010/main" val="20228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solidFill>
                <a:srgbClr val="000000"/>
              </a:solidFill>
              <a:latin typeface="Arial"/>
            </a:endParaRPr>
          </a:p>
        </p:txBody>
      </p:sp>
      <p:sp>
        <p:nvSpPr>
          <p:cNvPr id="202" name="CustomShape 2"/>
          <p:cNvSpPr/>
          <p:nvPr/>
        </p:nvSpPr>
        <p:spPr>
          <a:xfrm>
            <a:off x="68580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tabLst>
                <a:tab pos="0" algn="l"/>
              </a:tabLst>
            </a:pPr>
            <a:r>
              <a:rPr lang="en-US" b="1" spc="-1" dirty="0">
                <a:solidFill>
                  <a:srgbClr val="000000"/>
                </a:solidFill>
                <a:latin typeface="Times New Roman"/>
                <a:ea typeface="MS Gothic"/>
              </a:rPr>
              <a:t>Mandatory Editorial Coordination (MEC) completed in the final report doc.: </a:t>
            </a:r>
            <a:r>
              <a:rPr lang="en-US" b="1" u="sng" spc="-1" dirty="0">
                <a:solidFill>
                  <a:schemeClr val="accent2"/>
                </a:solidFill>
                <a:latin typeface="Times New Roman"/>
                <a:ea typeface="MS Gothic"/>
                <a:hlinkClick r:id="rId2">
                  <a:extLst>
                    <a:ext uri="{A12FA001-AC4F-418D-AE19-62706E023703}">
                      <ahyp:hlinkClr xmlns:ahyp="http://schemas.microsoft.com/office/drawing/2018/hyperlinkcolor" val="tx"/>
                    </a:ext>
                  </a:extLst>
                </a:hlinkClick>
              </a:rPr>
              <a:t>IEEE802.15-25-0323-00-006a</a:t>
            </a:r>
            <a:endParaRPr lang="en-US" b="1" spc="-1" dirty="0">
              <a:solidFill>
                <a:schemeClr val="accent2"/>
              </a:solidFill>
              <a:latin typeface="Times New Roman"/>
              <a:ea typeface="MS Gothic"/>
            </a:endParaRPr>
          </a:p>
        </p:txBody>
      </p:sp>
      <p:sp>
        <p:nvSpPr>
          <p:cNvPr id="205" name="CustomShape 5"/>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DC9A5D39-47CC-4974-7215-2B03BD0036DE}"/>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1F35718-3C7D-8843-7D48-7B19EBC723F7}"/>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12</a:t>
            </a:fld>
            <a:endParaRPr lang="en-US" sz="1050" spc="-1" dirty="0">
              <a:solidFill>
                <a:srgbClr val="000000"/>
              </a:solidFill>
              <a:latin typeface="Arial"/>
            </a:endParaRPr>
          </a:p>
        </p:txBody>
      </p:sp>
    </p:spTree>
    <p:extLst>
      <p:ext uri="{BB962C8B-B14F-4D97-AF65-F5344CB8AC3E}">
        <p14:creationId xmlns:p14="http://schemas.microsoft.com/office/powerpoint/2010/main" val="471316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903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 by “No” voting commenter</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07" name="CustomShape 2"/>
          <p:cNvSpPr/>
          <p:nvPr/>
        </p:nvSpPr>
        <p:spPr>
          <a:xfrm>
            <a:off x="696870" y="36574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10" name="Table 5"/>
          <p:cNvGraphicFramePr/>
          <p:nvPr>
            <p:extLst>
              <p:ext uri="{D42A27DB-BD31-4B8C-83A1-F6EECF244321}">
                <p14:modId xmlns:p14="http://schemas.microsoft.com/office/powerpoint/2010/main" val="3178925113"/>
              </p:ext>
            </p:extLst>
          </p:nvPr>
        </p:nvGraphicFramePr>
        <p:xfrm>
          <a:off x="1446663" y="3047165"/>
          <a:ext cx="6614616" cy="2429129"/>
        </p:xfrm>
        <a:graphic>
          <a:graphicData uri="http://schemas.openxmlformats.org/drawingml/2006/table">
            <a:tbl>
              <a:tblPr/>
              <a:tblGrid>
                <a:gridCol w="3038901">
                  <a:extLst>
                    <a:ext uri="{9D8B030D-6E8A-4147-A177-3AD203B41FA5}">
                      <a16:colId xmlns:a16="http://schemas.microsoft.com/office/drawing/2014/main" val="20000"/>
                    </a:ext>
                  </a:extLst>
                </a:gridCol>
                <a:gridCol w="800669">
                  <a:extLst>
                    <a:ext uri="{9D8B030D-6E8A-4147-A177-3AD203B41FA5}">
                      <a16:colId xmlns:a16="http://schemas.microsoft.com/office/drawing/2014/main" val="20001"/>
                    </a:ext>
                  </a:extLst>
                </a:gridCol>
                <a:gridCol w="681379">
                  <a:extLst>
                    <a:ext uri="{9D8B030D-6E8A-4147-A177-3AD203B41FA5}">
                      <a16:colId xmlns:a16="http://schemas.microsoft.com/office/drawing/2014/main" val="20002"/>
                    </a:ext>
                  </a:extLst>
                </a:gridCol>
                <a:gridCol w="642454">
                  <a:extLst>
                    <a:ext uri="{9D8B030D-6E8A-4147-A177-3AD203B41FA5}">
                      <a16:colId xmlns:a16="http://schemas.microsoft.com/office/drawing/2014/main" val="20003"/>
                    </a:ext>
                  </a:extLst>
                </a:gridCol>
                <a:gridCol w="690449">
                  <a:extLst>
                    <a:ext uri="{9D8B030D-6E8A-4147-A177-3AD203B41FA5}">
                      <a16:colId xmlns:a16="http://schemas.microsoft.com/office/drawing/2014/main" val="20004"/>
                    </a:ext>
                  </a:extLst>
                </a:gridCol>
                <a:gridCol w="760764">
                  <a:extLst>
                    <a:ext uri="{9D8B030D-6E8A-4147-A177-3AD203B41FA5}">
                      <a16:colId xmlns:a16="http://schemas.microsoft.com/office/drawing/2014/main" val="20006"/>
                    </a:ext>
                  </a:extLst>
                </a:gridCol>
              </a:tblGrid>
              <a:tr h="692322">
                <a:tc>
                  <a:txBody>
                    <a:bodyPr/>
                    <a:lstStyle/>
                    <a:p>
                      <a:pPr algn="ctr">
                        <a:lnSpc>
                          <a:spcPct val="100000"/>
                        </a:lnSpc>
                      </a:pPr>
                      <a:r>
                        <a:rPr lang="en-US" sz="1800" b="1" strike="noStrike" spc="-1" dirty="0">
                          <a:solidFill>
                            <a:srgbClr val="FFFFFF"/>
                          </a:solidFill>
                          <a:latin typeface="Times New Roman"/>
                          <a:ea typeface="MS Gothic"/>
                        </a:rPr>
                        <a:t>Voter</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D3 LB210</a:t>
                      </a:r>
                      <a:endParaRPr lang="en-US" sz="14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D4 LB212</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D5 LB217</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D6</a:t>
                      </a:r>
                    </a:p>
                    <a:p>
                      <a:pPr algn="ctr">
                        <a:lnSpc>
                          <a:spcPct val="100000"/>
                        </a:lnSpc>
                      </a:pPr>
                      <a:r>
                        <a:rPr lang="en-US" sz="1400" b="1" strike="noStrike" spc="-1" dirty="0">
                          <a:solidFill>
                            <a:srgbClr val="FFFFFF"/>
                          </a:solidFill>
                          <a:latin typeface="Times New Roman"/>
                          <a:ea typeface="MS Gothic"/>
                        </a:rPr>
                        <a:t>LB221</a:t>
                      </a:r>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Total</a:t>
                      </a:r>
                      <a:endParaRPr lang="en-US" sz="1400" b="0" strike="noStrike" spc="-1" dirty="0">
                        <a:solidFill>
                          <a:srgbClr val="FFFFFF"/>
                        </a:solidFill>
                        <a:latin typeface="Arial"/>
                      </a:endParaRPr>
                    </a:p>
                  </a:txBody>
                  <a:tcPr marL="68580" marR="68580" marT="34290" marB="3429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3816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511303">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3816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1"/>
                  </a:ext>
                </a:extLst>
              </a:tr>
              <a:tr h="366006">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7E7E7"/>
                    </a:solidFill>
                  </a:tcPr>
                </a:tc>
                <a:extLst>
                  <a:ext uri="{0D108BD9-81ED-4DB2-BD59-A6C34878D82A}">
                    <a16:rowId xmlns:a16="http://schemas.microsoft.com/office/drawing/2014/main" val="10002"/>
                  </a:ext>
                </a:extLst>
              </a:tr>
              <a:tr h="364198">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2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3"/>
                  </a:ext>
                </a:extLst>
              </a:tr>
              <a:tr h="364198">
                <a:tc>
                  <a:txBody>
                    <a:bodyPr/>
                    <a:lstStyle/>
                    <a:p>
                      <a:pPr>
                        <a:lnSpc>
                          <a:spcPct val="100000"/>
                        </a:lnSpc>
                      </a:pPr>
                      <a:r>
                        <a:rPr lang="en-US" sz="1400" b="1" strike="noStrike" spc="-1" dirty="0">
                          <a:solidFill>
                            <a:srgbClr val="000000"/>
                          </a:solidFill>
                          <a:latin typeface="Times New Roman"/>
                          <a:ea typeface="MS Gothic"/>
                        </a:rPr>
                        <a:t>Total</a:t>
                      </a:r>
                      <a:endParaRPr lang="en-US" sz="14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CustomShape 4">
            <a:extLst>
              <a:ext uri="{FF2B5EF4-FFF2-40B4-BE49-F238E27FC236}">
                <a16:creationId xmlns:a16="http://schemas.microsoft.com/office/drawing/2014/main" id="{81967C88-C463-4692-2C94-2B8A70732A43}"/>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E3F5F206-684F-E523-B821-28786F0AF369}"/>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13</a:t>
            </a:fld>
            <a:endParaRPr lang="en-US" sz="1050" spc="-1" dirty="0">
              <a:solidFill>
                <a:srgbClr val="000000"/>
              </a:solidFill>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9250" cy="15759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 in Categories</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2" name="CustomShape 2"/>
          <p:cNvSpPr/>
          <p:nvPr/>
        </p:nvSpPr>
        <p:spPr>
          <a:xfrm>
            <a:off x="633181" y="397586"/>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4534B61B-4ABA-40EC-D00B-BD39D9136ED7}"/>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2509CE3-0502-8711-42C1-EBCF38A6C84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14</a:t>
            </a:fld>
            <a:endParaRPr lang="en-US" sz="1050" spc="-1" dirty="0">
              <a:solidFill>
                <a:srgbClr val="000000"/>
              </a:solid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87375" y="1460139"/>
            <a:ext cx="776925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br>
              <a:rPr sz="1350" dirty="0"/>
            </a:br>
            <a:r>
              <a:rPr lang="en-US" sz="2400" b="1" spc="-1" dirty="0">
                <a:solidFill>
                  <a:srgbClr val="000000"/>
                </a:solidFill>
                <a:latin typeface="Times New Roman"/>
                <a:ea typeface="ＭＳ Ｐゴシック"/>
              </a:rPr>
              <a:t>(No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7" name="CustomShape 3"/>
          <p:cNvSpPr/>
          <p:nvPr/>
        </p:nvSpPr>
        <p:spPr>
          <a:xfrm>
            <a:off x="647098" y="37511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C6B70BA2-18BB-FB1F-3EFC-27EC8E286184}"/>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4" name="CustomShape 3">
            <a:extLst>
              <a:ext uri="{FF2B5EF4-FFF2-40B4-BE49-F238E27FC236}">
                <a16:creationId xmlns:a16="http://schemas.microsoft.com/office/drawing/2014/main" id="{6502DBF5-99A1-8104-0E44-D9BDE80E3D34}"/>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15</a:t>
            </a:fld>
            <a:endParaRPr lang="en-US" sz="1050" spc="-1" dirty="0">
              <a:solidFill>
                <a:srgbClr val="000000"/>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7375" y="119745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TG15.6ma Timeline(expected)</a:t>
            </a:r>
            <a:endParaRPr lang="en-US" sz="2400" spc="-1" dirty="0">
              <a:solidFill>
                <a:srgbClr val="000000"/>
              </a:solidFill>
              <a:latin typeface="Arial"/>
            </a:endParaRPr>
          </a:p>
        </p:txBody>
      </p:sp>
      <p:sp>
        <p:nvSpPr>
          <p:cNvPr id="220" name="CustomShape 2"/>
          <p:cNvSpPr/>
          <p:nvPr/>
        </p:nvSpPr>
        <p:spPr>
          <a:xfrm>
            <a:off x="685800" y="40213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23" name="Table 5"/>
          <p:cNvGraphicFramePr/>
          <p:nvPr>
            <p:extLst>
              <p:ext uri="{D42A27DB-BD31-4B8C-83A1-F6EECF244321}">
                <p14:modId xmlns:p14="http://schemas.microsoft.com/office/powerpoint/2010/main" val="268029352"/>
              </p:ext>
            </p:extLst>
          </p:nvPr>
        </p:nvGraphicFramePr>
        <p:xfrm>
          <a:off x="827964" y="2168910"/>
          <a:ext cx="7588155" cy="3279135"/>
        </p:xfrm>
        <a:graphic>
          <a:graphicData uri="http://schemas.openxmlformats.org/drawingml/2006/table">
            <a:tbl>
              <a:tblPr/>
              <a:tblGrid>
                <a:gridCol w="2906973">
                  <a:extLst>
                    <a:ext uri="{9D8B030D-6E8A-4147-A177-3AD203B41FA5}">
                      <a16:colId xmlns:a16="http://schemas.microsoft.com/office/drawing/2014/main" val="20000"/>
                    </a:ext>
                  </a:extLst>
                </a:gridCol>
                <a:gridCol w="2151904">
                  <a:extLst>
                    <a:ext uri="{9D8B030D-6E8A-4147-A177-3AD203B41FA5}">
                      <a16:colId xmlns:a16="http://schemas.microsoft.com/office/drawing/2014/main" val="20001"/>
                    </a:ext>
                  </a:extLst>
                </a:gridCol>
                <a:gridCol w="2529278">
                  <a:extLst>
                    <a:ext uri="{9D8B030D-6E8A-4147-A177-3AD203B41FA5}">
                      <a16:colId xmlns:a16="http://schemas.microsoft.com/office/drawing/2014/main" val="20002"/>
                    </a:ext>
                  </a:extLst>
                </a:gridCol>
              </a:tblGrid>
              <a:tr h="544575">
                <a:tc>
                  <a:txBody>
                    <a:bodyPr/>
                    <a:lstStyle/>
                    <a:p>
                      <a:endParaRPr lang="en-US" sz="32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Open</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Close</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544575">
                <a:tc>
                  <a:txBody>
                    <a:bodyPr/>
                    <a:lstStyle/>
                    <a:p>
                      <a:pPr>
                        <a:lnSpc>
                          <a:spcPct val="100000"/>
                        </a:lnSpc>
                      </a:pPr>
                      <a:r>
                        <a:rPr lang="en-US" sz="1800" b="0" strike="noStrike" spc="-1" dirty="0">
                          <a:solidFill>
                            <a:srgbClr val="000000"/>
                          </a:solidFill>
                          <a:latin typeface="Times New Roman"/>
                          <a:ea typeface="MS Gothic"/>
                        </a:rPr>
                        <a:t>First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August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September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44575">
                <a:tc>
                  <a:txBody>
                    <a:bodyPr/>
                    <a:lstStyle/>
                    <a:p>
                      <a:pPr>
                        <a:lnSpc>
                          <a:spcPct val="100000"/>
                        </a:lnSpc>
                      </a:pPr>
                      <a:r>
                        <a:rPr lang="en-US" sz="1800" b="0" strike="noStrike" spc="-1" dirty="0">
                          <a:solidFill>
                            <a:srgbClr val="000000"/>
                          </a:solidFill>
                          <a:latin typeface="Times New Roman"/>
                          <a:ea typeface="MS Gothic"/>
                        </a:rPr>
                        <a:t>Second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1,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30,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544575">
                <a:tc>
                  <a:txBody>
                    <a:bodyPr/>
                    <a:lstStyle/>
                    <a:p>
                      <a:pPr>
                        <a:lnSpc>
                          <a:spcPct val="100000"/>
                        </a:lnSpc>
                      </a:pPr>
                      <a:r>
                        <a:rPr lang="en-US" sz="1800" b="0" strike="noStrike" spc="-1" dirty="0">
                          <a:solidFill>
                            <a:srgbClr val="000000"/>
                          </a:solidFill>
                          <a:latin typeface="Times New Roman"/>
                          <a:ea typeface="MS Gothic"/>
                        </a:rPr>
                        <a:t>Third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December 15,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January 10,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544575">
                <a:tc>
                  <a:txBody>
                    <a:bodyPr/>
                    <a:lstStyle/>
                    <a:p>
                      <a:pPr>
                        <a:lnSpc>
                          <a:spcPct val="100000"/>
                        </a:lnSpc>
                      </a:pPr>
                      <a:r>
                        <a:rPr lang="en-US" sz="1800" b="0" strike="noStrike" spc="-1" dirty="0">
                          <a:solidFill>
                            <a:srgbClr val="000000"/>
                          </a:solidFill>
                          <a:latin typeface="Times New Roman"/>
                          <a:ea typeface="MS Gothic"/>
                        </a:rPr>
                        <a:t>LMSC to </a:t>
                      </a:r>
                      <a:r>
                        <a:rPr lang="en-US" sz="1800" b="0" strike="noStrike" spc="-1" dirty="0" err="1">
                          <a:solidFill>
                            <a:srgbClr val="000000"/>
                          </a:solidFill>
                          <a:latin typeface="Times New Roman"/>
                          <a:ea typeface="MS Gothic"/>
                        </a:rPr>
                        <a:t>Revcom</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January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544575">
                <a:tc>
                  <a:txBody>
                    <a:bodyPr/>
                    <a:lstStyle/>
                    <a:p>
                      <a:pPr>
                        <a:lnSpc>
                          <a:spcPct val="100000"/>
                        </a:lnSpc>
                      </a:pPr>
                      <a:r>
                        <a:rPr lang="en-US" sz="1800" b="0" strike="noStrike" spc="-1" dirty="0" err="1">
                          <a:solidFill>
                            <a:srgbClr val="000000"/>
                          </a:solidFill>
                          <a:latin typeface="Times New Roman"/>
                          <a:ea typeface="MS Gothic"/>
                        </a:rPr>
                        <a:t>Revcom</a:t>
                      </a:r>
                      <a:r>
                        <a:rPr lang="en-US" sz="1800" b="0" strike="noStrike" spc="-1" dirty="0">
                          <a:solidFill>
                            <a:srgbClr val="000000"/>
                          </a:solidFill>
                          <a:latin typeface="Times New Roman"/>
                          <a:ea typeface="MS Gothic"/>
                        </a:rPr>
                        <a:t> to SB</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March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CustomShape 4">
            <a:extLst>
              <a:ext uri="{FF2B5EF4-FFF2-40B4-BE49-F238E27FC236}">
                <a16:creationId xmlns:a16="http://schemas.microsoft.com/office/drawing/2014/main" id="{A54F06EC-9C4F-083A-9E03-7EC5150585E9}"/>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5D4301EE-E419-9E34-8DAC-853359C25F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16</a:t>
            </a:fld>
            <a:endParaRPr lang="en-US" sz="1050" spc="-1" dirty="0">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645419" y="2169600"/>
            <a:ext cx="8226000" cy="4224829"/>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802.15 has reviewed and approves the CSD [15-21-0260-03-006a], and the CA document [15-24-0348-06]; and requests unconditional approval from the LMSC to submit P802.15.6ma-D06 to Standards Association ballot.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1"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Moved by: Ryuji Kohno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Seconded by: Phil Beecher</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Approved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Yes	41	91.1%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Abstain	3	6.7%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No	1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Valid	45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Unexercised	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spc="-1" dirty="0">
                <a:solidFill>
                  <a:srgbClr val="000000"/>
                </a:solidFill>
                <a:latin typeface="Arial"/>
              </a:rPr>
              <a:t>Total	45	</a:t>
            </a:r>
          </a:p>
        </p:txBody>
      </p:sp>
      <p:sp>
        <p:nvSpPr>
          <p:cNvPr id="108" name="PlaceHolder 1"/>
          <p:cNvSpPr>
            <a:spLocks noGrp="1"/>
          </p:cNvSpPr>
          <p:nvPr>
            <p:ph type="title"/>
          </p:nvPr>
        </p:nvSpPr>
        <p:spPr>
          <a:xfrm>
            <a:off x="151499" y="994862"/>
            <a:ext cx="8686800" cy="1144800"/>
          </a:xfrm>
          <a:prstGeom prst="rect">
            <a:avLst/>
          </a:prstGeom>
          <a:noFill/>
          <a:ln w="0">
            <a:noFill/>
          </a:ln>
        </p:spPr>
        <p:txBody>
          <a:bodyPr lIns="0" tIns="0" rIns="0" bIns="0" anchor="ctr">
            <a:noAutofit/>
          </a:bodyPr>
          <a:lstStyle/>
          <a:p>
            <a:pPr indent="0" algn="ctr">
              <a:buNone/>
            </a:pPr>
            <a:r>
              <a:rPr lang="en-US" b="0" strike="noStrike" spc="-1" dirty="0">
                <a:solidFill>
                  <a:srgbClr val="000000"/>
                </a:solidFill>
                <a:latin typeface="Arial"/>
              </a:rPr>
              <a:t>WG motion:</a:t>
            </a:r>
            <a:br>
              <a:rPr dirty="0"/>
            </a:br>
            <a:r>
              <a:rPr lang="en-US" b="0" strike="noStrike" spc="-1" dirty="0">
                <a:solidFill>
                  <a:srgbClr val="000000"/>
                </a:solidFill>
                <a:latin typeface="Arial"/>
              </a:rPr>
              <a:t>TG6ma: Unconditional approval </a:t>
            </a:r>
            <a:br>
              <a:rPr lang="en-US" b="0" strike="noStrike" spc="-1" dirty="0">
                <a:solidFill>
                  <a:srgbClr val="000000"/>
                </a:solidFill>
                <a:latin typeface="Arial"/>
              </a:rPr>
            </a:br>
            <a:r>
              <a:rPr lang="en-US" b="0" strike="noStrike" spc="-1" dirty="0">
                <a:solidFill>
                  <a:srgbClr val="000000"/>
                </a:solidFill>
                <a:latin typeface="Arial"/>
              </a:rPr>
              <a:t>for SA Ballot</a:t>
            </a:r>
          </a:p>
        </p:txBody>
      </p:sp>
      <p:sp>
        <p:nvSpPr>
          <p:cNvPr id="2" name="CustomShape 5">
            <a:extLst>
              <a:ext uri="{FF2B5EF4-FFF2-40B4-BE49-F238E27FC236}">
                <a16:creationId xmlns:a16="http://schemas.microsoft.com/office/drawing/2014/main" id="{009767EA-74B2-99CA-2E3A-77DBF8BEA9AE}"/>
              </a:ext>
            </a:extLst>
          </p:cNvPr>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3">
            <a:extLst>
              <a:ext uri="{FF2B5EF4-FFF2-40B4-BE49-F238E27FC236}">
                <a16:creationId xmlns:a16="http://schemas.microsoft.com/office/drawing/2014/main" id="{505ADBD0-BC57-3688-EAC5-C58072CF1D5C}"/>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17</a:t>
            </a:fld>
            <a:endParaRPr lang="en-US" sz="1050" spc="-1" dirty="0">
              <a:solidFill>
                <a:srgbClr val="000000"/>
              </a:solidFill>
              <a:latin typeface="Arial"/>
            </a:endParaRPr>
          </a:p>
        </p:txBody>
      </p:sp>
    </p:spTree>
    <p:extLst>
      <p:ext uri="{BB962C8B-B14F-4D97-AF65-F5344CB8AC3E}">
        <p14:creationId xmlns:p14="http://schemas.microsoft.com/office/powerpoint/2010/main" val="76892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July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18</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9900"/>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latin typeface="+mn-lt"/>
              </a:rPr>
              <a:t>July 2025</a:t>
            </a:r>
            <a:endParaRPr lang="en-US" sz="1400" dirty="0">
              <a:latin typeface="+mn-lt"/>
            </a:endParaRPr>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869201" cy="461665"/>
          </a:xfrm>
          <a:prstGeom prst="rect">
            <a:avLst/>
          </a:prstGeom>
          <a:noFill/>
        </p:spPr>
        <p:txBody>
          <a:bodyPr wrap="none" rtlCol="0">
            <a:spAutoFit/>
          </a:bodyPr>
          <a:lstStyle/>
          <a:p>
            <a:r>
              <a:rPr lang="en-US" sz="2400" b="1" dirty="0"/>
              <a:t>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nvGraphicFramePr>
        <p:xfrm>
          <a:off x="38100" y="1028416"/>
          <a:ext cx="9067800" cy="5186301"/>
        </p:xfrm>
        <a:graphic>
          <a:graphicData uri="http://schemas.openxmlformats.org/drawingml/2006/table">
            <a:tbl>
              <a:tblPr/>
              <a:tblGrid>
                <a:gridCol w="3200400">
                  <a:extLst>
                    <a:ext uri="{9D8B030D-6E8A-4147-A177-3AD203B41FA5}">
                      <a16:colId xmlns:a16="http://schemas.microsoft.com/office/drawing/2014/main" val="2843118563"/>
                    </a:ext>
                  </a:extLst>
                </a:gridCol>
                <a:gridCol w="685800">
                  <a:extLst>
                    <a:ext uri="{9D8B030D-6E8A-4147-A177-3AD203B41FA5}">
                      <a16:colId xmlns:a16="http://schemas.microsoft.com/office/drawing/2014/main" val="1009682093"/>
                    </a:ext>
                  </a:extLst>
                </a:gridCol>
                <a:gridCol w="1752600">
                  <a:extLst>
                    <a:ext uri="{9D8B030D-6E8A-4147-A177-3AD203B41FA5}">
                      <a16:colId xmlns:a16="http://schemas.microsoft.com/office/drawing/2014/main" val="3527062817"/>
                    </a:ext>
                  </a:extLst>
                </a:gridCol>
                <a:gridCol w="3429000">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153870">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14451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250932"/>
                  </a:ext>
                </a:extLst>
              </a:tr>
              <a:tr h="16938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Complete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draftinig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D06 for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7545663"/>
                  </a:ext>
                </a:extLst>
              </a:tr>
              <a:tr h="5922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Sponsor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unconditional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14304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Aug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5602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5875726"/>
                  </a:ext>
                </a:extLst>
              </a:tr>
              <a:tr h="124332">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SB and recirculation if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has comments etc.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1176">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5578658"/>
                  </a:ext>
                </a:extLst>
              </a:tr>
              <a:tr h="1911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LMSC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152352">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
        <p:nvSpPr>
          <p:cNvPr id="10" name="CustomShape 3">
            <a:extLst>
              <a:ext uri="{FF2B5EF4-FFF2-40B4-BE49-F238E27FC236}">
                <a16:creationId xmlns:a16="http://schemas.microsoft.com/office/drawing/2014/main" id="{CB4FB953-053E-FE4B-A1E5-E5CA35E6921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19</a:t>
            </a:fld>
            <a:endParaRPr lang="en-US" sz="1050" spc="-1" dirty="0">
              <a:solidFill>
                <a:srgbClr val="000000"/>
              </a:solidFill>
              <a:latin typeface="Arial"/>
            </a:endParaRPr>
          </a:p>
        </p:txBody>
      </p:sp>
    </p:spTree>
    <p:extLst>
      <p:ext uri="{BB962C8B-B14F-4D97-AF65-F5344CB8AC3E}">
        <p14:creationId xmlns:p14="http://schemas.microsoft.com/office/powerpoint/2010/main" val="4079859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Madrid, Spain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31</a:t>
            </a:r>
            <a:r>
              <a:rPr lang="en-US" altLang="ja-JP" sz="2800" baseline="30000" dirty="0">
                <a:ea typeface="ＭＳ Ｐゴシック" pitchFamily="50" charset="-128"/>
              </a:rPr>
              <a:t>st</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596788"/>
            <a:ext cx="9034818" cy="4997398"/>
          </a:xfrm>
        </p:spPr>
        <p:txBody>
          <a:bodyPr/>
          <a:lstStyle/>
          <a:p>
            <a:pPr marL="0" indent="0">
              <a:lnSpc>
                <a:spcPts val="1400"/>
              </a:lnSpc>
              <a:buNone/>
            </a:pPr>
            <a:r>
              <a:rPr lang="ja-JP" altLang="en-US" sz="1400" dirty="0"/>
              <a:t>・</a:t>
            </a:r>
            <a:r>
              <a:rPr lang="is-IS" altLang="ja-JP" sz="1400" dirty="0"/>
              <a:t>TG15.6ma opening report for July 2025 meeting                                                    </a:t>
            </a:r>
            <a:r>
              <a:rPr lang="ja-JP" altLang="en-US" sz="1400" dirty="0"/>
              <a:t>　</a:t>
            </a:r>
            <a:r>
              <a:rPr lang="is-IS" altLang="ja-JP" sz="1400" dirty="0"/>
              <a:t>        15-25-0299-01-06ma</a:t>
            </a:r>
          </a:p>
          <a:p>
            <a:pPr marL="0" indent="0">
              <a:lnSpc>
                <a:spcPts val="1400"/>
              </a:lnSpc>
              <a:buNone/>
            </a:pPr>
            <a:r>
              <a:rPr lang="ja-JP" altLang="en-US" sz="1400" dirty="0"/>
              <a:t>・</a:t>
            </a:r>
            <a:r>
              <a:rPr lang="is-IS" altLang="ja-JP" sz="1400" dirty="0"/>
              <a:t>TG15.6ma Agenda of  July 2025 Meeting                                                                </a:t>
            </a:r>
            <a:r>
              <a:rPr lang="ja-JP" altLang="en-US" sz="1400" dirty="0"/>
              <a:t>　</a:t>
            </a:r>
            <a:r>
              <a:rPr lang="is-IS" altLang="ja-JP" sz="1400" dirty="0"/>
              <a:t>       15-25-0298-06-06ma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P802.15.6ma Report to LMSC on Unconditional Approval to go to SA Ballot                    15-25-0324-01-06ma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Ballot(LB)221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23-0576-09</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15.6ma MAC updates                                                                                                         15-25-0368-00-06ma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15-24-0248-07-06ma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for Unconditional submittal to LMSC and CRG formation for SA Ballot             15-25-0377-00-06ma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July 2025                                                                               15-25-0389-00-06ma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July 2025                                                                            15-25-0390-00-06ma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6109" y="844753"/>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22</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824254"/>
            <a:ext cx="8824450" cy="4860426"/>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•Review of the Third Recirculation Letter Ballot LB221 for draft D06</a:t>
            </a:r>
          </a:p>
          <a:p>
            <a:pPr marL="0" indent="0">
              <a:lnSpc>
                <a:spcPts val="1800"/>
              </a:lnSpc>
              <a:buNone/>
            </a:pPr>
            <a:r>
              <a:rPr lang="en-US" altLang="ja-JP" sz="1600" dirty="0">
                <a:solidFill>
                  <a:srgbClr val="FF0000"/>
                </a:solidFill>
              </a:rPr>
              <a:t>•Preparation for Report to LMSC for Unconditional Approval to go to SA Ballot</a:t>
            </a:r>
          </a:p>
          <a:p>
            <a:pPr marL="0" indent="0">
              <a:lnSpc>
                <a:spcPts val="1800"/>
              </a:lnSpc>
              <a:buNone/>
            </a:pPr>
            <a:r>
              <a:rPr lang="en-US" altLang="ja-JP" sz="1600" dirty="0">
                <a:solidFill>
                  <a:srgbClr val="FF0000"/>
                </a:solidFill>
              </a:rPr>
              <a:t>•Feasibility Study of the Draft by 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•Feasibility Study of the Draft by 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Proceed to SA Ballot and Comment Resolution for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CADF9-7A36-40A2-0F25-596050AB2D61}"/>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098A463-8E38-2D14-4DEA-22738EC69DB2}"/>
              </a:ext>
            </a:extLst>
          </p:cNvPr>
          <p:cNvPicPr>
            <a:picLocks noChangeAspect="1"/>
          </p:cNvPicPr>
          <p:nvPr/>
        </p:nvPicPr>
        <p:blipFill>
          <a:blip r:embed="rId3"/>
          <a:stretch>
            <a:fillRect/>
          </a:stretch>
        </p:blipFill>
        <p:spPr>
          <a:xfrm>
            <a:off x="1805135" y="2242790"/>
            <a:ext cx="7219666" cy="4126161"/>
          </a:xfrm>
          <a:prstGeom prst="rect">
            <a:avLst/>
          </a:prstGeom>
        </p:spPr>
      </p:pic>
      <p:sp>
        <p:nvSpPr>
          <p:cNvPr id="7" name="テキスト ボックス 6">
            <a:extLst>
              <a:ext uri="{FF2B5EF4-FFF2-40B4-BE49-F238E27FC236}">
                <a16:creationId xmlns:a16="http://schemas.microsoft.com/office/drawing/2014/main" id="{530ADEA8-BA87-7FFD-1148-DB73BAC05164}"/>
              </a:ext>
            </a:extLst>
          </p:cNvPr>
          <p:cNvSpPr txBox="1"/>
          <p:nvPr/>
        </p:nvSpPr>
        <p:spPr>
          <a:xfrm>
            <a:off x="634416" y="1081473"/>
            <a:ext cx="82444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14:30-16:30 July 28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Madrid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:30-23:30 July 28(MON)in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lvl="0" algn="just"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14:30-16:30 July 30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21:30-23:30 July 30(WED) in EST</a:t>
            </a:r>
          </a:p>
          <a:p>
            <a:pPr lvl="0"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177EEE0D-F542-40D9-63E3-2F35FF73A161}"/>
              </a:ext>
            </a:extLst>
          </p:cNvPr>
          <p:cNvSpPr>
            <a:spLocks noGrp="1"/>
          </p:cNvSpPr>
          <p:nvPr>
            <p:ph type="title"/>
          </p:nvPr>
        </p:nvSpPr>
        <p:spPr>
          <a:xfrm>
            <a:off x="6018" y="688029"/>
            <a:ext cx="9018783" cy="496325"/>
          </a:xfrm>
        </p:spPr>
        <p:txBody>
          <a:bodyPr>
            <a:noAutofit/>
          </a:bodyPr>
          <a:lstStyle/>
          <a:p>
            <a:pPr>
              <a:lnSpc>
                <a:spcPts val="2500"/>
              </a:lnSpc>
            </a:pPr>
            <a:r>
              <a:rPr lang="en-US" altLang="ja-JP" sz="2400" b="1" dirty="0">
                <a:latin typeface="ＭＳ Ｐゴシック" panose="020B0600070205080204" pitchFamily="50" charset="-128"/>
                <a:ea typeface="ＭＳ Ｐゴシック" panose="020B0600070205080204" pitchFamily="50" charset="-128"/>
              </a:rPr>
              <a:t>TG15.6ma Plenary Session in Madrid Schedule for 27-31</a:t>
            </a:r>
            <a:r>
              <a:rPr lang="en-US" altLang="ja-JP" sz="2400" b="1" baseline="30000" dirty="0">
                <a:latin typeface="ＭＳ Ｐゴシック" panose="020B0600070205080204" pitchFamily="50" charset="-128"/>
                <a:ea typeface="ＭＳ Ｐゴシック" panose="020B0600070205080204" pitchFamily="50" charset="-128"/>
              </a:rPr>
              <a:t>st</a:t>
            </a:r>
            <a:r>
              <a:rPr lang="en-US" altLang="ja-JP" sz="2400" b="1" dirty="0">
                <a:latin typeface="ＭＳ Ｐゴシック" panose="020B0600070205080204" pitchFamily="50" charset="-128"/>
                <a:ea typeface="ＭＳ Ｐゴシック" panose="020B0600070205080204" pitchFamily="50" charset="-128"/>
              </a:rPr>
              <a:t>, July 2025</a:t>
            </a:r>
            <a:endParaRPr kumimoji="1" lang="ja-JP" altLang="en-US" sz="2400" b="1" dirty="0">
              <a:latin typeface="ＭＳ Ｐゴシック" panose="020B0600070205080204" pitchFamily="50" charset="-128"/>
              <a:ea typeface="ＭＳ Ｐゴシック" panose="020B0600070205080204" pitchFamily="50" charset="-128"/>
            </a:endParaRPr>
          </a:p>
        </p:txBody>
      </p:sp>
      <p:cxnSp>
        <p:nvCxnSpPr>
          <p:cNvPr id="11" name="直線コネクタ 10">
            <a:extLst>
              <a:ext uri="{FF2B5EF4-FFF2-40B4-BE49-F238E27FC236}">
                <a16:creationId xmlns:a16="http://schemas.microsoft.com/office/drawing/2014/main" id="{EF5A82F8-40CE-C9F0-4640-16E610E16A65}"/>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2FCE159-4096-2496-5436-8C58827B7FBD}"/>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E4614C0-9014-794F-2EED-2A74D29F7AD6}"/>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object 9">
            <a:extLst>
              <a:ext uri="{FF2B5EF4-FFF2-40B4-BE49-F238E27FC236}">
                <a16:creationId xmlns:a16="http://schemas.microsoft.com/office/drawing/2014/main" id="{754CBD80-B395-0DE8-D003-4AB115EACBB3}"/>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914400" rtl="0" eaLnBrk="1" fontAlgn="auto" latinLnBrk="0" hangingPunct="1">
              <a:lnSpc>
                <a:spcPts val="1425"/>
              </a:lnSpc>
              <a:spcBef>
                <a:spcPts val="0"/>
              </a:spcBef>
              <a:spcAft>
                <a:spcPts val="0"/>
              </a:spcAft>
              <a:buClrTx/>
              <a:buSzTx/>
              <a:buFontTx/>
              <a:buNone/>
              <a:tabLst/>
              <a:defRPr/>
            </a:pPr>
            <a:r>
              <a:rPr kumimoji="1" sz="1050" b="0" i="0" u="none" strike="noStrike" kern="1200" cap="none" spc="5" normalizeH="0" baseline="0" noProof="0" dirty="0">
                <a:ln>
                  <a:noFill/>
                </a:ln>
                <a:solidFill>
                  <a:srgbClr val="000000"/>
                </a:solidFill>
                <a:effectLst/>
                <a:uLnTx/>
                <a:uFillTx/>
                <a:latin typeface="Arial"/>
                <a:ea typeface="+mn-ea"/>
                <a:cs typeface="Arial"/>
              </a:rPr>
              <a:t>Slide</a:t>
            </a:r>
            <a:r>
              <a:rPr kumimoji="1"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1"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914400" rtl="0" eaLnBrk="1" fontAlgn="auto" latinLnBrk="0" hangingPunct="1">
                <a:lnSpc>
                  <a:spcPts val="1425"/>
                </a:lnSpc>
                <a:spcBef>
                  <a:spcPts val="0"/>
                </a:spcBef>
                <a:spcAft>
                  <a:spcPts val="0"/>
                </a:spcAft>
                <a:buClrTx/>
                <a:buSzTx/>
                <a:buFontTx/>
                <a:buNone/>
                <a:tabLst/>
                <a:defRPr/>
              </a:pPr>
              <a:t>4</a:t>
            </a:fld>
            <a:endParaRPr kumimoji="1" sz="1050" b="0" i="0" u="none" strike="noStrike" kern="1200" cap="none" spc="0" normalizeH="0" baseline="0" noProof="0" dirty="0">
              <a:ln>
                <a:noFill/>
              </a:ln>
              <a:solidFill>
                <a:srgbClr val="000000"/>
              </a:solidFill>
              <a:effectLst/>
              <a:uLnTx/>
              <a:uFillTx/>
              <a:latin typeface="Arial"/>
              <a:ea typeface="+mn-ea"/>
              <a:cs typeface="Arial"/>
            </a:endParaRPr>
          </a:p>
        </p:txBody>
      </p:sp>
      <p:sp>
        <p:nvSpPr>
          <p:cNvPr id="9" name="日付プレースホルダー 10">
            <a:extLst>
              <a:ext uri="{FF2B5EF4-FFF2-40B4-BE49-F238E27FC236}">
                <a16:creationId xmlns:a16="http://schemas.microsoft.com/office/drawing/2014/main" id="{36C74515-6016-4006-1410-19F20EDA9FC7}"/>
              </a:ext>
            </a:extLst>
          </p:cNvPr>
          <p:cNvSpPr txBox="1">
            <a:spLocks/>
          </p:cNvSpPr>
          <p:nvPr/>
        </p:nvSpPr>
        <p:spPr bwMode="auto">
          <a:xfrm>
            <a:off x="744641" y="3881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lang="en-US" altLang="ja-JP"/>
              <a:t>July 2025</a:t>
            </a:r>
            <a:endParaRPr kumimoji="1" lang="en-US" altLang="ja-JP" dirty="0">
              <a:solidFill>
                <a:srgbClr val="000000"/>
              </a:solidFill>
              <a:latin typeface="Arial"/>
            </a:endParaRPr>
          </a:p>
        </p:txBody>
      </p:sp>
      <p:pic>
        <p:nvPicPr>
          <p:cNvPr id="21" name="図 20">
            <a:extLst>
              <a:ext uri="{FF2B5EF4-FFF2-40B4-BE49-F238E27FC236}">
                <a16:creationId xmlns:a16="http://schemas.microsoft.com/office/drawing/2014/main" id="{410643E7-A43A-52DF-7834-8493DD1C8B36}"/>
              </a:ext>
            </a:extLst>
          </p:cNvPr>
          <p:cNvPicPr>
            <a:picLocks noChangeAspect="1"/>
          </p:cNvPicPr>
          <p:nvPr/>
        </p:nvPicPr>
        <p:blipFill>
          <a:blip r:embed="rId4"/>
          <a:stretch>
            <a:fillRect/>
          </a:stretch>
        </p:blipFill>
        <p:spPr>
          <a:xfrm>
            <a:off x="183753" y="2169829"/>
            <a:ext cx="1660357" cy="4316303"/>
          </a:xfrm>
          <a:prstGeom prst="rect">
            <a:avLst/>
          </a:prstGeom>
        </p:spPr>
      </p:pic>
    </p:spTree>
    <p:extLst>
      <p:ext uri="{BB962C8B-B14F-4D97-AF65-F5344CB8AC3E}">
        <p14:creationId xmlns:p14="http://schemas.microsoft.com/office/powerpoint/2010/main" val="595200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doc.#15-25-0192-00-06ma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15-25-0266-00-</a:t>
            </a:r>
            <a:r>
              <a:rPr lang="en-US" altLang="ja-JP" sz="1200" dirty="0"/>
              <a:t>06ma</a:t>
            </a:r>
          </a:p>
          <a:p>
            <a:pPr>
              <a:lnSpc>
                <a:spcPts val="1300"/>
              </a:lnSpc>
            </a:pPr>
            <a:r>
              <a:rPr lang="en-US" altLang="ja-JP" sz="1200" dirty="0"/>
              <a:t>Agenda of TG15.6ma July 2025                                                                                                 doc.#15-25-0298-06-06ma   </a:t>
            </a:r>
          </a:p>
          <a:p>
            <a:pPr>
              <a:lnSpc>
                <a:spcPts val="13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doc.#15-23-0557-08-06ma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Ballot(LB)221 for draft D06                                                                       doc.#15-25-0xxx-00-06ma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LB221                                                                     doc.#15-25-0yyy-00-06ma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P802.15.6ma Report to LMSC on Unconditional Approval to go to SA Ballot                      doc.#15-25-0324-01-06ma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2.  Evaluation of IEEE 802.15.6 Ultra-wideband Physical Layer Utilizing Super Orthogonal Convolutional 22-0562-15-06ma</a:t>
            </a:r>
          </a:p>
          <a:p>
            <a:pPr marL="514350" marR="0" lvl="1" indent="0" algn="l" defTabSz="914400" rtl="0" eaLnBrk="1" fontAlgn="base" latinLnBrk="0" hangingPunct="1">
              <a:lnSpc>
                <a:spcPts val="14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MAC Performance Evaluation of Multiple BAN Coexistence Under TG6ma Channel          doc.#15-24-0246-06-06ma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doc.#15-24-0573-04-06ma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6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d0c.#15-25-0132-01-06ma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7   MAC Service Feature                                                                                                           doc.#15-24-0356-03-06ma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8.  TG Motion to Recirculation                                                                                                   doc.#15-25-0zzz-00-06ma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9.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doc.#15-24-0074-08-06ma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10.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11. TG15.6ma Coexistence Assessment Document                                                                  doc.#15-24-0348-05-06ma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12  MAC services support for IEEE P802.1ACea                                                                       doc.#15-24-0594-02-006a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13..</a:t>
            </a:r>
            <a:r>
              <a:rPr lang="it-IT" altLang="ja-JP" sz="1200" dirty="0">
                <a:solidFill>
                  <a:srgbClr val="000000"/>
                </a:solidFill>
                <a:latin typeface="Arial"/>
                <a:cs typeface="Times New Roman" pitchFamily="18" charset="0"/>
              </a:rPr>
              <a:t>TG6ma Channel Model Document for Enhanced Dependability                                           doc.#15-22-0519-10-06ma</a:t>
            </a:r>
            <a:endParaRPr lang="en-US" altLang="ja-JP" sz="1200" dirty="0">
              <a:solidFill>
                <a:srgbClr val="000000"/>
              </a:solidFill>
              <a:latin typeface="Arial"/>
              <a:cs typeface="Times New Roman" pitchFamily="18" charset="0"/>
            </a:endParaRP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14. Comments to channel-model-document                                                                               doc.#15-24-0073-05-06ma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15. Progress Report of TG6ma                                                                                                  doc8#15-23-0056-10-06ma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16. Timeline of TG6ma                                                                                                               doc.#15.23-0056-10-06ma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17. TG15.6ma Closing Report for July 2025                                                                              doc.#15-25-0389-00-06ma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18. TG15.6ma Meeting Minutes for July 2025                                                                            doc.#15-25-0390-00-06ma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99034" y="631151"/>
            <a:ext cx="8945932" cy="814864"/>
          </a:xfrm>
        </p:spPr>
        <p:txBody>
          <a:bodyPr>
            <a:noAutofit/>
          </a:bodyPr>
          <a:lstStyle/>
          <a:p>
            <a:r>
              <a:rPr lang="en-US" altLang="ja-JP" sz="2400" b="1" dirty="0">
                <a:solidFill>
                  <a:schemeClr val="tx1"/>
                </a:solidFill>
                <a:latin typeface="+mn-ea"/>
                <a:ea typeface="+mn-ea"/>
              </a:rPr>
              <a:t> Result of Letter Ballots LB210, 212, 217, 221 for the Draft P802.15.6ma_D03, 04, 05, and 06</a:t>
            </a:r>
            <a:r>
              <a:rPr lang="ja-JP" altLang="en-US" sz="2400" b="1" dirty="0">
                <a:solidFill>
                  <a:schemeClr val="tx1"/>
                </a:solidFill>
                <a:latin typeface="+mn-ea"/>
                <a:ea typeface="+mn-ea"/>
              </a:rPr>
              <a:t>　（</a:t>
            </a:r>
            <a:r>
              <a:rPr lang="en-US" altLang="ja-JP" sz="2400" b="1" dirty="0">
                <a:solidFill>
                  <a:schemeClr val="tx1"/>
                </a:solidFill>
                <a:latin typeface="+mn-ea"/>
                <a:ea typeface="+mn-ea"/>
              </a:rPr>
              <a:t>Sept. 2024- July 2025)</a:t>
            </a:r>
            <a:endParaRPr kumimoji="1" lang="ja-JP" altLang="en-US" dirty="0">
              <a:solidFill>
                <a:schemeClr val="tx1"/>
              </a:solidFill>
              <a:latin typeface="+mn-ea"/>
              <a:ea typeface="+mn-ea"/>
            </a:endParaRPr>
          </a:p>
        </p:txBody>
      </p:sp>
      <p:sp>
        <p:nvSpPr>
          <p:cNvPr id="10" name="テキスト ボックス 9">
            <a:extLst>
              <a:ext uri="{FF2B5EF4-FFF2-40B4-BE49-F238E27FC236}">
                <a16:creationId xmlns:a16="http://schemas.microsoft.com/office/drawing/2014/main" id="{6907D789-D08C-9F7E-EDC4-7F4B8E6A82C2}"/>
              </a:ext>
            </a:extLst>
          </p:cNvPr>
          <p:cNvSpPr txBox="1"/>
          <p:nvPr/>
        </p:nvSpPr>
        <p:spPr>
          <a:xfrm>
            <a:off x="671014" y="4852737"/>
            <a:ext cx="8112039"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Result of LB221(June 20-July 05, 2025)</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83.06% of Voters voted YES in aggregation which is over</a:t>
            </a:r>
            <a:r>
              <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75%. Then  LB221 was officially Approved.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103 while No. of Comments is 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Madrid Plenary Meeting July 2025, Working Group will approve to submit to SA Ballot. </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457200" rtl="0" eaLnBrk="1" fontAlgn="auto" latinLnBrk="0" hangingPunct="1">
              <a:lnSpc>
                <a:spcPts val="1425"/>
              </a:lnSpc>
              <a:spcBef>
                <a:spcPts val="0"/>
              </a:spcBef>
              <a:spcAft>
                <a:spcPts val="0"/>
              </a:spcAft>
              <a:buClrTx/>
              <a:buSzTx/>
              <a:buFontTx/>
              <a:buNone/>
              <a:tabLst/>
              <a:defRPr/>
            </a:pPr>
            <a:r>
              <a:rPr kumimoji="0" sz="1050" b="0" i="0" u="none" strike="noStrike" kern="1200" cap="none" spc="5" normalizeH="0" baseline="0" noProof="0" dirty="0">
                <a:ln>
                  <a:noFill/>
                </a:ln>
                <a:solidFill>
                  <a:srgbClr val="000000"/>
                </a:solidFill>
                <a:effectLst/>
                <a:uLnTx/>
                <a:uFillTx/>
                <a:latin typeface="Arial"/>
                <a:ea typeface="+mn-ea"/>
                <a:cs typeface="Arial"/>
              </a:rPr>
              <a:t>Slide</a:t>
            </a:r>
            <a:r>
              <a:rPr kumimoji="0"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0"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457200" rtl="0" eaLnBrk="1" fontAlgn="auto" latinLnBrk="0" hangingPunct="1">
                <a:lnSpc>
                  <a:spcPts val="1425"/>
                </a:lnSpc>
                <a:spcBef>
                  <a:spcPts val="0"/>
                </a:spcBef>
                <a:spcAft>
                  <a:spcPts val="0"/>
                </a:spcAft>
                <a:buClrTx/>
                <a:buSzTx/>
                <a:buFontTx/>
                <a:buNone/>
                <a:tabLst/>
                <a:defRPr/>
              </a:pPr>
              <a:t>6</a:t>
            </a:fld>
            <a:endParaRPr kumimoji="0" sz="1050" b="0" i="0" u="none" strike="noStrike" kern="1200" cap="none" spc="0" normalizeH="0" baseline="0" noProof="0" dirty="0">
              <a:ln>
                <a:noFill/>
              </a:ln>
              <a:solidFill>
                <a:srgbClr val="000000"/>
              </a:solidFill>
              <a:effectLst/>
              <a:uLnTx/>
              <a:uFillTx/>
              <a:latin typeface="Arial"/>
              <a:ea typeface="+mn-ea"/>
              <a:cs typeface="Arial"/>
            </a:endParaRPr>
          </a:p>
        </p:txBody>
      </p:sp>
      <p:pic>
        <p:nvPicPr>
          <p:cNvPr id="9" name="図 8">
            <a:extLst>
              <a:ext uri="{FF2B5EF4-FFF2-40B4-BE49-F238E27FC236}">
                <a16:creationId xmlns:a16="http://schemas.microsoft.com/office/drawing/2014/main" id="{323BD770-7E10-DFEE-92F8-7BE4AC097E39}"/>
              </a:ext>
            </a:extLst>
          </p:cNvPr>
          <p:cNvPicPr>
            <a:picLocks noChangeAspect="1"/>
          </p:cNvPicPr>
          <p:nvPr/>
        </p:nvPicPr>
        <p:blipFill>
          <a:blip r:embed="rId2"/>
          <a:stretch>
            <a:fillRect/>
          </a:stretch>
        </p:blipFill>
        <p:spPr>
          <a:xfrm>
            <a:off x="0" y="1686339"/>
            <a:ext cx="9144000" cy="2926074"/>
          </a:xfrm>
          <a:prstGeom prst="rect">
            <a:avLst/>
          </a:prstGeom>
        </p:spPr>
      </p:pic>
      <p:sp>
        <p:nvSpPr>
          <p:cNvPr id="3" name="日付プレースホルダー 4">
            <a:extLst>
              <a:ext uri="{FF2B5EF4-FFF2-40B4-BE49-F238E27FC236}">
                <a16:creationId xmlns:a16="http://schemas.microsoft.com/office/drawing/2014/main" id="{FCA38E14-1202-1731-9B36-167C01418C48}"/>
              </a:ext>
            </a:extLst>
          </p:cNvPr>
          <p:cNvSpPr>
            <a:spLocks noGrp="1"/>
          </p:cNvSpPr>
          <p:nvPr>
            <p:ph type="dt" sz="half" idx="2"/>
          </p:nvPr>
        </p:nvSpPr>
        <p:spPr>
          <a:xfrm>
            <a:off x="685800" y="378281"/>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523484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6565" y="1208790"/>
            <a:ext cx="7770870" cy="11007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P802.15.6ma Report </a:t>
            </a:r>
            <a:r>
              <a:rPr lang="en-US" sz="2400" b="1" spc="-1" dirty="0">
                <a:latin typeface="Times New Roman"/>
                <a:ea typeface="MS Gothic"/>
              </a:rPr>
              <a:t>to LMSC on Unconditional Approval to go to SA Ballot</a:t>
            </a:r>
            <a:endParaRPr lang="en-US" sz="2400" spc="-1" dirty="0">
              <a:latin typeface="Arial"/>
            </a:endParaRPr>
          </a:p>
        </p:txBody>
      </p:sp>
      <p:sp>
        <p:nvSpPr>
          <p:cNvPr id="175" name="CustomShape 2"/>
          <p:cNvSpPr/>
          <p:nvPr/>
        </p:nvSpPr>
        <p:spPr>
          <a:xfrm>
            <a:off x="1408860" y="2261790"/>
            <a:ext cx="6399270" cy="3555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2025-07-27</a:t>
            </a:r>
            <a:endParaRPr lang="en-US" sz="1500" spc="-1" dirty="0">
              <a:solidFill>
                <a:srgbClr val="000000"/>
              </a:solidFill>
              <a:latin typeface="Arial"/>
            </a:endParaRPr>
          </a:p>
        </p:txBody>
      </p:sp>
      <p:sp>
        <p:nvSpPr>
          <p:cNvPr id="179" name="CustomShape 6"/>
          <p:cNvSpPr/>
          <p:nvPr/>
        </p:nvSpPr>
        <p:spPr>
          <a:xfrm>
            <a:off x="745200" y="2549070"/>
            <a:ext cx="1084320" cy="284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spcBef>
                <a:spcPts val="374"/>
              </a:spcBef>
            </a:pPr>
            <a:r>
              <a:rPr lang="en-US" sz="1500" spc="-1" dirty="0">
                <a:solidFill>
                  <a:srgbClr val="000000"/>
                </a:solidFill>
                <a:latin typeface="Times New Roman"/>
                <a:ea typeface="MS Gothic"/>
              </a:rPr>
              <a:t>Author(s):</a:t>
            </a:r>
            <a:endParaRPr lang="en-US" sz="1500" spc="-1" dirty="0">
              <a:solidFill>
                <a:srgbClr val="000000"/>
              </a:solidFill>
              <a:latin typeface="Arial"/>
            </a:endParaRPr>
          </a:p>
        </p:txBody>
      </p:sp>
      <p:graphicFrame>
        <p:nvGraphicFramePr>
          <p:cNvPr id="180" name="表 179"/>
          <p:cNvGraphicFramePr/>
          <p:nvPr/>
        </p:nvGraphicFramePr>
        <p:xfrm>
          <a:off x="857250" y="2914650"/>
          <a:ext cx="7715250" cy="2400300"/>
        </p:xfrm>
        <a:graphic>
          <a:graphicData uri="http://schemas.openxmlformats.org/drawingml/2006/table">
            <a:tbl>
              <a:tblPr/>
              <a:tblGrid>
                <a:gridCol w="2571210">
                  <a:extLst>
                    <a:ext uri="{9D8B030D-6E8A-4147-A177-3AD203B41FA5}">
                      <a16:colId xmlns:a16="http://schemas.microsoft.com/office/drawing/2014/main" val="20000"/>
                    </a:ext>
                  </a:extLst>
                </a:gridCol>
                <a:gridCol w="2571210">
                  <a:extLst>
                    <a:ext uri="{9D8B030D-6E8A-4147-A177-3AD203B41FA5}">
                      <a16:colId xmlns:a16="http://schemas.microsoft.com/office/drawing/2014/main" val="20001"/>
                    </a:ext>
                  </a:extLst>
                </a:gridCol>
                <a:gridCol w="2572830">
                  <a:extLst>
                    <a:ext uri="{9D8B030D-6E8A-4147-A177-3AD203B41FA5}">
                      <a16:colId xmlns:a16="http://schemas.microsoft.com/office/drawing/2014/main" val="20002"/>
                    </a:ext>
                  </a:extLst>
                </a:gridCol>
              </a:tblGrid>
              <a:tr h="480060">
                <a:tc>
                  <a:txBody>
                    <a:bodyPr/>
                    <a:lstStyle/>
                    <a:p>
                      <a:pPr>
                        <a:lnSpc>
                          <a:spcPct val="100000"/>
                        </a:lnSpc>
                      </a:pPr>
                      <a:r>
                        <a:rPr lang="en-US" sz="1400" b="1" strike="noStrike" spc="-1" dirty="0">
                          <a:solidFill>
                            <a:srgbClr val="000000"/>
                          </a:solidFill>
                          <a:latin typeface="Arial"/>
                        </a:rPr>
                        <a:t>Name</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Affiliations</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Email</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480060">
                <a:tc>
                  <a:txBody>
                    <a:bodyPr/>
                    <a:lstStyle/>
                    <a:p>
                      <a:pPr>
                        <a:lnSpc>
                          <a:spcPct val="100000"/>
                        </a:lnSpc>
                      </a:pPr>
                      <a:r>
                        <a:rPr lang="en-US" sz="1400" b="0" strike="noStrike" spc="-1" dirty="0">
                          <a:solidFill>
                            <a:srgbClr val="000000"/>
                          </a:solidFill>
                          <a:latin typeface="Arial"/>
                        </a:rPr>
                        <a:t>Ryuji Kohno</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YNU/YRP-IAI</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Kohno@ynu.ac.jp</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4"/>
                  </a:ext>
                </a:extLst>
              </a:tr>
            </a:tbl>
          </a:graphicData>
        </a:graphic>
      </p:graphicFrame>
      <p:sp>
        <p:nvSpPr>
          <p:cNvPr id="2" name="CustomShape 5">
            <a:extLst>
              <a:ext uri="{FF2B5EF4-FFF2-40B4-BE49-F238E27FC236}">
                <a16:creationId xmlns:a16="http://schemas.microsoft.com/office/drawing/2014/main" id="{AD110008-3B93-D63A-DAE5-BEAD152DA5EA}"/>
              </a:ext>
            </a:extLst>
          </p:cNvPr>
          <p:cNvSpPr/>
          <p:nvPr/>
        </p:nvSpPr>
        <p:spPr>
          <a:xfrm>
            <a:off x="745200" y="37773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D0F6D0EB-F113-C52E-3BCC-09C79403CD20}"/>
              </a:ext>
            </a:extLst>
          </p:cNvPr>
          <p:cNvSpPr/>
          <p:nvPr/>
        </p:nvSpPr>
        <p:spPr>
          <a:xfrm>
            <a:off x="3907260" y="85770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
        <p:nvSpPr>
          <p:cNvPr id="4" name="CustomShape 3">
            <a:extLst>
              <a:ext uri="{FF2B5EF4-FFF2-40B4-BE49-F238E27FC236}">
                <a16:creationId xmlns:a16="http://schemas.microsoft.com/office/drawing/2014/main" id="{7E263ED2-6374-F22F-F876-C426ABBB133F}"/>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7</a:t>
            </a:fld>
            <a:endParaRPr lang="en-US" sz="1050" spc="-1" dirty="0">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solidFill>
                <a:srgbClr val="000000"/>
              </a:solidFill>
              <a:latin typeface="Arial"/>
            </a:endParaRPr>
          </a:p>
        </p:txBody>
      </p:sp>
      <p:sp>
        <p:nvSpPr>
          <p:cNvPr id="182" name="CustomShape 2"/>
          <p:cNvSpPr/>
          <p:nvPr/>
        </p:nvSpPr>
        <p:spPr>
          <a:xfrm>
            <a:off x="69687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This document contains the report to the IEEE 802 LMSC in support of a request for unconditional approval to send IEEE P802.15.6ma D06 to SA Ballot.</a:t>
            </a:r>
            <a:endParaRPr lang="en-US" spc="-1" dirty="0">
              <a:solidFill>
                <a:srgbClr val="000000"/>
              </a:solidFill>
              <a:latin typeface="Arial"/>
            </a:endParaRPr>
          </a:p>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The WG motion to request unconditional approval was approved during the July session of the 802.15 working group on 31</a:t>
            </a:r>
            <a:r>
              <a:rPr lang="en-US" b="1" spc="-1" baseline="30000" dirty="0">
                <a:solidFill>
                  <a:srgbClr val="000000"/>
                </a:solidFill>
                <a:latin typeface="Times New Roman"/>
                <a:ea typeface="ＭＳ Ｐゴシック"/>
              </a:rPr>
              <a:t>st</a:t>
            </a:r>
            <a:r>
              <a:rPr lang="en-US" b="1" spc="-1" dirty="0">
                <a:solidFill>
                  <a:srgbClr val="000000"/>
                </a:solidFill>
                <a:latin typeface="Times New Roman"/>
                <a:ea typeface="ＭＳ Ｐゴシック"/>
              </a:rPr>
              <a:t> July 2025.</a:t>
            </a:r>
            <a:endParaRPr lang="en-US" spc="-1" dirty="0">
              <a:solidFill>
                <a:srgbClr val="000000"/>
              </a:solidFill>
              <a:latin typeface="Arial"/>
            </a:endParaRPr>
          </a:p>
          <a:p>
            <a:pPr marL="600210" lvl="1" indent="-256500">
              <a:spcBef>
                <a:spcPts val="374"/>
              </a:spcBef>
              <a:buClr>
                <a:srgbClr val="000000"/>
              </a:buClr>
              <a:buFont typeface="Arial"/>
              <a:buChar char="•"/>
            </a:pPr>
            <a:r>
              <a:rPr lang="en-US" sz="1500" b="1" spc="-1" dirty="0">
                <a:solidFill>
                  <a:srgbClr val="000000"/>
                </a:solidFill>
                <a:latin typeface="Times New Roman"/>
                <a:ea typeface="ＭＳ Ｐゴシック"/>
              </a:rPr>
              <a:t>Passed in the Working Group  </a:t>
            </a:r>
            <a:r>
              <a:rPr lang="en-US" sz="1500" b="1" spc="-1" dirty="0">
                <a:solidFill>
                  <a:srgbClr val="000000"/>
                </a:solidFill>
                <a:highlight>
                  <a:srgbClr val="FFFF00"/>
                </a:highlight>
                <a:latin typeface="Times New Roman"/>
                <a:ea typeface="ＭＳ Ｐゴシック"/>
              </a:rPr>
              <a:t>41yes, 1 no, 3 abstain</a:t>
            </a:r>
            <a:endParaRPr lang="en-US" sz="1500" b="1" spc="-1" dirty="0">
              <a:solidFill>
                <a:srgbClr val="000000"/>
              </a:solidFill>
              <a:highlight>
                <a:srgbClr val="FFFF00"/>
              </a:highlight>
              <a:latin typeface="Arial"/>
            </a:endParaRPr>
          </a:p>
        </p:txBody>
      </p:sp>
      <p:sp>
        <p:nvSpPr>
          <p:cNvPr id="183" name="CustomShape 3"/>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8</a:t>
            </a:fld>
            <a:endParaRPr lang="en-US" sz="1050" spc="-1" dirty="0">
              <a:solidFill>
                <a:srgbClr val="000000"/>
              </a:solidFill>
              <a:latin typeface="Arial"/>
            </a:endParaRPr>
          </a:p>
        </p:txBody>
      </p:sp>
      <p:sp>
        <p:nvSpPr>
          <p:cNvPr id="185" name="CustomShape 5"/>
          <p:cNvSpPr/>
          <p:nvPr/>
        </p:nvSpPr>
        <p:spPr>
          <a:xfrm>
            <a:off x="646828" y="36119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26D9FFD9-85B6-9182-58D9-831DB1194C86}"/>
              </a:ext>
            </a:extLst>
          </p:cNvPr>
          <p:cNvSpPr/>
          <p:nvPr/>
        </p:nvSpPr>
        <p:spPr>
          <a:xfrm>
            <a:off x="4016869" y="92673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512928" y="967682"/>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800" b="1" spc="-1" dirty="0">
                <a:solidFill>
                  <a:srgbClr val="000000"/>
                </a:solidFill>
                <a:latin typeface="Times New Roman"/>
                <a:ea typeface="MS Gothic"/>
              </a:rPr>
              <a:t>Status Summary</a:t>
            </a:r>
            <a:endParaRPr lang="en-US" sz="2800" spc="-1" dirty="0">
              <a:solidFill>
                <a:srgbClr val="000000"/>
              </a:solidFill>
              <a:latin typeface="Arial"/>
            </a:endParaRPr>
          </a:p>
        </p:txBody>
      </p:sp>
      <p:sp>
        <p:nvSpPr>
          <p:cNvPr id="187" name="CustomShape 2"/>
          <p:cNvSpPr/>
          <p:nvPr/>
        </p:nvSpPr>
        <p:spPr>
          <a:xfrm>
            <a:off x="200167" y="2029690"/>
            <a:ext cx="8611737" cy="4093605"/>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TG15.6ma Draft went through 4 WG Letter Ballots. Draft P802.15.6ma/D06 achieved 100% approval rate (&gt; 75% needed for an approved draft)</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113 comments received on drafts P802.15.6ma/D03</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265 comments received on drafts P802.15.6ma/D04</a:t>
            </a:r>
          </a:p>
          <a:p>
            <a:pPr marL="257310" indent="-256500" defTabSz="685800">
              <a:spcBef>
                <a:spcPts val="451"/>
              </a:spcBef>
              <a:buClr>
                <a:srgbClr val="000000"/>
              </a:buClr>
              <a:buFont typeface="Arial"/>
              <a:buChar char="•"/>
              <a:defRPr/>
            </a:pPr>
            <a:r>
              <a:rPr kumimoji="1" lang="en-US" altLang="ja-JP" sz="2000" b="1" spc="-1" dirty="0">
                <a:solidFill>
                  <a:srgbClr val="000000"/>
                </a:solidFill>
                <a:latin typeface="Times New Roman"/>
                <a:ea typeface="MS Gothic"/>
              </a:rPr>
              <a:t>The TG has resolved 127 comments received on drafts P802.15.6ma/D05</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did not receive any comments for P802.15.6ma/D06</a:t>
            </a:r>
            <a:endParaRPr lang="en-US" sz="2000" spc="-1" dirty="0">
              <a:solidFill>
                <a:srgbClr val="000000"/>
              </a:solidFill>
              <a:latin typeface="Arial"/>
            </a:endParaRPr>
          </a:p>
        </p:txBody>
      </p:sp>
      <p:sp>
        <p:nvSpPr>
          <p:cNvPr id="190" name="CustomShape 5"/>
          <p:cNvSpPr/>
          <p:nvPr/>
        </p:nvSpPr>
        <p:spPr>
          <a:xfrm>
            <a:off x="722194" y="383938"/>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591CB466-A896-B0FE-7844-70FC910E9B87}"/>
              </a:ext>
            </a:extLst>
          </p:cNvPr>
          <p:cNvSpPr/>
          <p:nvPr/>
        </p:nvSpPr>
        <p:spPr>
          <a:xfrm>
            <a:off x="4112403" y="702983"/>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90E8D401-D91E-39E3-57DA-115CADF9596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9</a:t>
            </a:fld>
            <a:endParaRPr lang="en-US" sz="1050" spc="-1" dirty="0">
              <a:solidFill>
                <a:srgbClr val="000000"/>
              </a:solidFill>
              <a:latin typeface="Arial"/>
            </a:endParaRPr>
          </a:p>
        </p:txBody>
      </p:sp>
    </p:spTree>
    <p:extLst>
      <p:ext uri="{BB962C8B-B14F-4D97-AF65-F5344CB8AC3E}">
        <p14:creationId xmlns:p14="http://schemas.microsoft.com/office/powerpoint/2010/main" val="330508050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47292</TotalTime>
  <Words>2926</Words>
  <Application>Microsoft Office PowerPoint</Application>
  <PresentationFormat>画面に合わせる (4:3)</PresentationFormat>
  <Paragraphs>499</Paragraphs>
  <Slides>22</Slides>
  <Notes>16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Madrid, Spain  July 31st, 2025 Ryuji Kohno Yokohama National University(YNU), YRP International Alliance Institute(YRP-IAI) </vt:lpstr>
      <vt:lpstr>Objectives of TG 6ma – Enhanced Dependability Body Area Network (ED-BAN)</vt:lpstr>
      <vt:lpstr>TG15.6ma Plenary Session in Madrid Schedule for 27-31st, July 2025</vt:lpstr>
      <vt:lpstr>Agenda items for the week</vt:lpstr>
      <vt:lpstr> Result of Letter Ballots LB210, 212, 217, 221 for the Draft P802.15.6ma_D03, 04, 05, and 06　（Sept. 2024- July 2025)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WG motion: TG6ma: Unconditional approval  for SA Ballot</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299</cp:revision>
  <dcterms:created xsi:type="dcterms:W3CDTF">2018-03-06T17:15:04Z</dcterms:created>
  <dcterms:modified xsi:type="dcterms:W3CDTF">2025-07-31T16:29:03Z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