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87" r:id="rId3"/>
    <p:sldId id="290" r:id="rId4"/>
    <p:sldId id="288" r:id="rId5"/>
    <p:sldId id="29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4F81BD"/>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8"/>
    <p:restoredTop sz="96405"/>
  </p:normalViewPr>
  <p:slideViewPr>
    <p:cSldViewPr>
      <p:cViewPr varScale="1">
        <p:scale>
          <a:sx n="124" d="100"/>
          <a:sy n="124" d="100"/>
        </p:scale>
        <p:origin x="1744" y="16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b="1"/>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July 2025</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lvl1pPr>
              <a:defRPr b="1"/>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dirty="0"/>
              <a:t>July 2025</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dirty="0"/>
              <a:t>July 2025</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July 2025</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July 2025</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dirty="0"/>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July 2025</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15-25-0392-00-04ad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b="1"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cs typeface="Times New Roman" panose="02020603050405020304" pitchFamily="18" charset="0"/>
              </a:rPr>
              <a:t>Next step to decide baseline scheme for 15.4ad standard document</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31 July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lang="en" altLang="ja-JP" sz="1600" dirty="0">
                <a:cs typeface="Times New Roman" panose="02020603050405020304" pitchFamily="18" charset="0"/>
              </a:rPr>
              <a:t>This document summarizes the proposals for TG4ad and provides information for determining the selection method for the </a:t>
            </a:r>
            <a:r>
              <a:rPr lang="en" altLang="ja-JP" sz="1600">
                <a:cs typeface="Times New Roman" panose="02020603050405020304" pitchFamily="18" charset="0"/>
              </a:rPr>
              <a:t>first phase. </a:t>
            </a:r>
            <a:r>
              <a:rPr lang="en-US" altLang="ja-JP" sz="1600">
                <a:ea typeface="ＭＳ Ｐゴシック" panose="020B0600070205080204" pitchFamily="34" charset="-128"/>
              </a:rPr>
              <a:t>A </a:t>
            </a:r>
            <a:r>
              <a:rPr lang="en-US" altLang="ja-JP" sz="1600" dirty="0">
                <a:ea typeface="ＭＳ Ｐゴシック" panose="020B0600070205080204" pitchFamily="34" charset="-128"/>
              </a:rPr>
              <a:t>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p:txBody>
          <a:bodyPr/>
          <a:lstStyle/>
          <a:p>
            <a:r>
              <a:rPr lang="en-US" altLang="ja-JP" dirty="0"/>
              <a:t>July 2025</a:t>
            </a:r>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Next step to decide baselin</a:t>
            </a:r>
            <a:r>
              <a:rPr lang="en-US" altLang="ja-JP" sz="3600" dirty="0">
                <a:latin typeface="Times New Roman" panose="02020603050405020304" pitchFamily="18" charset="0"/>
                <a:cs typeface="Times New Roman" panose="02020603050405020304" pitchFamily="18" charset="0"/>
              </a:rPr>
              <a:t>e scheme </a:t>
            </a:r>
            <a:br>
              <a:rPr lang="en-US" altLang="ja-JP" sz="3600" dirty="0">
                <a:latin typeface="Times New Roman" panose="02020603050405020304" pitchFamily="18" charset="0"/>
                <a:cs typeface="Times New Roman" panose="02020603050405020304" pitchFamily="18" charset="0"/>
              </a:rPr>
            </a:br>
            <a:r>
              <a:rPr lang="en-US" altLang="ja-JP" sz="3600" dirty="0">
                <a:latin typeface="Times New Roman" panose="02020603050405020304" pitchFamily="18" charset="0"/>
                <a:cs typeface="Times New Roman" panose="02020603050405020304" pitchFamily="18" charset="0"/>
              </a:rPr>
              <a:t>for 15.4ad standard document</a:t>
            </a:r>
            <a:endParaRPr lang="ja-JP" altLang="ja-JP" sz="3600">
              <a:latin typeface="Times New Roman" panose="02020603050405020304" pitchFamily="18" charset="0"/>
              <a:cs typeface="Times New Roman" panose="02020603050405020304" pitchFamily="18" charset="0"/>
            </a:endParaRPr>
          </a:p>
        </p:txBody>
      </p:sp>
      <p:sp>
        <p:nvSpPr>
          <p:cNvPr id="10" name="Rectangle 3">
            <a:extLst>
              <a:ext uri="{FF2B5EF4-FFF2-40B4-BE49-F238E27FC236}">
                <a16:creationId xmlns:a16="http://schemas.microsoft.com/office/drawing/2014/main" id="{39EAFA94-0FD8-B5FE-8381-BC5721FCB218}"/>
              </a:ext>
            </a:extLst>
          </p:cNvPr>
          <p:cNvSpPr>
            <a:spLocks noGrp="1" noChangeArrowheads="1"/>
          </p:cNvSpPr>
          <p:nvPr>
            <p:ph type="subTitle" idx="1"/>
          </p:nvPr>
        </p:nvSpPr>
        <p:spPr>
          <a:xfrm>
            <a:off x="1331640" y="4270280"/>
            <a:ext cx="6400800" cy="1417712"/>
          </a:xfrm>
        </p:spPr>
        <p:txBody>
          <a:bodyPr/>
          <a:lstStyle/>
          <a:p>
            <a:r>
              <a:rPr lang="en-US" altLang="ja-JP" sz="2000" dirty="0">
                <a:latin typeface="+mj-lt"/>
              </a:rPr>
              <a:t>July 31 , 2025</a:t>
            </a:r>
          </a:p>
          <a:p>
            <a:r>
              <a:rPr lang="en-US" altLang="ja-JP" sz="2000" dirty="0">
                <a:latin typeface="+mj-lt"/>
              </a:rPr>
              <a:t>Hiroshi Harada, Ph.D., IEEE fellow</a:t>
            </a:r>
          </a:p>
          <a:p>
            <a:r>
              <a:rPr lang="en-US" altLang="ja-JP" sz="2000" dirty="0">
                <a:latin typeface="+mj-lt"/>
              </a:rPr>
              <a:t>Kyoto University</a:t>
            </a:r>
            <a:endParaRPr lang="ja-JP" altLang="ja-JP" sz="2000">
              <a:latin typeface="+mj-lt"/>
            </a:endParaRPr>
          </a:p>
        </p:txBody>
      </p:sp>
    </p:spTree>
    <p:extLst>
      <p:ext uri="{BB962C8B-B14F-4D97-AF65-F5344CB8AC3E}">
        <p14:creationId xmlns:p14="http://schemas.microsoft.com/office/powerpoint/2010/main" val="14459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E22418-BFE2-06DC-0626-BD3501E2ABCC}"/>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C5C6A29C-3CE1-D109-3E91-AE5F93242032}"/>
              </a:ext>
            </a:extLst>
          </p:cNvPr>
          <p:cNvSpPr>
            <a:spLocks noGrp="1"/>
          </p:cNvSpPr>
          <p:nvPr>
            <p:ph idx="1"/>
          </p:nvPr>
        </p:nvSpPr>
        <p:spPr/>
        <p:txBody>
          <a:bodyPr/>
          <a:lstStyle/>
          <a:p>
            <a:r>
              <a:rPr lang="en" altLang="ja-JP" sz="2400" dirty="0">
                <a:latin typeface="Times New Roman" panose="02020603050405020304" pitchFamily="18" charset="0"/>
                <a:cs typeface="Times New Roman" panose="02020603050405020304" pitchFamily="18" charset="0"/>
              </a:rPr>
              <a:t>Proposals and simulation results from TG4ad members have been compiled.</a:t>
            </a:r>
          </a:p>
          <a:p>
            <a:r>
              <a:rPr lang="en" altLang="ja-JP" sz="2400" dirty="0">
                <a:latin typeface="Times New Roman" panose="02020603050405020304" pitchFamily="18" charset="0"/>
                <a:cs typeface="Times New Roman" panose="02020603050405020304" pitchFamily="18" charset="0"/>
              </a:rPr>
              <a:t>Since TG4ad is a standardization, proposals that are of interest by multiple proposers should be standardized.</a:t>
            </a:r>
          </a:p>
          <a:p>
            <a:r>
              <a:rPr lang="en" altLang="ja-JP" sz="2400" dirty="0">
                <a:latin typeface="Times New Roman" panose="02020603050405020304" pitchFamily="18" charset="0"/>
                <a:cs typeface="Times New Roman" panose="02020603050405020304" pitchFamily="18" charset="0"/>
              </a:rPr>
              <a:t>This document summarizes the proposals for TG4ad and provides information for determining the selection method for the first phase.</a:t>
            </a:r>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9DB2D9FC-C6CA-E34C-F236-315191A30827}"/>
              </a:ext>
            </a:extLst>
          </p:cNvPr>
          <p:cNvSpPr>
            <a:spLocks noGrp="1"/>
          </p:cNvSpPr>
          <p:nvPr>
            <p:ph type="dt" sz="half" idx="10"/>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E355C2B1-E16C-B6E4-AC55-C84A75EFF56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2A22A2C1-088F-C750-8B8A-D869EFC5CE4C}"/>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84537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06FD969A-9F65-CC3D-9158-D484A3144922}"/>
              </a:ext>
            </a:extLst>
          </p:cNvPr>
          <p:cNvPicPr>
            <a:picLocks noChangeAspect="1"/>
          </p:cNvPicPr>
          <p:nvPr/>
        </p:nvPicPr>
        <p:blipFill>
          <a:blip r:embed="rId2"/>
          <a:stretch>
            <a:fillRect/>
          </a:stretch>
        </p:blipFill>
        <p:spPr>
          <a:xfrm>
            <a:off x="1187624" y="2204864"/>
            <a:ext cx="7772400" cy="4134842"/>
          </a:xfrm>
          <a:prstGeom prst="rect">
            <a:avLst/>
          </a:prstGeom>
        </p:spPr>
      </p:pic>
      <p:sp>
        <p:nvSpPr>
          <p:cNvPr id="2" name="タイトル 1">
            <a:extLst>
              <a:ext uri="{FF2B5EF4-FFF2-40B4-BE49-F238E27FC236}">
                <a16:creationId xmlns:a16="http://schemas.microsoft.com/office/drawing/2014/main" id="{2C91D30C-3A1F-2EF7-159C-39229D2DFB9F}"/>
              </a:ext>
            </a:extLst>
          </p:cNvPr>
          <p:cNvSpPr>
            <a:spLocks noGrp="1"/>
          </p:cNvSpPr>
          <p:nvPr>
            <p:ph type="title"/>
          </p:nvPr>
        </p:nvSpPr>
        <p:spPr/>
        <p:txBody>
          <a:bodyPr/>
          <a:lstStyle/>
          <a:p>
            <a:r>
              <a:rPr kumimoji="1" lang="en-US" altLang="ja-JP" dirty="0"/>
              <a:t>Category of the proposal from 15-25/280r3</a:t>
            </a:r>
            <a:endParaRPr kumimoji="1" lang="ja-JP" altLang="en-US"/>
          </a:p>
        </p:txBody>
      </p:sp>
      <p:sp>
        <p:nvSpPr>
          <p:cNvPr id="4" name="日付プレースホルダー 3">
            <a:extLst>
              <a:ext uri="{FF2B5EF4-FFF2-40B4-BE49-F238E27FC236}">
                <a16:creationId xmlns:a16="http://schemas.microsoft.com/office/drawing/2014/main" id="{AC7BED66-228C-FE22-8E25-F3B2C669D591}"/>
              </a:ext>
            </a:extLst>
          </p:cNvPr>
          <p:cNvSpPr>
            <a:spLocks noGrp="1"/>
          </p:cNvSpPr>
          <p:nvPr>
            <p:ph type="dt" sz="half" idx="10"/>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C73BD3B0-30D5-D990-AB7E-364579D6CB5A}"/>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1FE30D8C-F674-7CA4-2E25-1F6EC8608EF4}"/>
              </a:ext>
            </a:extLst>
          </p:cNvPr>
          <p:cNvSpPr>
            <a:spLocks noGrp="1"/>
          </p:cNvSpPr>
          <p:nvPr>
            <p:ph type="ftr" sz="quarter" idx="11"/>
          </p:nvPr>
        </p:nvSpPr>
        <p:spPr/>
        <p:txBody>
          <a:bodyPr/>
          <a:lstStyle/>
          <a:p>
            <a:r>
              <a:rPr lang="en-US" altLang="ja-JP"/>
              <a:t>H. Harada (Kyoto University)</a:t>
            </a:r>
            <a:endParaRPr lang="en-US" altLang="ja-JP" dirty="0"/>
          </a:p>
        </p:txBody>
      </p:sp>
      <p:sp>
        <p:nvSpPr>
          <p:cNvPr id="8" name="正方形/長方形 7">
            <a:extLst>
              <a:ext uri="{FF2B5EF4-FFF2-40B4-BE49-F238E27FC236}">
                <a16:creationId xmlns:a16="http://schemas.microsoft.com/office/drawing/2014/main" id="{E4457876-9C94-EA4E-882E-7FFC9FD60351}"/>
              </a:ext>
            </a:extLst>
          </p:cNvPr>
          <p:cNvSpPr/>
          <p:nvPr/>
        </p:nvSpPr>
        <p:spPr bwMode="auto">
          <a:xfrm>
            <a:off x="1187624" y="2204864"/>
            <a:ext cx="7776864" cy="1656184"/>
          </a:xfrm>
          <a:prstGeom prst="rect">
            <a:avLst/>
          </a:prstGeom>
          <a:noFill/>
          <a:ln w="571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 name="テキスト ボックス 8">
            <a:extLst>
              <a:ext uri="{FF2B5EF4-FFF2-40B4-BE49-F238E27FC236}">
                <a16:creationId xmlns:a16="http://schemas.microsoft.com/office/drawing/2014/main" id="{5C7F7DDA-B4E3-A602-6C0C-540AFD57DF3C}"/>
              </a:ext>
            </a:extLst>
          </p:cNvPr>
          <p:cNvSpPr txBox="1"/>
          <p:nvPr/>
        </p:nvSpPr>
        <p:spPr>
          <a:xfrm>
            <a:off x="0" y="2708920"/>
            <a:ext cx="1107996" cy="276999"/>
          </a:xfrm>
          <a:prstGeom prst="rect">
            <a:avLst/>
          </a:prstGeom>
          <a:noFill/>
        </p:spPr>
        <p:txBody>
          <a:bodyPr wrap="none" rtlCol="0">
            <a:spAutoFit/>
          </a:bodyPr>
          <a:lstStyle/>
          <a:p>
            <a:r>
              <a:rPr kumimoji="1" lang="en-US" altLang="ja-JP" dirty="0"/>
              <a:t>FSK Low Rate</a:t>
            </a:r>
            <a:endParaRPr kumimoji="1" lang="ja-JP" altLang="en-US"/>
          </a:p>
        </p:txBody>
      </p:sp>
      <p:sp>
        <p:nvSpPr>
          <p:cNvPr id="10" name="正方形/長方形 9">
            <a:extLst>
              <a:ext uri="{FF2B5EF4-FFF2-40B4-BE49-F238E27FC236}">
                <a16:creationId xmlns:a16="http://schemas.microsoft.com/office/drawing/2014/main" id="{31731752-284A-D5E2-D518-AA2394052A6F}"/>
              </a:ext>
            </a:extLst>
          </p:cNvPr>
          <p:cNvSpPr/>
          <p:nvPr/>
        </p:nvSpPr>
        <p:spPr bwMode="auto">
          <a:xfrm>
            <a:off x="1187624" y="3861048"/>
            <a:ext cx="7776864" cy="936104"/>
          </a:xfrm>
          <a:prstGeom prst="rect">
            <a:avLst/>
          </a:prstGeom>
          <a:noFill/>
          <a:ln w="571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正方形/長方形 11">
            <a:extLst>
              <a:ext uri="{FF2B5EF4-FFF2-40B4-BE49-F238E27FC236}">
                <a16:creationId xmlns:a16="http://schemas.microsoft.com/office/drawing/2014/main" id="{0B10033C-6FAC-EE7F-AB72-97F81CBC193A}"/>
              </a:ext>
            </a:extLst>
          </p:cNvPr>
          <p:cNvSpPr/>
          <p:nvPr/>
        </p:nvSpPr>
        <p:spPr bwMode="auto">
          <a:xfrm>
            <a:off x="1187624" y="4797152"/>
            <a:ext cx="7776864" cy="1368152"/>
          </a:xfrm>
          <a:prstGeom prst="rect">
            <a:avLst/>
          </a:prstGeom>
          <a:noFill/>
          <a:ln w="571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3" name="テキスト ボックス 12">
            <a:extLst>
              <a:ext uri="{FF2B5EF4-FFF2-40B4-BE49-F238E27FC236}">
                <a16:creationId xmlns:a16="http://schemas.microsoft.com/office/drawing/2014/main" id="{1F46EB7A-E863-5C51-C9EE-D62AA0F8649A}"/>
              </a:ext>
            </a:extLst>
          </p:cNvPr>
          <p:cNvSpPr txBox="1"/>
          <p:nvPr/>
        </p:nvSpPr>
        <p:spPr>
          <a:xfrm>
            <a:off x="0" y="4221088"/>
            <a:ext cx="1133644" cy="276999"/>
          </a:xfrm>
          <a:prstGeom prst="rect">
            <a:avLst/>
          </a:prstGeom>
          <a:noFill/>
        </p:spPr>
        <p:txBody>
          <a:bodyPr wrap="none" rtlCol="0">
            <a:spAutoFit/>
          </a:bodyPr>
          <a:lstStyle/>
          <a:p>
            <a:r>
              <a:rPr kumimoji="1" lang="en-US" altLang="ja-JP" dirty="0"/>
              <a:t>FSK High Rate</a:t>
            </a:r>
            <a:endParaRPr kumimoji="1" lang="ja-JP" altLang="en-US"/>
          </a:p>
        </p:txBody>
      </p:sp>
      <p:sp>
        <p:nvSpPr>
          <p:cNvPr id="14" name="テキスト ボックス 13">
            <a:extLst>
              <a:ext uri="{FF2B5EF4-FFF2-40B4-BE49-F238E27FC236}">
                <a16:creationId xmlns:a16="http://schemas.microsoft.com/office/drawing/2014/main" id="{29018441-49A9-3BA4-0A91-F21F5F949EDC}"/>
              </a:ext>
            </a:extLst>
          </p:cNvPr>
          <p:cNvSpPr txBox="1"/>
          <p:nvPr/>
        </p:nvSpPr>
        <p:spPr>
          <a:xfrm>
            <a:off x="107504" y="5373216"/>
            <a:ext cx="957313" cy="276999"/>
          </a:xfrm>
          <a:prstGeom prst="rect">
            <a:avLst/>
          </a:prstGeom>
          <a:noFill/>
        </p:spPr>
        <p:txBody>
          <a:bodyPr wrap="none" rtlCol="0">
            <a:spAutoFit/>
          </a:bodyPr>
          <a:lstStyle/>
          <a:p>
            <a:r>
              <a:rPr kumimoji="1" lang="en-US" altLang="ja-JP" dirty="0"/>
              <a:t>OFDM LLR</a:t>
            </a:r>
            <a:endParaRPr kumimoji="1" lang="ja-JP" altLang="en-US"/>
          </a:p>
        </p:txBody>
      </p:sp>
    </p:spTree>
    <p:extLst>
      <p:ext uri="{BB962C8B-B14F-4D97-AF65-F5344CB8AC3E}">
        <p14:creationId xmlns:p14="http://schemas.microsoft.com/office/powerpoint/2010/main" val="1324740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D75350-2D35-40B6-1443-29F9F874F403}"/>
              </a:ext>
            </a:extLst>
          </p:cNvPr>
          <p:cNvSpPr>
            <a:spLocks noGrp="1"/>
          </p:cNvSpPr>
          <p:nvPr>
            <p:ph type="title"/>
          </p:nvPr>
        </p:nvSpPr>
        <p:spPr/>
        <p:txBody>
          <a:bodyPr/>
          <a:lstStyle/>
          <a:p>
            <a:r>
              <a:rPr kumimoji="1" lang="en-US" altLang="ja-JP" dirty="0"/>
              <a:t>Current status</a:t>
            </a:r>
            <a:r>
              <a:rPr lang="en-US" altLang="ja-JP" dirty="0"/>
              <a:t> and proposed</a:t>
            </a:r>
            <a:r>
              <a:rPr lang="ja-JP" altLang="en-US"/>
              <a:t> </a:t>
            </a:r>
            <a:r>
              <a:rPr lang="en-US" altLang="ja-JP" dirty="0"/>
              <a:t>next step</a:t>
            </a:r>
            <a:endParaRPr kumimoji="1" lang="ja-JP" altLang="en-US"/>
          </a:p>
        </p:txBody>
      </p:sp>
      <p:sp>
        <p:nvSpPr>
          <p:cNvPr id="3" name="コンテンツ プレースホルダー 2">
            <a:extLst>
              <a:ext uri="{FF2B5EF4-FFF2-40B4-BE49-F238E27FC236}">
                <a16:creationId xmlns:a16="http://schemas.microsoft.com/office/drawing/2014/main" id="{1165B654-EFBD-FEE0-ECB9-2FCB5A0E21DE}"/>
              </a:ext>
            </a:extLst>
          </p:cNvPr>
          <p:cNvSpPr>
            <a:spLocks noGrp="1"/>
          </p:cNvSpPr>
          <p:nvPr>
            <p:ph idx="1"/>
          </p:nvPr>
        </p:nvSpPr>
        <p:spPr>
          <a:xfrm>
            <a:off x="611560" y="1772816"/>
            <a:ext cx="8208912" cy="4608512"/>
          </a:xfrm>
        </p:spPr>
        <p:txBody>
          <a:bodyPr/>
          <a:lstStyle/>
          <a:p>
            <a:r>
              <a:rPr lang="en" altLang="ja-JP" sz="2000" dirty="0">
                <a:latin typeface="Times New Roman" panose="02020603050405020304" pitchFamily="18" charset="0"/>
                <a:cs typeface="Times New Roman" panose="02020603050405020304" pitchFamily="18" charset="0"/>
              </a:rPr>
              <a:t>There are three methods proposed by three or more proposers.</a:t>
            </a:r>
          </a:p>
          <a:p>
            <a:pPr lvl="1"/>
            <a:r>
              <a:rPr kumimoji="1" lang="en" altLang="ja-JP" sz="2000" dirty="0">
                <a:latin typeface="Times New Roman" panose="02020603050405020304" pitchFamily="18" charset="0"/>
                <a:cs typeface="Times New Roman" panose="02020603050405020304" pitchFamily="18" charset="0"/>
              </a:rPr>
              <a:t>FSK LR</a:t>
            </a:r>
          </a:p>
          <a:p>
            <a:pPr lvl="1"/>
            <a:r>
              <a:rPr lang="en" altLang="ja-JP" sz="2000" dirty="0">
                <a:latin typeface="Times New Roman" panose="02020603050405020304" pitchFamily="18" charset="0"/>
                <a:cs typeface="Times New Roman" panose="02020603050405020304" pitchFamily="18" charset="0"/>
              </a:rPr>
              <a:t>OFDM</a:t>
            </a:r>
            <a:r>
              <a:rPr lang="ja-JP" altLang="en-US" sz="200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LR</a:t>
            </a:r>
          </a:p>
          <a:p>
            <a:pPr lvl="1"/>
            <a:r>
              <a:rPr kumimoji="1" lang="en-US" altLang="ja-JP" sz="2000" dirty="0">
                <a:latin typeface="Times New Roman" panose="02020603050405020304" pitchFamily="18" charset="0"/>
                <a:cs typeface="Times New Roman" panose="02020603050405020304" pitchFamily="18" charset="0"/>
              </a:rPr>
              <a:t>OFDM</a:t>
            </a:r>
            <a:r>
              <a:rPr kumimoji="1" lang="ja-JP" altLang="en-US" sz="2000">
                <a:latin typeface="Times New Roman" panose="02020603050405020304" pitchFamily="18" charset="0"/>
                <a:cs typeface="Times New Roman" panose="02020603050405020304" pitchFamily="18" charset="0"/>
              </a:rPr>
              <a:t> </a:t>
            </a:r>
            <a:r>
              <a:rPr kumimoji="1" lang="en-US" altLang="ja-JP" sz="2000" dirty="0">
                <a:latin typeface="Times New Roman" panose="02020603050405020304" pitchFamily="18" charset="0"/>
                <a:cs typeface="Times New Roman" panose="02020603050405020304" pitchFamily="18" charset="0"/>
              </a:rPr>
              <a:t>HR</a:t>
            </a:r>
          </a:p>
          <a:p>
            <a:r>
              <a:rPr lang="en-US" altLang="ja-JP" sz="2000" dirty="0">
                <a:latin typeface="Times New Roman" panose="02020603050405020304" pitchFamily="18" charset="0"/>
                <a:cs typeface="Times New Roman" panose="02020603050405020304" pitchFamily="18" charset="0"/>
              </a:rPr>
              <a:t>After this meeting, we should focus our discussion on these three methods.</a:t>
            </a:r>
          </a:p>
          <a:p>
            <a:r>
              <a:rPr lang="en-US" altLang="ja-JP" sz="2000" dirty="0">
                <a:latin typeface="Times New Roman" panose="02020603050405020304" pitchFamily="18" charset="0"/>
                <a:cs typeface="Times New Roman" panose="02020603050405020304" pitchFamily="18" charset="0"/>
              </a:rPr>
              <a:t>Proposers in each category should create a merged proposal that incorporates as many of their proposals as possible.</a:t>
            </a:r>
          </a:p>
          <a:p>
            <a:r>
              <a:rPr lang="en-US" altLang="ja-JP" sz="2000" dirty="0">
                <a:latin typeface="Times New Roman" panose="02020603050405020304" pitchFamily="18" charset="0"/>
                <a:cs typeface="Times New Roman" panose="02020603050405020304" pitchFamily="18" charset="0"/>
              </a:rPr>
              <a:t>Not necessarily seeking to merge all proposals from all proposers. We require that as many proposals as possible from as many proposers as possible be merged.</a:t>
            </a:r>
          </a:p>
          <a:p>
            <a:r>
              <a:rPr lang="en-US" altLang="ja-JP" sz="2000" dirty="0">
                <a:latin typeface="Times New Roman" panose="02020603050405020304" pitchFamily="18" charset="0"/>
                <a:cs typeface="Times New Roman" panose="02020603050405020304" pitchFamily="18" charset="0"/>
              </a:rPr>
              <a:t>At the September meeting in Hawaii, the merged proposal(s) will be reported on the situation, and technical proposals for promoting merge can be accepted.</a:t>
            </a:r>
          </a:p>
          <a:p>
            <a:endParaRPr lang="en-US" altLang="ja-JP" sz="2400" dirty="0">
              <a:latin typeface="Times New Roman" panose="02020603050405020304" pitchFamily="18" charset="0"/>
              <a:cs typeface="Times New Roman" panose="02020603050405020304" pitchFamily="18" charset="0"/>
            </a:endParaRPr>
          </a:p>
          <a:p>
            <a:endParaRPr kumimoji="1" lang="en-US" altLang="ja-JP" sz="2400" dirty="0">
              <a:latin typeface="Times New Roman" panose="02020603050405020304" pitchFamily="18" charset="0"/>
              <a:cs typeface="Times New Roman" panose="02020603050405020304" pitchFamily="18" charset="0"/>
            </a:endParaRPr>
          </a:p>
          <a:p>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5B6B2131-981D-BCFA-A002-81EC4CB34876}"/>
              </a:ext>
            </a:extLst>
          </p:cNvPr>
          <p:cNvSpPr>
            <a:spLocks noGrp="1"/>
          </p:cNvSpPr>
          <p:nvPr>
            <p:ph type="dt" sz="half" idx="10"/>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C95B5298-9434-CD1E-6E9D-45916B24A93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53AB4B6E-6D13-4018-40AB-1D1CA7EBE416}"/>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3250582097"/>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6940</TotalTime>
  <Words>505</Words>
  <Application>Microsoft Macintosh PowerPoint</Application>
  <PresentationFormat>画面に合わせる (4:3)</PresentationFormat>
  <Paragraphs>48</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ＭＳ Ｐゴシック</vt:lpstr>
      <vt:lpstr>Arial</vt:lpstr>
      <vt:lpstr>Times New Roman</vt:lpstr>
      <vt:lpstr>Office テーマ</vt:lpstr>
      <vt:lpstr>PowerPoint プレゼンテーション</vt:lpstr>
      <vt:lpstr>Next step to decide baseline scheme  for 15.4ad standard document</vt:lpstr>
      <vt:lpstr>Background</vt:lpstr>
      <vt:lpstr>Category of the proposal from 15-25/280r3</vt:lpstr>
      <vt:lpstr>Current status and proposed next step</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149</cp:revision>
  <cp:lastPrinted>2025-01-14T18:38:30Z</cp:lastPrinted>
  <dcterms:created xsi:type="dcterms:W3CDTF">2023-07-11T09:26:43Z</dcterms:created>
  <dcterms:modified xsi:type="dcterms:W3CDTF">2025-07-31T05:28:17Z</dcterms:modified>
  <cp:category/>
</cp:coreProperties>
</file>